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9874250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4F149098-C744-4116-A254-9B02CD46917A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D35DBBCA-69AF-4CFC-A698-7FA399BAB6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974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447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418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87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152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9518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38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53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775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3097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11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17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F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C8C0-9B78-4D5C-ACD4-03B772FD26A7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D3930-01D1-49C9-BCF4-8ECC1927F7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51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06690"/>
          </a:xfrm>
        </p:spPr>
        <p:txBody>
          <a:bodyPr>
            <a:normAutofit/>
          </a:bodyPr>
          <a:lstStyle/>
          <a:p>
            <a:r>
              <a:rPr lang="pl-PL" b="1" dirty="0"/>
              <a:t>Zrozumieć więcej.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Nauczyć </a:t>
            </a:r>
            <a:r>
              <a:rPr lang="pl-PL" b="1" dirty="0"/>
              <a:t>łatwiej. </a:t>
            </a:r>
            <a:br>
              <a:rPr lang="pl-PL" b="1" dirty="0"/>
            </a:br>
            <a:r>
              <a:rPr lang="pl-PL" b="1" dirty="0"/>
              <a:t>Wyzwania współczesnego ucznia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nauczyciela szkoły </a:t>
            </a:r>
            <a:r>
              <a:rPr lang="pl-PL" b="1" dirty="0" smtClean="0"/>
              <a:t>średniej</a:t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2800" dirty="0"/>
              <a:t>Konferencja dla dyrektorów i nauczycieli szkół średnich</a:t>
            </a:r>
            <a:br>
              <a:rPr lang="pl-PL" sz="2800" dirty="0"/>
            </a:br>
            <a:r>
              <a:rPr lang="pl-PL" sz="2800" dirty="0"/>
              <a:t>WARSZAWA, 14 LISTOPADA 2018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74998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214290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Przemysław Staroń</a:t>
            </a:r>
            <a:r>
              <a:rPr lang="pl-PL" sz="2200" dirty="0"/>
              <a:t> – psycholog, nauczyciel</a:t>
            </a:r>
          </a:p>
          <a:p>
            <a:pPr>
              <a:lnSpc>
                <a:spcPct val="150000"/>
              </a:lnSpc>
            </a:pPr>
            <a:r>
              <a:rPr lang="pl-PL" sz="2200" dirty="0" smtClean="0"/>
              <a:t>„N</a:t>
            </a:r>
            <a:r>
              <a:rPr lang="pl-PL" sz="2200" dirty="0" smtClean="0"/>
              <a:t>auczyciel </a:t>
            </a:r>
            <a:r>
              <a:rPr lang="pl-PL" sz="2200" dirty="0"/>
              <a:t>musi być najważniejszy żeby mógł uczynić najważniejszym </a:t>
            </a:r>
            <a:r>
              <a:rPr lang="pl-PL" sz="2200" dirty="0" smtClean="0"/>
              <a:t>Ucznia” </a:t>
            </a:r>
            <a:endParaRPr lang="pl-PL" sz="2200" dirty="0" smtClean="0"/>
          </a:p>
          <a:p>
            <a:pPr>
              <a:lnSpc>
                <a:spcPct val="150000"/>
              </a:lnSpc>
            </a:pPr>
            <a:r>
              <a:rPr lang="pl-PL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Szymon </a:t>
            </a:r>
            <a:r>
              <a:rPr lang="pl-PL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Hołownia</a:t>
            </a:r>
            <a:endParaRPr lang="pl-PL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l-PL" sz="2200" dirty="0" smtClean="0"/>
              <a:t>„J</a:t>
            </a:r>
            <a:r>
              <a:rPr lang="pl-PL" sz="2200" dirty="0" smtClean="0"/>
              <a:t>ak </a:t>
            </a:r>
            <a:r>
              <a:rPr lang="pl-PL" sz="2200" dirty="0"/>
              <a:t>możemy budzić </a:t>
            </a:r>
            <a:r>
              <a:rPr lang="pl-PL" sz="2200" dirty="0" smtClean="0"/>
              <a:t>ciekawość, </a:t>
            </a:r>
            <a:r>
              <a:rPr lang="pl-PL" sz="2200" dirty="0"/>
              <a:t>jak sami w sobie nie </a:t>
            </a:r>
            <a:r>
              <a:rPr lang="pl-PL" sz="2200" dirty="0" smtClean="0"/>
              <a:t>budzimy” –</a:t>
            </a:r>
            <a:endParaRPr lang="pl-PL" sz="2200" dirty="0" smtClean="0"/>
          </a:p>
          <a:p>
            <a:pPr>
              <a:lnSpc>
                <a:spcPct val="150000"/>
              </a:lnSpc>
            </a:pPr>
            <a:r>
              <a:rPr lang="pl-PL" sz="2200" dirty="0" smtClean="0"/>
              <a:t>„Nie </a:t>
            </a:r>
            <a:r>
              <a:rPr lang="pl-PL" sz="2200" dirty="0"/>
              <a:t>tracić nadziei w przedmioty </a:t>
            </a:r>
            <a:r>
              <a:rPr lang="pl-PL" sz="2200" dirty="0" smtClean="0"/>
              <a:t>szkolne bo w </a:t>
            </a:r>
            <a:r>
              <a:rPr lang="pl-PL" sz="2200" dirty="0"/>
              <a:t>każdym przedmiocie tkwi bardzo uniwersalna ponadczasowa wartość</a:t>
            </a:r>
            <a:r>
              <a:rPr lang="pl-PL" sz="2200" dirty="0" smtClean="0"/>
              <a:t>.</a:t>
            </a:r>
            <a:endParaRPr lang="pl-PL" sz="2200" dirty="0"/>
          </a:p>
          <a:p>
            <a:pPr>
              <a:lnSpc>
                <a:spcPct val="150000"/>
              </a:lnSpc>
            </a:pPr>
            <a:r>
              <a:rPr lang="pl-PL" sz="2200" dirty="0"/>
              <a:t>Wyzwaniem nauczyciela jest to, żeby uczeń </a:t>
            </a:r>
            <a:r>
              <a:rPr lang="pl-PL" sz="2200" dirty="0" smtClean="0"/>
              <a:t>tą nadzieję</a:t>
            </a:r>
            <a:r>
              <a:rPr lang="pl-PL" sz="2200" dirty="0" smtClean="0"/>
              <a:t> </a:t>
            </a:r>
            <a:r>
              <a:rPr lang="pl-PL" sz="2200" dirty="0"/>
              <a:t>zobaczył poprzez materię nauczania, poprzez to co w podstawie  programowej staje się dominujące, czyli wszystkie treści nauczania, a które są tak naprawdę obrazami zjawisk których rozumienie, </a:t>
            </a:r>
            <a:r>
              <a:rPr lang="pl-PL" sz="2200" dirty="0" smtClean="0"/>
              <a:t>czucie </a:t>
            </a:r>
            <a:r>
              <a:rPr lang="pl-PL" sz="2200" dirty="0"/>
              <a:t>w tych umysłach chcemy ukształtować</a:t>
            </a:r>
            <a:r>
              <a:rPr lang="pl-PL" sz="2200" dirty="0" smtClean="0"/>
              <a:t>.”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xmlns="" val="213602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85720" y="21429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Każdy jest inny, ale każdy ma swoją wartość i sens nauczania bo:</a:t>
            </a:r>
            <a:endParaRPr lang="pl-PL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kiedyś  </a:t>
            </a:r>
            <a:r>
              <a:rPr lang="pl-PL" sz="2000" dirty="0"/>
              <a:t>myślenie geograficzne </a:t>
            </a:r>
            <a:r>
              <a:rPr lang="pl-PL" sz="2000" dirty="0" smtClean="0"/>
              <a:t>przełożyć się może </a:t>
            </a:r>
            <a:r>
              <a:rPr lang="pl-PL" sz="2000" dirty="0"/>
              <a:t>na tworzenie procesów zarządzania w </a:t>
            </a:r>
            <a:r>
              <a:rPr lang="pl-PL" sz="2000" dirty="0" smtClean="0"/>
              <a:t>firmie;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kiedyś myślenie chemiczne przełoży się na budowanie struktur </a:t>
            </a:r>
            <a:r>
              <a:rPr lang="pl-PL" sz="2000" dirty="0" smtClean="0"/>
              <a:t>ludzkich itp.;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Tylko uczniowie nie są w stanie dziś tego </a:t>
            </a:r>
            <a:r>
              <a:rPr lang="pl-PL" sz="2000" dirty="0" smtClean="0"/>
              <a:t>sami </a:t>
            </a:r>
            <a:r>
              <a:rPr lang="pl-PL" sz="2000" dirty="0"/>
              <a:t>zobaczyć, ani przewidzieć, że kształtujemy w nich umiejętności umysłowe , które wydobędą się z nich kiedyś</a:t>
            </a:r>
            <a:r>
              <a:rPr lang="pl-PL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zrobić aby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energię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zachować?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Trzeba sprytnie zarządzać swoją energią, ażeby potem zarazić </a:t>
            </a:r>
            <a:r>
              <a:rPr lang="pl-PL" sz="2000" dirty="0" smtClean="0"/>
              <a:t>nią</a:t>
            </a:r>
            <a:r>
              <a:rPr lang="pl-PL" sz="2000" dirty="0" smtClean="0"/>
              <a:t> </a:t>
            </a:r>
            <a:r>
              <a:rPr lang="pl-PL" sz="2000" dirty="0"/>
              <a:t>ucznia. Niestety mając różnych uczniów </a:t>
            </a:r>
            <a:r>
              <a:rPr lang="pl-PL" sz="2000" dirty="0" smtClean="0"/>
              <a:t>tzn. zdolnych, </a:t>
            </a:r>
            <a:r>
              <a:rPr lang="pl-PL" sz="2000" dirty="0"/>
              <a:t>mniej zdolnych, trudnych </a:t>
            </a:r>
            <a:r>
              <a:rPr lang="pl-PL" sz="2000" dirty="0" smtClean="0"/>
              <a:t> - czasami powstają komplikacje  i trudno z nich wybrnąć.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W takich momentach możemy stać się bezradni. Jeśli taka zmiana niespodziewanie się pojawia to </a:t>
            </a:r>
            <a:r>
              <a:rPr lang="pl-PL" sz="2000" dirty="0" smtClean="0"/>
              <a:t>zostajemy </a:t>
            </a:r>
            <a:r>
              <a:rPr lang="pl-PL" sz="2000" dirty="0"/>
              <a:t>wyrzuceni z </a:t>
            </a:r>
            <a:r>
              <a:rPr lang="pl-PL" sz="2000" dirty="0" smtClean="0"/>
              <a:t>tzw.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strefy komfortu </a:t>
            </a:r>
            <a:r>
              <a:rPr lang="pl-PL" sz="2000" dirty="0"/>
              <a:t>czyli pojawia się lek strach …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5439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JULISIA\Desktop\konferencja 2018\IMG_20181114_1849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66" r="54797" b="28435"/>
          <a:stretch/>
        </p:blipFill>
        <p:spPr bwMode="auto">
          <a:xfrm>
            <a:off x="611560" y="275164"/>
            <a:ext cx="7704856" cy="1281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57158" y="164305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Reagujemy na to w pewnych fazach: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Najpierw jesteśmy zaszokowani, potem mówimy ze nie nie to nie może być prawda, niemożliwe róbmy </a:t>
            </a:r>
            <a:r>
              <a:rPr lang="pl-PL" sz="2400" dirty="0" smtClean="0"/>
              <a:t>swoje, bo </a:t>
            </a:r>
            <a:r>
              <a:rPr lang="pl-PL" sz="2400" dirty="0"/>
              <a:t>nie wiadomo co z tego będzie, czyli potocznie mówiąc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NEGUJEMY,</a:t>
            </a:r>
            <a:r>
              <a:rPr lang="pl-PL" sz="2400" dirty="0"/>
              <a:t> wypieramy się nowych zmian. 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Jednak </a:t>
            </a:r>
            <a:r>
              <a:rPr lang="pl-PL" sz="2400" dirty="0"/>
              <a:t>po jakimś czasie już </a:t>
            </a:r>
            <a:r>
              <a:rPr lang="pl-PL" sz="2400" dirty="0" smtClean="0"/>
              <a:t>wiemy, </a:t>
            </a:r>
            <a:r>
              <a:rPr lang="pl-PL" sz="2400" dirty="0"/>
              <a:t>ż</a:t>
            </a:r>
            <a:r>
              <a:rPr lang="pl-PL" sz="2400" dirty="0" smtClean="0"/>
              <a:t>e </a:t>
            </a:r>
            <a:r>
              <a:rPr lang="pl-PL" sz="2400" dirty="0"/>
              <a:t>jednak ta zmiana idzie w dobrym kierunku i w pewnym momencie aklimatyzujemy się, tak jak </a:t>
            </a:r>
            <a:r>
              <a:rPr lang="pl-PL" sz="2400" dirty="0" smtClean="0"/>
              <a:t>uczeń - zwłaszcza </a:t>
            </a:r>
            <a:r>
              <a:rPr lang="pl-PL" sz="2400" dirty="0"/>
              <a:t>nowy uczeń przychodząc do nowej placówki aklimatyzuje się z naszym wsparciem.</a:t>
            </a:r>
          </a:p>
        </p:txBody>
      </p:sp>
    </p:spTree>
    <p:extLst>
      <p:ext uri="{BB962C8B-B14F-4D97-AF65-F5344CB8AC3E}">
        <p14:creationId xmlns:p14="http://schemas.microsoft.com/office/powerpoint/2010/main" xmlns="" val="78454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C:\Users\JULISIA\Desktop\konferencja 2018\IMG_20181114_185158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1" r="43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0183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2844" y="214290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Trzeba znaleźć swoją drogę wpływu.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Przykładem mogą być </a:t>
            </a:r>
            <a:r>
              <a:rPr lang="pl-PL" sz="2400" dirty="0" smtClean="0"/>
              <a:t>chociażby dwie </a:t>
            </a:r>
            <a:r>
              <a:rPr lang="pl-PL" sz="2400" dirty="0"/>
              <a:t>te same </a:t>
            </a:r>
            <a:r>
              <a:rPr lang="pl-PL" sz="2400" dirty="0" smtClean="0"/>
              <a:t>osoby, </a:t>
            </a:r>
            <a:r>
              <a:rPr lang="pl-PL" sz="2400" dirty="0"/>
              <a:t>będące w tej samej sytuacji, gdzie jedna popada w depresję twierdząc, że nie da się z tym nic zrobić, a druga ma poczucie, że ma jakiś wpływ jeśli na nic innego to chociaż na swój stan.</a:t>
            </a:r>
          </a:p>
        </p:txBody>
      </p:sp>
      <p:pic>
        <p:nvPicPr>
          <p:cNvPr id="4" name="Obraz 3" descr="C:\Users\JULISIA\Desktop\konferencja 2018\IMG_20181114_1854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043" r="19862" b="31596"/>
          <a:stretch/>
        </p:blipFill>
        <p:spPr bwMode="auto">
          <a:xfrm>
            <a:off x="285720" y="3429000"/>
            <a:ext cx="8572560" cy="256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6448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38944"/>
            <a:ext cx="82809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Trzeba zadbać o to, aby nasz mózg miał prawidłowe dotlenienie, wtedy lepiej przyswaja się wiedza, odczuwamy komfort psychiczny .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Jakie są na to techniki i wskazówki?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mobilizacja </a:t>
            </a:r>
            <a:r>
              <a:rPr lang="pl-PL" sz="2000" dirty="0" smtClean="0"/>
              <a:t> - bo robimy to co jest </a:t>
            </a:r>
            <a:r>
              <a:rPr lang="pl-PL" sz="2000" dirty="0" smtClean="0"/>
              <a:t>pilne, ale zazwyczaj </a:t>
            </a:r>
            <a:r>
              <a:rPr lang="pl-PL" sz="2000" dirty="0" smtClean="0"/>
              <a:t>to co jest pilne nie oznacza jednak, że jest ważne i to co jest ważne nie jest pilne.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planowanie</a:t>
            </a:r>
            <a:r>
              <a:rPr lang="pl-PL" sz="2000" dirty="0" smtClean="0"/>
              <a:t> , </a:t>
            </a:r>
            <a:r>
              <a:rPr lang="pl-PL" sz="2000" b="1" dirty="0" smtClean="0"/>
              <a:t>budowanie relacji z młodym </a:t>
            </a:r>
            <a:r>
              <a:rPr lang="pl-PL" sz="2000" b="1" dirty="0" smtClean="0"/>
              <a:t>człowiekiem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ważność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pilność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 </a:t>
            </a:r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endParaRPr lang="pl-PL" sz="2000" dirty="0" smtClean="0"/>
          </a:p>
        </p:txBody>
      </p:sp>
      <p:pic>
        <p:nvPicPr>
          <p:cNvPr id="4" name="Obraz 3" descr="C:\Users\JULISIA\Desktop\konferencja 2018\IMG_20181114_190525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" r="2689" b="19218"/>
          <a:stretch/>
        </p:blipFill>
        <p:spPr bwMode="auto">
          <a:xfrm>
            <a:off x="1500166" y="3143248"/>
            <a:ext cx="7481992" cy="3491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6328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972452" cy="868346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 REFORMA OD 2019r.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1472" y="92867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Nowa reforma = duże wyzwanie dla nauczyciela, ucznia, rodzica, ZMIANY </a:t>
            </a:r>
          </a:p>
          <a:p>
            <a:r>
              <a:rPr lang="pl-PL" dirty="0" smtClean="0"/>
              <a:t>Wchodzi </a:t>
            </a:r>
            <a:r>
              <a:rPr lang="pl-PL" dirty="0"/>
              <a:t>do szkół </a:t>
            </a:r>
            <a:r>
              <a:rPr lang="pl-PL" dirty="0" smtClean="0"/>
              <a:t>średnich, </a:t>
            </a:r>
            <a:r>
              <a:rPr lang="pl-PL" dirty="0" smtClean="0"/>
              <a:t>zatem  </a:t>
            </a:r>
            <a:r>
              <a:rPr lang="pl-PL" dirty="0"/>
              <a:t>będziemy mieli </a:t>
            </a:r>
            <a:r>
              <a:rPr lang="pl-PL" b="1" i="1" dirty="0" smtClean="0"/>
              <a:t>dwa </a:t>
            </a:r>
            <a:r>
              <a:rPr lang="pl-PL" b="1" i="1" dirty="0"/>
              <a:t>odrębne systemy nauczania</a:t>
            </a:r>
            <a:r>
              <a:rPr lang="pl-PL" dirty="0"/>
              <a:t> -  będą przychodzili uczniowie którzy mieli </a:t>
            </a:r>
            <a:r>
              <a:rPr lang="pl-PL" dirty="0" smtClean="0"/>
              <a:t> SYSTEM NAUCZANIA WG starej reformy to są uczniowie klas gimnazjalnych </a:t>
            </a:r>
            <a:r>
              <a:rPr lang="pl-PL" dirty="0"/>
              <a:t>i klasy 7-8 wg nowej. </a:t>
            </a:r>
          </a:p>
          <a:p>
            <a:r>
              <a:rPr lang="pl-PL" b="1" dirty="0" smtClean="0"/>
              <a:t>DWA</a:t>
            </a:r>
            <a:r>
              <a:rPr lang="pl-PL" b="1" dirty="0" smtClean="0"/>
              <a:t> </a:t>
            </a:r>
            <a:r>
              <a:rPr lang="pl-PL" b="1" dirty="0"/>
              <a:t>różne systemy </a:t>
            </a:r>
            <a:r>
              <a:rPr lang="pl-PL" b="1" dirty="0" smtClean="0"/>
              <a:t>nauczania = profilowanie klas </a:t>
            </a:r>
            <a:endParaRPr lang="pl-PL" b="1" dirty="0"/>
          </a:p>
        </p:txBody>
      </p:sp>
      <p:pic>
        <p:nvPicPr>
          <p:cNvPr id="4" name="Obraz 3" descr="C:\Users\JULISIA\Desktop\konferencja 2018\IMG_20181114_16200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57430"/>
            <a:ext cx="7358114" cy="39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285984" y="6286520"/>
            <a:ext cx="46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UCZEŃ młodszy  = uczeń </a:t>
            </a:r>
            <a:r>
              <a:rPr lang="pl-PL" b="1" dirty="0"/>
              <a:t>z nowymi potrzebami.</a:t>
            </a:r>
          </a:p>
        </p:txBody>
      </p:sp>
    </p:spTree>
    <p:extLst>
      <p:ext uri="{BB962C8B-B14F-4D97-AF65-F5344CB8AC3E}">
        <p14:creationId xmlns:p14="http://schemas.microsoft.com/office/powerpoint/2010/main" xmlns="" val="22811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43956" cy="78581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Potrzeby ucznia i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wyzwania nauczyciela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857232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/>
              <a:t>   Zwiększą </a:t>
            </a:r>
            <a:r>
              <a:rPr lang="pl-PL" sz="2400" b="1" dirty="0" smtClean="0"/>
              <a:t>się </a:t>
            </a:r>
            <a:r>
              <a:rPr lang="pl-PL" sz="2400" b="1" dirty="0"/>
              <a:t>wymagania programowe </a:t>
            </a:r>
            <a:r>
              <a:rPr lang="pl-PL" sz="2400" dirty="0"/>
              <a:t>, </a:t>
            </a:r>
            <a:r>
              <a:rPr lang="pl-PL" sz="2400" b="1" dirty="0"/>
              <a:t>będą przeciążeni </a:t>
            </a:r>
            <a:r>
              <a:rPr lang="pl-PL" sz="2400" b="1" dirty="0" smtClean="0"/>
              <a:t> trudną </a:t>
            </a:r>
            <a:r>
              <a:rPr lang="pl-PL" sz="2400" b="1" dirty="0"/>
              <a:t>wiedzą encyklopedyczną, duża część uczniów  może nie być </a:t>
            </a:r>
            <a:r>
              <a:rPr lang="pl-PL" sz="2400" b="1" dirty="0" smtClean="0"/>
              <a:t>zainteresowania </a:t>
            </a:r>
            <a:r>
              <a:rPr lang="pl-PL" sz="2400" b="1" dirty="0"/>
              <a:t>zbyt obfitym przyswajaniem wiedzy, wszystkich przedmiotów już na poziomie podstawowym.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   </a:t>
            </a:r>
            <a:r>
              <a:rPr lang="pl-PL" sz="2400" b="1" dirty="0" smtClean="0"/>
              <a:t>Wejdzie </a:t>
            </a:r>
            <a:r>
              <a:rPr lang="pl-PL" sz="2400" b="1" dirty="0"/>
              <a:t>wysoki poziom </a:t>
            </a:r>
            <a:r>
              <a:rPr lang="pl-PL" sz="2400" b="1" dirty="0" smtClean="0"/>
              <a:t>zdawalności nowej </a:t>
            </a:r>
            <a:r>
              <a:rPr lang="pl-PL" sz="2400" b="1" dirty="0"/>
              <a:t>matury </a:t>
            </a:r>
            <a:r>
              <a:rPr lang="pl-PL" sz="2400" b="1" dirty="0" smtClean="0"/>
              <a:t>dla </a:t>
            </a:r>
            <a:r>
              <a:rPr lang="pl-PL" sz="2400" b="1" dirty="0"/>
              <a:t>przedmiotów dodatkowych w zakresie rozszerzonym</a:t>
            </a:r>
            <a:r>
              <a:rPr lang="pl-PL" sz="2400" b="1" dirty="0" smtClean="0"/>
              <a:t>.</a:t>
            </a:r>
          </a:p>
          <a:p>
            <a:pPr>
              <a:lnSpc>
                <a:spcPct val="150000"/>
              </a:lnSpc>
            </a:pP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Trzeba </a:t>
            </a:r>
            <a:r>
              <a:rPr lang="pl-PL" sz="2000" dirty="0"/>
              <a:t>ich zachęcić do uczenia się wszystkich przedmiotów, nawet </a:t>
            </a:r>
            <a:r>
              <a:rPr lang="pl-PL" sz="2000" dirty="0" smtClean="0"/>
              <a:t>wiedząc, </a:t>
            </a:r>
            <a:r>
              <a:rPr lang="pl-PL" sz="2000" dirty="0"/>
              <a:t>że wg nich nie interesuje ich to (przecież oni w 100% nie </a:t>
            </a:r>
            <a:r>
              <a:rPr lang="pl-PL" sz="2000" dirty="0" smtClean="0"/>
              <a:t>wiedzą, </a:t>
            </a:r>
            <a:r>
              <a:rPr lang="pl-PL" sz="2000" dirty="0"/>
              <a:t>czy ich to zainteresuje czy nie) dlatego trzeba to zrobić po części poprzez komunikatory mi.in. </a:t>
            </a:r>
            <a:r>
              <a:rPr lang="pl-PL" sz="2000" dirty="0" smtClean="0"/>
              <a:t>myślenie </a:t>
            </a:r>
            <a:r>
              <a:rPr lang="pl-PL" sz="2000" dirty="0"/>
              <a:t>obrazowe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91538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C:\Users\JULISIA\Desktop\konferencja 2018\IMG_20181114_16232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4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113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14282" y="142852"/>
            <a:ext cx="4680520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odróżnia tych nastolatków?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Postrzegają swoją przyszłość i chcą ją zbudować na bazie dodatkowych możliwości </a:t>
            </a:r>
            <a:r>
              <a:rPr lang="pl-PL" sz="2000" dirty="0" smtClean="0"/>
              <a:t>, jakie </a:t>
            </a:r>
            <a:r>
              <a:rPr lang="pl-PL" sz="2000" dirty="0" smtClean="0"/>
              <a:t>osiągną gromadząc różne informacje.  Spodziewają się zatem </a:t>
            </a:r>
            <a:r>
              <a:rPr lang="pl-PL" sz="2000" dirty="0" smtClean="0"/>
              <a:t>„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WYNAGRODZENIA</a:t>
            </a:r>
            <a:r>
              <a:rPr lang="pl-PL" sz="2000" b="1" dirty="0" smtClean="0"/>
              <a:t>” </a:t>
            </a:r>
            <a:r>
              <a:rPr lang="pl-PL" sz="2000" dirty="0" smtClean="0"/>
              <a:t> </a:t>
            </a:r>
            <a:r>
              <a:rPr lang="pl-PL" sz="2000" dirty="0" smtClean="0"/>
              <a:t>w postaci użyteczności/przydatności, wychodząc z założenia, że jeśli coś przyswoją to będzie cenne. </a:t>
            </a:r>
            <a:endParaRPr lang="pl-PL" sz="2000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I </a:t>
            </a:r>
            <a:r>
              <a:rPr lang="pl-PL" sz="2000" dirty="0" smtClean="0"/>
              <a:t>dlatego trzeba dążyć do tego, aby mieli komfort tzn. </a:t>
            </a:r>
            <a:r>
              <a:rPr lang="pl-PL" sz="2000" b="1" dirty="0" smtClean="0"/>
              <a:t>dać im możliwość nauczenia się wykazania, wypowiedzenia własnego zdania nie krytykując </a:t>
            </a:r>
            <a:r>
              <a:rPr lang="pl-PL" sz="2000" b="1" dirty="0" smtClean="0"/>
              <a:t>przy tym nikogo </a:t>
            </a:r>
            <a:r>
              <a:rPr lang="pl-PL" sz="2000" b="1" dirty="0" smtClean="0"/>
              <a:t>wręcz dać chociażby minimalna pochwałę.</a:t>
            </a:r>
            <a:endParaRPr lang="pl-PL" sz="2000" dirty="0"/>
          </a:p>
        </p:txBody>
      </p:sp>
      <p:pic>
        <p:nvPicPr>
          <p:cNvPr id="7" name="Obraz 6" descr="C:\Users\JULISIA\Desktop\konferencja 2018\IMG_20181114_1658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8" t="1970" r="41597" b="17435"/>
          <a:stretch/>
        </p:blipFill>
        <p:spPr bwMode="auto">
          <a:xfrm>
            <a:off x="5022340" y="1844824"/>
            <a:ext cx="385507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783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064896" cy="59766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Szkoła średnia to przełomowy etap edukacyjny w życiu uczniów, a nauczyciel odgrywa w nim kluczową rolę. Co więcej, reforma oświaty stawia szereg wyzwań, które znacząco wpłyną na szkolną rzeczywistość. Nowy uczeń, nowe podstawy, nowy sposób pracy? Co będzie istotne w nowej sytuacji? 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Co trzeba wiedzieć, żeby uczyć skutecznie i komfortowo?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6062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7903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Muszą wiedzieć po co się uczą, aby czerpać z tego jakieś korzyści, </a:t>
            </a:r>
            <a:r>
              <a:rPr lang="pl-PL" sz="2400" dirty="0" smtClean="0"/>
              <a:t>czasami widać będzie, że się </a:t>
            </a:r>
            <a:r>
              <a:rPr lang="pl-PL" sz="2400" dirty="0"/>
              <a:t>prześcigają.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Inaczej postrzegają np. przypływ gotówki bo jeśli: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/>
              <a:t>  chcę </a:t>
            </a:r>
            <a:r>
              <a:rPr lang="pl-PL" sz="2400" b="1" dirty="0"/>
              <a:t>mieć </a:t>
            </a:r>
            <a:r>
              <a:rPr lang="pl-PL" sz="2400" b="1" dirty="0" smtClean="0"/>
              <a:t>samochód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pl-PL" sz="2400" dirty="0" smtClean="0"/>
              <a:t>muszę </a:t>
            </a:r>
            <a:r>
              <a:rPr lang="pl-PL" sz="2400" dirty="0"/>
              <a:t>zarobić,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/>
              <a:t>  chcę </a:t>
            </a:r>
            <a:r>
              <a:rPr lang="pl-PL" sz="2400" b="1" dirty="0"/>
              <a:t>sobie kupić modne ciuchy</a:t>
            </a:r>
            <a:r>
              <a:rPr lang="pl-PL" sz="2400" dirty="0"/>
              <a:t> – muszę na nie zarobić.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I w ten sam sposób musimy przyswoić </a:t>
            </a:r>
            <a:r>
              <a:rPr lang="pl-PL" sz="2400" dirty="0" smtClean="0"/>
              <a:t>(</a:t>
            </a:r>
            <a:r>
              <a:rPr lang="pl-PL" sz="2400" dirty="0" smtClean="0"/>
              <a:t>zaciekawić) im </a:t>
            </a:r>
            <a:r>
              <a:rPr lang="pl-PL" sz="2400" dirty="0"/>
              <a:t>podczas </a:t>
            </a:r>
            <a:r>
              <a:rPr lang="pl-PL" sz="2400" dirty="0" smtClean="0"/>
              <a:t>zajęć, jak </a:t>
            </a:r>
            <a:r>
              <a:rPr lang="pl-PL" sz="2400" dirty="0"/>
              <a:t>działa to w sferze edukacji. </a:t>
            </a:r>
            <a:r>
              <a:rPr lang="pl-PL" sz="2400" b="1" dirty="0"/>
              <a:t>Uczę się dobrze </a:t>
            </a:r>
            <a:r>
              <a:rPr lang="pl-PL" sz="2400" dirty="0"/>
              <a:t>– dostane dobrą ocenę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zgłaszam się, uczestniczę w różnych konkursach, olimpiadach</a:t>
            </a:r>
            <a:r>
              <a:rPr lang="pl-PL" sz="2400" dirty="0"/>
              <a:t> – mam większą wiedzę, którą mogę się pochwalić.</a:t>
            </a:r>
          </a:p>
        </p:txBody>
      </p:sp>
    </p:spTree>
    <p:extLst>
      <p:ext uri="{BB962C8B-B14F-4D97-AF65-F5344CB8AC3E}">
        <p14:creationId xmlns:p14="http://schemas.microsoft.com/office/powerpoint/2010/main" xmlns="" val="211000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332656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Młodzież </a:t>
            </a:r>
            <a:r>
              <a:rPr lang="pl-PL" sz="2000" dirty="0" smtClean="0"/>
              <a:t>, </a:t>
            </a:r>
            <a:r>
              <a:rPr lang="pl-PL" sz="2000" dirty="0"/>
              <a:t>bada teren, bada nauczycieli, bada program i może stwierdzić, że jak nie ma w programie konkretnych wg ich początkowych myśli np.: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err="1"/>
              <a:t>blogingu</a:t>
            </a:r>
            <a:r>
              <a:rPr lang="pl-PL" sz="2000" b="1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zarabianie pieniędzy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/>
              <a:t>bycie dyrektorem</a:t>
            </a:r>
            <a:r>
              <a:rPr lang="pl-PL" sz="20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to nie ma interesujących zajęć, nie ma życia i nie ma przyszłości.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I dlatego trzeba zapobiegać takim myślom </a:t>
            </a:r>
            <a:r>
              <a:rPr lang="pl-PL" sz="2000" dirty="0" smtClean="0"/>
              <a:t>uczniów</a:t>
            </a:r>
            <a:r>
              <a:rPr lang="pl-PL" sz="2000" dirty="0"/>
              <a:t>.</a:t>
            </a:r>
          </a:p>
        </p:txBody>
      </p:sp>
      <p:pic>
        <p:nvPicPr>
          <p:cNvPr id="4" name="Obraz 3" descr="C:\Users\JULISIA\Desktop\konferencja 2018\IMG_20181114_1708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4" t="55151" r="57934" b="23511"/>
          <a:stretch/>
        </p:blipFill>
        <p:spPr bwMode="auto">
          <a:xfrm>
            <a:off x="857224" y="4000504"/>
            <a:ext cx="7336836" cy="218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5108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C:\Users\JULISIA\Desktop\konferencja 2018\IMG_20181114_17090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" b="254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167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Spróbujmy przekazywać im informację w taki sposób, aby zaciekawić, badając  przy tym, jaka forma ich zaciekawi </a:t>
            </a:r>
            <a:endParaRPr lang="pl-PL" sz="2000" b="1" dirty="0"/>
          </a:p>
        </p:txBody>
      </p:sp>
      <p:pic>
        <p:nvPicPr>
          <p:cNvPr id="3" name="Obraz 2" descr="C:\Users\JULISIA\Desktop\konferencja 2018\IMG_20181114_17135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" t="9192" b="11036"/>
          <a:stretch/>
        </p:blipFill>
        <p:spPr bwMode="auto">
          <a:xfrm>
            <a:off x="571472" y="1071546"/>
            <a:ext cx="7676356" cy="353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Obraz 3" descr="C:\Users\JULISIA\Desktop\konferencja 2018\IMG_20181114_17161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7" t="48913" r="55536" b="24168"/>
          <a:stretch/>
        </p:blipFill>
        <p:spPr bwMode="auto">
          <a:xfrm>
            <a:off x="2000232" y="4714884"/>
            <a:ext cx="5018405" cy="1913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8012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Jak pomóc uczniom łatwe przyswajanie wiedzy</a:t>
            </a:r>
            <a:r>
              <a:rPr lang="pl-PL" b="1" dirty="0" smtClean="0"/>
              <a:t>?</a:t>
            </a:r>
            <a:br>
              <a:rPr lang="pl-PL" b="1" dirty="0" smtClean="0"/>
            </a:br>
            <a:r>
              <a:rPr lang="pl-PL" b="1" dirty="0" smtClean="0"/>
              <a:t>- </a:t>
            </a:r>
            <a:r>
              <a:rPr lang="pl-PL" dirty="0" smtClean="0"/>
              <a:t>w</a:t>
            </a:r>
            <a:r>
              <a:rPr lang="pl-PL" dirty="0" smtClean="0"/>
              <a:t>ykorzystując fazy pamięci </a:t>
            </a:r>
            <a:r>
              <a:rPr lang="pl-PL" b="1" dirty="0" smtClean="0"/>
              <a:t>-</a:t>
            </a:r>
            <a:endParaRPr lang="pl-PL" dirty="0"/>
          </a:p>
        </p:txBody>
      </p:sp>
      <p:pic>
        <p:nvPicPr>
          <p:cNvPr id="4" name="Obraz 3" descr="C:\Users\JULISIA\Desktop\konferencja 2018\IMG_20181114_17290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53" t="22322" r="3690" b="32703"/>
          <a:stretch/>
        </p:blipFill>
        <p:spPr bwMode="auto">
          <a:xfrm>
            <a:off x="428596" y="2285992"/>
            <a:ext cx="8424936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7745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</a:t>
            </a:r>
            <a:r>
              <a:rPr lang="pl-PL" b="1" dirty="0" smtClean="0"/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skutecznej</a:t>
            </a:r>
            <a:r>
              <a:rPr lang="pl-PL" b="1" dirty="0" smtClean="0"/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edukacji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395536" y="1340768"/>
            <a:ext cx="83198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KONCENTRACJA</a:t>
            </a:r>
            <a:r>
              <a:rPr lang="pl-PL" sz="2000" dirty="0" smtClean="0"/>
              <a:t> </a:t>
            </a:r>
            <a:r>
              <a:rPr lang="pl-PL" sz="2000" dirty="0"/>
              <a:t>czyli o kierowaniu uwaga uczniów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PORCJOWANIE c</a:t>
            </a:r>
            <a:r>
              <a:rPr lang="pl-PL" sz="2000" dirty="0"/>
              <a:t>zyli grupowanie informacji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POWTARZANIE</a:t>
            </a:r>
            <a:r>
              <a:rPr lang="pl-PL" sz="2000" dirty="0"/>
              <a:t> czyli ćwiczenia czynią mistrza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ROZUMIEN</a:t>
            </a:r>
            <a:r>
              <a:rPr lang="pl-PL" sz="2000" dirty="0"/>
              <a:t>IE czyli schodzenie na poziom semantyczny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OBRAZ SILNIEJSZY NIŻ SŁOWO</a:t>
            </a:r>
            <a:r>
              <a:rPr lang="pl-PL" sz="2000" dirty="0"/>
              <a:t> </a:t>
            </a:r>
            <a:r>
              <a:rPr lang="pl-PL" sz="2000" dirty="0" smtClean="0"/>
              <a:t>czyli </a:t>
            </a:r>
            <a:r>
              <a:rPr lang="pl-PL" sz="2000" dirty="0"/>
              <a:t>angażowanie, pobudzenie wyobraźni (MEMOTECHNIKI wykorzystują skojarzenia i wyobraźnię)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UCZENIE SIĘ POPRZEZ DOŚWIADCZENIE </a:t>
            </a:r>
            <a:r>
              <a:rPr lang="pl-PL" sz="2000" dirty="0"/>
              <a:t>czyli przeżyć znaczy wiedzieć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CZAS NA PRZERWĘ </a:t>
            </a:r>
            <a:r>
              <a:rPr lang="pl-PL" sz="2000" dirty="0"/>
              <a:t>czyli wiedza musi się ułożyć</a:t>
            </a:r>
          </a:p>
          <a:p>
            <a:pPr>
              <a:lnSpc>
                <a:spcPct val="150000"/>
              </a:lnSpc>
            </a:pPr>
            <a:r>
              <a:rPr lang="pl-PL" sz="2000" b="1" dirty="0"/>
              <a:t>WSKAZÓWKI DO PRZYPOMINANIA </a:t>
            </a:r>
            <a:r>
              <a:rPr lang="pl-PL" sz="2000" dirty="0"/>
              <a:t>czyli jak zapamiętać, żeby sobie przypomnieć, np. bardzo dużo jest ich w TESTACH</a:t>
            </a:r>
          </a:p>
        </p:txBody>
      </p:sp>
    </p:spTree>
    <p:extLst>
      <p:ext uri="{BB962C8B-B14F-4D97-AF65-F5344CB8AC3E}">
        <p14:creationId xmlns:p14="http://schemas.microsoft.com/office/powerpoint/2010/main" xmlns="" val="330058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5654692"/>
          </a:xfrm>
        </p:spPr>
        <p:txBody>
          <a:bodyPr>
            <a:noAutofit/>
          </a:bodyPr>
          <a:lstStyle/>
          <a:p>
            <a:r>
              <a:rPr lang="pl-PL" sz="4800" b="1" dirty="0"/>
              <a:t>Co w rzeczywistości szkoły średniej zmieni reforma oświaty?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Co </a:t>
            </a:r>
            <a:r>
              <a:rPr lang="pl-PL" sz="4800" b="1" dirty="0"/>
              <a:t>będzie miało największy wpływ na pracę nauczyciela?</a:t>
            </a:r>
          </a:p>
        </p:txBody>
      </p:sp>
    </p:spTree>
    <p:extLst>
      <p:ext uri="{BB962C8B-B14F-4D97-AF65-F5344CB8AC3E}">
        <p14:creationId xmlns:p14="http://schemas.microsoft.com/office/powerpoint/2010/main" xmlns="" val="6593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. dr hab. Maciej BÅasz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2324399" cy="18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643174" y="714356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Czym zajmuje się mózg nastolatka? Jak rozwijają się jego zdolności poznawcze? </a:t>
            </a:r>
            <a:r>
              <a:rPr lang="pl-PL" b="1" dirty="0" smtClean="0"/>
              <a:t>C</a:t>
            </a:r>
            <a:r>
              <a:rPr lang="pl-PL" b="1" dirty="0" smtClean="0"/>
              <a:t>zy </a:t>
            </a:r>
            <a:r>
              <a:rPr lang="pl-PL" b="1" dirty="0" smtClean="0"/>
              <a:t>młodszy uczeń poradzi sobie z wyzwaniami szkoły średniej?</a:t>
            </a:r>
            <a:r>
              <a:rPr lang="pl-PL" dirty="0" smtClean="0"/>
              <a:t> </a:t>
            </a:r>
            <a:r>
              <a:rPr lang="pl-PL" b="1" dirty="0" smtClean="0"/>
              <a:t>Czy </a:t>
            </a:r>
            <a:r>
              <a:rPr lang="pl-PL" b="1" dirty="0"/>
              <a:t>wiek ma znaczenie w pracy mózgu?</a:t>
            </a:r>
            <a:br>
              <a:rPr lang="pl-PL" b="1" dirty="0"/>
            </a:br>
            <a:endParaRPr lang="pl-PL" dirty="0"/>
          </a:p>
          <a:p>
            <a:r>
              <a:rPr lang="pl-PL" b="1" dirty="0"/>
              <a:t>Prof. dr hab. Maciej Błaszak</a:t>
            </a:r>
            <a:r>
              <a:rPr lang="pl-PL" dirty="0"/>
              <a:t> – kognitywista, biolog, dr hab. filozofii, prof. Uniwersytetu im. Adama Mickiewicza w Poznaniu. Jego zainteresowania badawcze dotyczą epigenezy umysłu, czyli możliwości kształtowania mózgu człowieka pod wpływem bodźców środowiskowych.</a:t>
            </a:r>
          </a:p>
        </p:txBody>
      </p:sp>
      <p:pic>
        <p:nvPicPr>
          <p:cNvPr id="1028" name="Picture 4" descr="Michał Kocianko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00504"/>
            <a:ext cx="2344724" cy="19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681536" y="3786190"/>
            <a:ext cx="6319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Jaki będzie nowy uczeń szkoły średniej? Jak wygląda świat wartości współczesnego nastolatka? Jakie miejsce zajmuje w nim szkoła? Czy można ucznia zainteresować nauką? </a:t>
            </a:r>
          </a:p>
          <a:p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życie i szkoła w umyśle nastolatków a możliwości angażowania uczniów w naukę </a:t>
            </a:r>
          </a:p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Michał </a:t>
            </a:r>
            <a:r>
              <a:rPr lang="pl-PL" b="1" dirty="0" err="1"/>
              <a:t>Kociankowski</a:t>
            </a:r>
            <a:r>
              <a:rPr lang="pl-PL" b="1" dirty="0"/>
              <a:t> </a:t>
            </a:r>
            <a:r>
              <a:rPr lang="pl-PL" dirty="0"/>
              <a:t>– badacz motywacji i </a:t>
            </a:r>
            <a:r>
              <a:rPr lang="pl-PL" dirty="0" err="1"/>
              <a:t>zachowań</a:t>
            </a:r>
            <a:r>
              <a:rPr lang="pl-PL" dirty="0"/>
              <a:t>, potrzeb konsumenckich oraz wpływu technologii na postawy i zachowania ludzi. Studiował pedagogikę i filozofię. Prowadzi pracownię badań i rozwiązań strategicznych </a:t>
            </a:r>
            <a:r>
              <a:rPr lang="pl-PL" dirty="0" err="1"/>
              <a:t>Synergion</a:t>
            </a:r>
            <a:r>
              <a:rPr lang="pl-PL" dirty="0"/>
              <a:t>.</a:t>
            </a:r>
            <a:r>
              <a:rPr lang="pl-PL" b="1" dirty="0"/>
              <a:t> 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00948" cy="51115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PRELEGENCI konferencji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867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 hab. PrzemysÅaw BÄ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93366"/>
            <a:ext cx="2214578" cy="17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92896" y="135608"/>
            <a:ext cx="6471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Jak pomóc uczniowi </a:t>
            </a:r>
            <a:r>
              <a:rPr lang="pl-PL" b="1" dirty="0" smtClean="0"/>
              <a:t>samodzielnie się </a:t>
            </a:r>
            <a:r>
              <a:rPr lang="pl-PL" b="1" dirty="0"/>
              <a:t>uczyć? </a:t>
            </a:r>
            <a:br>
              <a:rPr lang="pl-PL" b="1" dirty="0"/>
            </a:br>
            <a:endParaRPr lang="pl-PL" dirty="0"/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 Przemysław Bąbel –</a:t>
            </a:r>
            <a:r>
              <a:rPr lang="pl-PL" dirty="0"/>
              <a:t> psycholog, zastępca dyrektora Instytutu Psychologii Uniwersytetu Jagiellońskiego, prezes Polskiego Towarzystwa Psychologii Behawioralnej. Zajmuje się m.in. zastosowaniami w edukacji analizy zachowania i psychologii pamięci.</a:t>
            </a:r>
          </a:p>
        </p:txBody>
      </p:sp>
      <p:pic>
        <p:nvPicPr>
          <p:cNvPr id="2052" name="Picture 4" descr="dr Mateusz Leszkowi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63286"/>
            <a:ext cx="22860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465512" y="2428868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Czy trudnych zagadnień można uczyć w łatwy sposób? Czy forma podania treści ma wpływ na skuteczność nauczania? Na co zwracać uwagę przy tłumaczeniu trudnych zagadnień?</a:t>
            </a:r>
            <a:br>
              <a:rPr lang="pl-PL" b="1" dirty="0"/>
            </a:br>
            <a:endParaRPr lang="pl-PL" dirty="0"/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Mateusz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Leszkowicz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dirty="0"/>
              <a:t>– pedagog mediów oraz technolog kształcenia. Adiunkt na Wydziale Studiów Edukacyjnych Uniwersytetu im. Adama Mickiewicza w Poznaniu. Specjalizuje się w obszarze komunikacji wizualnej w dydaktyce.</a:t>
            </a:r>
          </a:p>
        </p:txBody>
      </p:sp>
      <p:pic>
        <p:nvPicPr>
          <p:cNvPr id="2054" name="Picture 6" descr="dr Joanna Heidt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926310"/>
            <a:ext cx="221457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65512" y="4929198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Jak w warunkach presji i sprzecznych oczekiwań zarządzać swoją energią, koncentracją i motywacją? Jak rozwijać efektywność osobistą oraz radzić sobie z nadmiarem działań i oczekiwań?</a:t>
            </a:r>
            <a:br>
              <a:rPr lang="pl-PL" b="1" dirty="0"/>
            </a:br>
            <a:endParaRPr lang="pl-PL" dirty="0"/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Joanna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Heidtman</a:t>
            </a:r>
            <a:r>
              <a:rPr lang="pl-PL" b="1" dirty="0"/>
              <a:t> </a:t>
            </a:r>
            <a:r>
              <a:rPr lang="pl-PL" dirty="0"/>
              <a:t>– psycholog, konsultant i wykładowca akademicki.</a:t>
            </a:r>
          </a:p>
        </p:txBody>
      </p:sp>
    </p:spTree>
    <p:extLst>
      <p:ext uri="{BB962C8B-B14F-4D97-AF65-F5344CB8AC3E}">
        <p14:creationId xmlns:p14="http://schemas.microsoft.com/office/powerpoint/2010/main" xmlns="" val="15850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28572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https://www.youtube.com/watch?v=-wcPYl26qOU</a:t>
            </a:r>
            <a:endParaRPr lang="pl-PL" sz="2800" b="1" dirty="0"/>
          </a:p>
        </p:txBody>
      </p:sp>
      <p:pic>
        <p:nvPicPr>
          <p:cNvPr id="3" name="Obraz 2" descr="C:\Users\JULISIA\Desktop\konferencja 2018\IMG_20181114_1914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8643998" cy="53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156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776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DYSKUSYJNY</a:t>
            </a:r>
          </a:p>
          <a:p>
            <a:pPr algn="ctr"/>
            <a:r>
              <a:rPr lang="pl-PL" sz="2000" b="1" dirty="0"/>
              <a:t>„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średnia jako przełomowy okres edukacyjny – </a:t>
            </a:r>
            <a:endPara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rzeczywistość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oczekiwania”</a:t>
            </a:r>
          </a:p>
        </p:txBody>
      </p:sp>
      <p:pic>
        <p:nvPicPr>
          <p:cNvPr id="3074" name="Picture 2" descr="Anna Res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" t="12936" r="13413"/>
          <a:stretch>
            <a:fillRect/>
          </a:stretch>
        </p:blipFill>
        <p:spPr bwMode="auto">
          <a:xfrm>
            <a:off x="214282" y="1168531"/>
            <a:ext cx="2071702" cy="17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286000" y="1641369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Anna </a:t>
            </a:r>
            <a:r>
              <a:rPr lang="pl-PL" b="1" dirty="0" err="1"/>
              <a:t>Resler</a:t>
            </a:r>
            <a:r>
              <a:rPr lang="pl-PL" dirty="0"/>
              <a:t> – psycholog, terapeuta z wieloletnim doświadczeniem w pracy klinicznej z dziećmi, młodzieżą i rodzinami.</a:t>
            </a:r>
          </a:p>
        </p:txBody>
      </p:sp>
      <p:pic>
        <p:nvPicPr>
          <p:cNvPr id="3076" name="Picture 4" descr="PrzemysÅaw StaroÅ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1987534" cy="16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286000" y="3109197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Przemysław Staroń</a:t>
            </a:r>
            <a:r>
              <a:rPr lang="pl-PL" dirty="0"/>
              <a:t> – psycholog, nauczyciel, trener, nagrodzony przez Komisję Europejską twórca międzypokoleniowego Zakonu Feniksa</a:t>
            </a:r>
            <a:r>
              <a:rPr lang="pl-PL" dirty="0" smtClean="0"/>
              <a:t>,, Nauczyciel </a:t>
            </a:r>
            <a:r>
              <a:rPr lang="pl-PL" dirty="0"/>
              <a:t>Roku 2018.</a:t>
            </a:r>
          </a:p>
        </p:txBody>
      </p:sp>
      <p:pic>
        <p:nvPicPr>
          <p:cNvPr id="3078" name="Picture 6" descr="Karol WÃ³jcic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636"/>
            <a:ext cx="1987533" cy="15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286000" y="5119573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Karol Wójcicki</a:t>
            </a:r>
            <a:r>
              <a:rPr lang="pl-PL" dirty="0"/>
              <a:t> – pasjonat i fotograf nocnego nieba, popularyzator astronomii, dziennikarz naukowy. Laureat konkursu Popularyzator Nauki 2015 organizowanego przez Ministerstwo Nauki i Szkolnictwa Wyższego oraz Polską Agencję Prasową.</a:t>
            </a:r>
          </a:p>
        </p:txBody>
      </p:sp>
    </p:spTree>
    <p:extLst>
      <p:ext uri="{BB962C8B-B14F-4D97-AF65-F5344CB8AC3E}">
        <p14:creationId xmlns:p14="http://schemas.microsoft.com/office/powerpoint/2010/main" xmlns="" val="138711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chaÅ Kociank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533960" cy="206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357554" y="500042"/>
            <a:ext cx="248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Michał </a:t>
            </a:r>
            <a:r>
              <a:rPr lang="pl-PL" sz="2000" b="1" dirty="0" err="1"/>
              <a:t>Kociankowski</a:t>
            </a:r>
            <a:r>
              <a:rPr lang="pl-PL" sz="2000" b="1" dirty="0"/>
              <a:t> </a:t>
            </a:r>
            <a:endParaRPr lang="pl-PL" sz="2000" dirty="0"/>
          </a:p>
        </p:txBody>
      </p:sp>
      <p:pic>
        <p:nvPicPr>
          <p:cNvPr id="4100" name="Picture 4" descr="Szymon HoÅow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2571768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86050" y="3714752"/>
            <a:ext cx="6125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Szymon Hołownia</a:t>
            </a:r>
            <a:r>
              <a:rPr lang="pl-PL" dirty="0"/>
              <a:t> – dziennikarz, publicysta, pisarz, dwukrotny laureat nagrody Grand Press (w kategoriach „wywiad" i „dziennikarstwo specjalistyczne"). </a:t>
            </a:r>
            <a:endParaRPr lang="pl-PL" dirty="0" smtClean="0"/>
          </a:p>
          <a:p>
            <a:r>
              <a:rPr lang="pl-PL" dirty="0" smtClean="0"/>
              <a:t>Wydał </a:t>
            </a:r>
            <a:r>
              <a:rPr lang="pl-PL" dirty="0"/>
              <a:t>kilkanaście książek o tematyce społecznej i religijnej. </a:t>
            </a:r>
            <a:endParaRPr lang="pl-PL" dirty="0" smtClean="0"/>
          </a:p>
          <a:p>
            <a:r>
              <a:rPr lang="pl-PL" dirty="0" smtClean="0"/>
              <a:t>Jest </a:t>
            </a:r>
            <a:r>
              <a:rPr lang="pl-PL" dirty="0"/>
              <a:t>felietonistą „Tygodnika Powszechnego”.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57488" y="2643182"/>
            <a:ext cx="4420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Prowadzący konferencję</a:t>
            </a:r>
          </a:p>
        </p:txBody>
      </p:sp>
    </p:spTree>
    <p:extLst>
      <p:ext uri="{BB962C8B-B14F-4D97-AF65-F5344CB8AC3E}">
        <p14:creationId xmlns:p14="http://schemas.microsoft.com/office/powerpoint/2010/main" xmlns="" val="60328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0920" cy="4248472"/>
          </a:xfrm>
        </p:spPr>
        <p:txBody>
          <a:bodyPr>
            <a:normAutofit/>
          </a:bodyPr>
          <a:lstStyle/>
          <a:p>
            <a:r>
              <a:rPr lang="pl-PL" b="1" dirty="0" smtClean="0"/>
              <a:t>„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Wszyscy uczniowie szczęśliwi są do siebie podobni,  ale każdy nieszczęśliwy jest nieszczęśliwy na swój sposób”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dr Joanna </a:t>
            </a:r>
            <a:r>
              <a:rPr lang="pl-PL" dirty="0" err="1" smtClean="0"/>
              <a:t>Rules</a:t>
            </a:r>
            <a:r>
              <a:rPr lang="pl-PL" dirty="0" smtClean="0"/>
              <a:t> </a:t>
            </a:r>
            <a:r>
              <a:rPr lang="pl-PL" dirty="0" smtClean="0"/>
              <a:t>- psycholog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97410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1011</Words>
  <Application>Microsoft Office PowerPoint</Application>
  <PresentationFormat>Pokaz na ekranie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Zrozumieć więcej.  Nauczyć łatwiej.  Wyzwania współczesnego ucznia  i nauczyciela szkoły średniej  Konferencja dla dyrektorów i nauczycieli szkół średnich WARSZAWA, 14 LISTOPADA 2018 </vt:lpstr>
      <vt:lpstr>Slajd 2</vt:lpstr>
      <vt:lpstr>Co w rzeczywistości szkoły średniej zmieni reforma oświaty?  Co będzie miało największy wpływ na pracę nauczyciela?</vt:lpstr>
      <vt:lpstr>PRELEGENCI konferencji </vt:lpstr>
      <vt:lpstr>Slajd 5</vt:lpstr>
      <vt:lpstr>Slajd 6</vt:lpstr>
      <vt:lpstr>Slajd 7</vt:lpstr>
      <vt:lpstr>Slajd 8</vt:lpstr>
      <vt:lpstr>„Wszyscy uczniowie szczęśliwi są do siebie podobni,  ale każdy nieszczęśliwy jest nieszczęśliwy na swój sposób” dr Joanna Rules - psycholog</vt:lpstr>
      <vt:lpstr>Slajd 10</vt:lpstr>
      <vt:lpstr>Slajd 11</vt:lpstr>
      <vt:lpstr>Slajd 12</vt:lpstr>
      <vt:lpstr>Slajd 13</vt:lpstr>
      <vt:lpstr>Slajd 14</vt:lpstr>
      <vt:lpstr>Slajd 15</vt:lpstr>
      <vt:lpstr>NOWA REFORMA OD 2019r.</vt:lpstr>
      <vt:lpstr>Potrzeby ucznia i wyzwania nauczyciela</vt:lpstr>
      <vt:lpstr>Slajd 18</vt:lpstr>
      <vt:lpstr>      </vt:lpstr>
      <vt:lpstr>Slajd 20</vt:lpstr>
      <vt:lpstr>Slajd 21</vt:lpstr>
      <vt:lpstr>Slajd 22</vt:lpstr>
      <vt:lpstr>Spróbujmy przekazywać im informację w taki sposób, aby zaciekawić, badając  przy tym, jaka forma ich zaciekawi </vt:lpstr>
      <vt:lpstr>Jak pomóc uczniom łatwe przyswajanie wiedzy? - wykorzystując fazy pamięci -</vt:lpstr>
      <vt:lpstr>Zasady skutecznej edukacji: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Zrozumieć więcej.  Nauczyć łatwiej.  Wyzwania współczesnego ucznia  i nauczyciela szkoły średniej  Konferencja dla dyrektorów i nauczycieli szkół średnich WARSZAWA, 14 LISTOPADA 2018</dc:title>
  <dc:creator>JULISIA</dc:creator>
  <cp:lastModifiedBy>geodeta</cp:lastModifiedBy>
  <cp:revision>35</cp:revision>
  <cp:lastPrinted>2018-11-18T20:22:45Z</cp:lastPrinted>
  <dcterms:created xsi:type="dcterms:W3CDTF">2018-11-18T08:29:57Z</dcterms:created>
  <dcterms:modified xsi:type="dcterms:W3CDTF">2018-11-19T08:28:44Z</dcterms:modified>
</cp:coreProperties>
</file>