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</p:sldMasterIdLst>
  <p:notesMasterIdLst>
    <p:notesMasterId r:id="rId55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6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3" r:id="rId53"/>
    <p:sldId id="301" r:id="rId54"/>
  </p:sldIdLst>
  <p:sldSz cx="9144000" cy="6858000" type="screen4x3"/>
  <p:notesSz cx="6664325" cy="982027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000" b="1" i="1" kern="1200">
        <a:solidFill>
          <a:schemeClr val="bg1"/>
        </a:solidFill>
        <a:latin typeface="Arial" pitchFamily="34" charset="0"/>
        <a:ea typeface="MS Gothic"/>
        <a:cs typeface="Arial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000" b="1" i="1" kern="1200">
        <a:solidFill>
          <a:schemeClr val="bg1"/>
        </a:solidFill>
        <a:latin typeface="Arial" pitchFamily="34" charset="0"/>
        <a:ea typeface="MS Gothic"/>
        <a:cs typeface="Arial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000" b="1" i="1" kern="1200">
        <a:solidFill>
          <a:schemeClr val="bg1"/>
        </a:solidFill>
        <a:latin typeface="Arial" pitchFamily="34" charset="0"/>
        <a:ea typeface="MS Gothic"/>
        <a:cs typeface="Arial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000" b="1" i="1" kern="1200">
        <a:solidFill>
          <a:schemeClr val="bg1"/>
        </a:solidFill>
        <a:latin typeface="Arial" pitchFamily="34" charset="0"/>
        <a:ea typeface="MS Gothic"/>
        <a:cs typeface="Arial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000" b="1" i="1" kern="1200">
        <a:solidFill>
          <a:schemeClr val="bg1"/>
        </a:solidFill>
        <a:latin typeface="Arial" pitchFamily="34" charset="0"/>
        <a:ea typeface="MS Gothic"/>
        <a:cs typeface="Arial" pitchFamily="34" charset="0"/>
      </a:defRPr>
    </a:lvl5pPr>
    <a:lvl6pPr marL="2286000" algn="l" defTabSz="914400" rtl="0" eaLnBrk="1" latinLnBrk="0" hangingPunct="1">
      <a:defRPr sz="2000" b="1" i="1" kern="1200">
        <a:solidFill>
          <a:schemeClr val="bg1"/>
        </a:solidFill>
        <a:latin typeface="Arial" pitchFamily="34" charset="0"/>
        <a:ea typeface="MS Gothic"/>
        <a:cs typeface="Arial" pitchFamily="34" charset="0"/>
      </a:defRPr>
    </a:lvl6pPr>
    <a:lvl7pPr marL="2743200" algn="l" defTabSz="914400" rtl="0" eaLnBrk="1" latinLnBrk="0" hangingPunct="1">
      <a:defRPr sz="2000" b="1" i="1" kern="1200">
        <a:solidFill>
          <a:schemeClr val="bg1"/>
        </a:solidFill>
        <a:latin typeface="Arial" pitchFamily="34" charset="0"/>
        <a:ea typeface="MS Gothic"/>
        <a:cs typeface="Arial" pitchFamily="34" charset="0"/>
      </a:defRPr>
    </a:lvl7pPr>
    <a:lvl8pPr marL="3200400" algn="l" defTabSz="914400" rtl="0" eaLnBrk="1" latinLnBrk="0" hangingPunct="1">
      <a:defRPr sz="2000" b="1" i="1" kern="1200">
        <a:solidFill>
          <a:schemeClr val="bg1"/>
        </a:solidFill>
        <a:latin typeface="Arial" pitchFamily="34" charset="0"/>
        <a:ea typeface="MS Gothic"/>
        <a:cs typeface="Arial" pitchFamily="34" charset="0"/>
      </a:defRPr>
    </a:lvl8pPr>
    <a:lvl9pPr marL="3657600" algn="l" defTabSz="914400" rtl="0" eaLnBrk="1" latinLnBrk="0" hangingPunct="1">
      <a:defRPr sz="2000" b="1" i="1" kern="1200">
        <a:solidFill>
          <a:schemeClr val="bg1"/>
        </a:solidFill>
        <a:latin typeface="Arial" pitchFamily="34" charset="0"/>
        <a:ea typeface="MS Gothic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0" y="0"/>
            <a:ext cx="6664325" cy="9820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0" y="0"/>
            <a:ext cx="6664325" cy="9820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0" y="0"/>
            <a:ext cx="6664325" cy="9820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0" y="0"/>
            <a:ext cx="6664325" cy="9820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0" y="0"/>
            <a:ext cx="6664325" cy="9820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0" y="0"/>
            <a:ext cx="6664325" cy="9820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0" y="0"/>
            <a:ext cx="6664325" cy="9820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0" y="0"/>
            <a:ext cx="6664325" cy="98218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0" y="0"/>
            <a:ext cx="6664325" cy="9820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0" y="0"/>
            <a:ext cx="6664325" cy="9820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0" y="0"/>
            <a:ext cx="6664325" cy="9820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0" y="0"/>
            <a:ext cx="6664325" cy="9820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0" y="0"/>
            <a:ext cx="6664325" cy="9820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0" y="0"/>
            <a:ext cx="6664325" cy="9820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0" y="0"/>
            <a:ext cx="6664325" cy="9820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0" y="0"/>
            <a:ext cx="2887663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775075" y="0"/>
            <a:ext cx="2887663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60435" name="Rectangle 1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77888" y="736600"/>
            <a:ext cx="4886325" cy="3660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3331" name="Rectangle 19"/>
          <p:cNvSpPr>
            <a:spLocks noGrp="1" noChangeArrowheads="1"/>
          </p:cNvSpPr>
          <p:nvPr>
            <p:ph type="body"/>
          </p:nvPr>
        </p:nvSpPr>
        <p:spPr bwMode="auto">
          <a:xfrm>
            <a:off x="889000" y="4664075"/>
            <a:ext cx="4860925" cy="439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0" y="9329738"/>
            <a:ext cx="2887663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sldNum"/>
          </p:nvPr>
        </p:nvSpPr>
        <p:spPr bwMode="auto">
          <a:xfrm>
            <a:off x="3775075" y="9329738"/>
            <a:ext cx="2863850" cy="46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4625DFC3-EB46-453B-9AEC-FADA9CFF84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32EFA17-D562-4693-A233-76832F8217A4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C1AD258-49BE-4609-906D-230004F44BAB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10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897437" cy="36718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2947B71-D9F5-4819-B1A2-C5B6E4CCAC28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11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60814EA-168C-4FB3-A46F-18525F331424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12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A358706-BB25-44D8-816F-F4819C0B1465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13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CCE9704-3BAE-4586-9B0D-BC1BC0831388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14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897437" cy="36718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FD70FE5-E077-4BE2-8AB6-A2A4A8324D32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15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F03ED11-3AF4-4221-92FA-8DB5B8A7880A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16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897437" cy="36718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5FE0DEC-2C38-4B09-BD75-6D638A2A8D2C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17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17E777B-A899-4639-AB99-7100E1393CFB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18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3F94CC7-20EB-43DA-AB3D-CB9B1D328D01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19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897437" cy="36718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C89D8FB-80B4-48E5-ACF5-8C8E07DBD500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75E89F7-740D-4EBD-9D56-A0DA28E8E08E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20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AED2DEE-6781-43A6-8E6D-F425926AFADA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21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897437" cy="36718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911B36D-053A-4903-AD2C-2A2392AA1A35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22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B143A56-50E5-4032-8EE4-22238867AB5B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23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897437" cy="36718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33B8669-22E1-4669-AA73-C0FD05EB9F85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24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D81CFF0-646F-4816-B75E-7D865A697BAC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25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897437" cy="36718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4B01ED6-AA96-4E0A-B694-22DE6F45DEF6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26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E54B83B-7A11-4A2D-95EB-6DA89FC35026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27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9F851ED-5B5E-41BF-8652-5738514CE1C5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28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6EB433B-D0DA-423D-8F1C-601BAC4F5D72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29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432F9F0-7166-4892-9F6A-02E5D31B758B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899025" cy="3673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F05F76C-5B65-446B-8D4A-BB31EC03C050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30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D4BDB58-A358-4209-AFB7-FDC924B9C4F5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31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F3277A1-F3B4-4C70-B9BA-0820F20AC417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32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5810BD6-8B58-47DF-BFEC-3E1EA87D6D48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33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897437" cy="36718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1BBB8D8-A893-4F98-A874-62E3FC3A70FA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34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897437" cy="36718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99332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5673584-202E-406C-9334-C2F82C62CE47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35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D91A542-5DDA-46DB-B907-6B928B7A3636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36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93D106C-8CCD-4721-B34A-86A242929FF3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37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03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59A2BD1-6FA5-45F5-82BC-4A143C822883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38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0BC2DF2-B6FD-4101-AE32-9CB26D116932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39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4451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104452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E67DB08-E2FA-4132-B388-E9A5203BC3F6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4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4387A86-96BF-4C0D-BE95-1CF1DFEBF617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40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105476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0D76AEE-5355-4F52-84AD-CA43E55BBA39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41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CB158FB-632B-4313-8229-0B1B5C85ADC3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43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8A9A1C4-E90E-499E-8E0F-75FB8F5996B8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5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55B87D4-7AEC-4555-902C-606DC3832E1C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6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305053F-4FE9-4065-8A56-CBAD5CBEE3E1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7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4669826-F5AA-44D1-B96F-827D3291D32C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8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9BF1E9F-A5A3-4E28-AD6E-6BE9FBBE9C34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9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877888" y="736600"/>
            <a:ext cx="4910137" cy="3683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/>
          </p:nvPr>
        </p:nvSpPr>
        <p:spPr>
          <a:xfrm>
            <a:off x="889000" y="4664075"/>
            <a:ext cx="4862513" cy="4397375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E241E-B0F2-4A34-9086-D35FF2E017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F3C15-75B2-4681-84C7-1BD6BFFB43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5DB0D-BC69-4207-B3F2-730BAA2833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20BDE-7C94-45D8-853F-3B6A4D1443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24B8-F952-4D49-A225-46568FB79B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7300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35500" y="1981200"/>
            <a:ext cx="3798888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1C95C-0EA9-4157-B74C-6923707775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2717B-D5B2-495F-9990-50243A2EE6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4537-0D06-4FB6-B9D2-7771F1C7D9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3CB9B-2D9F-4098-B16F-034873F42B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669F3-2CF0-4206-83CA-2F0D1E9E5F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A2AFB-CC90-4944-B049-41BB61B3B0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EC936-5606-4E27-98C4-AAF645BA60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97638" y="463550"/>
            <a:ext cx="1936750" cy="5740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59438" cy="5740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44F8-86C1-474C-94D0-7325B895A8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97638" y="463550"/>
            <a:ext cx="1936750" cy="5740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59438" cy="5740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0C51D-FE49-47DF-A219-381E265703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184E1-8DA1-4906-A7B4-4B8828A7DB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BA299-19C4-4272-BCB4-26003288F4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B6824-53B1-4C28-B0B2-94C9F82AA6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7300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35500" y="1981200"/>
            <a:ext cx="3798888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02F9F-D0E9-4FE3-BD3B-648AA4CC76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6D0F0-E98C-48BE-B479-DDDC221680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30E8-6710-454C-91BE-008059733B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80F0F-22A9-4556-B0F4-1A990AB534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48820-43A1-40B0-93BD-79DC0EC91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3536D-5733-4BE4-B0C9-30B2F1B7CF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322DE-1D96-46AA-895E-23C1C7300B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D29E1-6B8B-4E8C-92B8-43E6308BED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97638" y="463550"/>
            <a:ext cx="1936750" cy="5740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59438" cy="5740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A643E-2C34-4F04-9067-7AABB48FE4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4A958-0C79-4FB0-B381-A8E7F50893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95DE9-A39E-4D5E-8690-CA8A0745E8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7300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35500" y="1981200"/>
            <a:ext cx="3798888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AFB5F-A1B1-49F2-A253-C1B2887CF0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13BB6-3982-4E96-BFA5-EAE766B791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9ECDF-0E73-445E-A7A5-DBAAB9BB91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BAFE6-ABB8-456D-B246-4C9D2FEB5C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D01E-B304-4C4D-9097-4CB78FA846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7638E-7809-4E3F-B8A4-BFBAC6D173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E5913-2D7D-4595-B6EE-9E19937ECF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6696A-9EFD-46C0-8987-F70CA8EF08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97638" y="463550"/>
            <a:ext cx="1936750" cy="5740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59438" cy="5740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1556D-7453-4289-8C0E-CD5253D2E2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222FC-1F86-46AC-A26B-27EB767115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51A0F-3BEE-42CF-BF8D-EFFBEE3CDC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14B9D-A154-4B40-BA26-71D4582182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7300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35500" y="1981200"/>
            <a:ext cx="3798888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2FDB0-D662-44C1-96A2-6BA715C7D4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B339D-BF39-4C11-B1A4-BCD9525584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79880-E69E-40B1-B40C-F9CB814A56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D8257-0EC3-4D21-AD89-C1A21F293E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D8026-ED70-4792-B3F2-4037A21077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45069-A512-47F5-93B6-D2440CD566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09C0D-3D1F-4E33-8558-03889BBE87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2D271-3226-4F6D-BB19-08E80CBCD3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97638" y="463550"/>
            <a:ext cx="1936750" cy="5740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59438" cy="5740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B1DC4-C93F-436A-AA7B-01636F11A7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4FDAF-5BE9-4E73-9849-D3E18DBEB6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44C31-F990-409A-8167-5F27CC953D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83F5C-579A-4CAB-86F9-69F2CE329E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7300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35500" y="1981200"/>
            <a:ext cx="3798888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0EE8F-BBBD-4130-AFC9-7B1CB549CB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7E6DB-C063-4A44-8B04-271150F8D2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44735-3D80-4644-811D-A1134271E0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7300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35500" y="1981200"/>
            <a:ext cx="3798888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8DDB1-E3C7-41B8-82E0-F74E1B6388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8E660-966F-4827-A049-0D99050902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BD3D5-2B46-4B7B-B681-5665CB7996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1CCE-A93A-4130-9221-E1E12F391E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6CAA1-B931-4947-AE12-6EDB27822D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97638" y="463550"/>
            <a:ext cx="1936750" cy="5740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59438" cy="5740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BFC74-BAE5-4BD6-ADB4-73220D96B3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B004F-4107-41A2-94EF-2E08A23098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04AB4-9EA6-46AD-A21A-CBB5A3CA1E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F6D83-F644-4AEE-85BD-0BC1EAC81C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7300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35500" y="1981200"/>
            <a:ext cx="3798888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49DB7-E7C2-4E76-AA94-2FEC5044C8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8ABDF-01E6-45F4-BBCF-91000CB4BC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EAF1E-CE48-47B9-B4B3-A327449C4B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C83EC-F296-4261-A9E0-9EB82B72F2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F46B-915F-4C43-AD95-877C11A73F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8EBBC-FD75-4E01-AD92-7FA3E4A703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56D43-4184-4D6A-BFDE-EA5A71C05B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D6A67-D004-4B54-A1C8-AB95AA195E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97638" y="463550"/>
            <a:ext cx="1936750" cy="5740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59438" cy="5740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174E4-D267-4777-AEE6-567F579837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1A441-4A81-4B1A-AF11-FFB35779AB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A8D53-7314-4E41-ADD1-586B0BAA60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5042B-3D72-47EF-805D-91EE44A9B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7300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35500" y="1981200"/>
            <a:ext cx="3798888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0F669-7A72-417A-82DF-9212BCD1FB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3B931-FE11-4AF9-BA1C-1DECBAE532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2842C-FD68-4A09-B821-11CA05F2DB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EB06F-B6A7-4BBA-B846-510C8593A4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05B5-64A3-4A8A-A8C7-14CCBED908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5C95A-AD1E-4CB0-9977-833EA3CF83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0493F-2EC5-42BE-83BC-5EF0AF8C0B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E30FD-BB83-4E98-8C9D-1DCF11258F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97638" y="463550"/>
            <a:ext cx="1936750" cy="5740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59438" cy="5740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1CDA-ACD6-49F0-9EFF-6175F6EDBF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C31BC-2F7D-4F84-B409-17B52FA39D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02889-369F-4933-A260-256685D921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F708C-604D-4435-ABFB-0A44861438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47480-0E51-4024-96F2-B0D8371B59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7300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35500" y="1981200"/>
            <a:ext cx="3798888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0133A-1BBC-4C9E-A65F-426A4C8D75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B99EF-C2B4-4B5D-8752-4EC377524F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9031D-FA74-4221-8005-F0709C9408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ABD30-103A-47C1-9B11-21715EC4E0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4F8D4-D8F3-48DC-BB23-80A188D9BF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49F37-9F56-4324-89EF-7690BEE7F1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9A158-0C29-4207-87E8-BF67CABD60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97638" y="463550"/>
            <a:ext cx="1936750" cy="5740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59438" cy="5740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1476-AE76-4875-8D6E-09B4EED30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6666D-1567-4D55-A74E-4A752A5D69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8D64F-CEB9-4098-9B78-EC4A883DA4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93EBC-7146-43F2-A52A-9357979082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48C25-0A3A-4611-8A65-EDDE48F0F4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7300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35500" y="1981200"/>
            <a:ext cx="3798888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7B4E8-6DBB-4F38-9182-15AC0368B0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B895-7415-411D-834D-29AB74D7F2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BC3A6-F75E-4A3C-ABC6-0FF9C09F88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4D13C-1A12-4CDB-BC95-3266E27640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A7906-85C8-4053-AB66-7FC13DAAE2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839D7-B85D-4C96-922F-05A61BABE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BEB8D-0396-4A8B-A513-5558CE6E54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97638" y="463550"/>
            <a:ext cx="1936750" cy="5740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59438" cy="5740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7360C-0E43-4093-B125-3F50369FA7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9CA61-29E3-4E52-8F35-6B92233F74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AFC80-76A1-4124-9AF9-4CDECD39C9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04AD-C555-4516-9485-E7A88CF5FA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DE6C-273D-45CD-9A50-E081191762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7300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35500" y="1981200"/>
            <a:ext cx="3798888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9FE7B-1899-4A88-9E21-AD9C4BA245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C2243-3F8F-4552-82B7-BB21D2F85E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AD9DB-9CA3-40E4-9D83-5899AFFB33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60226-D5F1-48BF-A687-E426F21EE6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D908-AA84-43D6-8A24-65EB679037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4B4A0-2166-4733-8F32-263A3D1B61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95581-0679-4F71-8AE3-EB64A82EF6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97638" y="463550"/>
            <a:ext cx="1936750" cy="5740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59438" cy="5740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57F2D-2DA6-4CAE-A659-B5F92CBC98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48588" cy="142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8588" cy="422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1188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8324D1A2-900E-48A1-AE17-ABE2BADDDB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5pPr>
      <a:lvl6pPr marL="25146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6pPr>
      <a:lvl7pPr marL="29718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7pPr>
      <a:lvl8pPr marL="34290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8pPr>
      <a:lvl9pPr marL="38862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48588" cy="142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8588" cy="422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1188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7645456F-D765-475D-A51F-21EC30BA76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5pPr>
      <a:lvl6pPr marL="25146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6pPr>
      <a:lvl7pPr marL="29718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7pPr>
      <a:lvl8pPr marL="34290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8pPr>
      <a:lvl9pPr marL="38862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48588" cy="142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8588" cy="422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1188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5CEDBD82-289A-485B-B931-0A1C314D65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5pPr>
      <a:lvl6pPr marL="25146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6pPr>
      <a:lvl7pPr marL="29718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7pPr>
      <a:lvl8pPr marL="34290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8pPr>
      <a:lvl9pPr marL="38862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48588" cy="142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8588" cy="422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1188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EFFE8C32-B4C1-403F-B58B-0817EB98BD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5pPr>
      <a:lvl6pPr marL="25146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6pPr>
      <a:lvl7pPr marL="29718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7pPr>
      <a:lvl8pPr marL="34290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8pPr>
      <a:lvl9pPr marL="38862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48588" cy="142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8588" cy="422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1188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07290A49-7897-4996-9120-AE8A1B3AF6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5pPr>
      <a:lvl6pPr marL="25146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6pPr>
      <a:lvl7pPr marL="29718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7pPr>
      <a:lvl8pPr marL="34290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8pPr>
      <a:lvl9pPr marL="38862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48588" cy="142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8588" cy="422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1188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5ADF2388-8543-4EEC-831B-2FBEBF811D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5pPr>
      <a:lvl6pPr marL="25146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6pPr>
      <a:lvl7pPr marL="29718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7pPr>
      <a:lvl8pPr marL="34290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8pPr>
      <a:lvl9pPr marL="38862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48588" cy="142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8588" cy="422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1188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A1759792-B2A1-4E7F-8FAC-976ACBD3E1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5pPr>
      <a:lvl6pPr marL="25146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6pPr>
      <a:lvl7pPr marL="29718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7pPr>
      <a:lvl8pPr marL="34290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8pPr>
      <a:lvl9pPr marL="38862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48588" cy="142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8588" cy="422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1188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42E42A35-7B31-45EC-9828-B0FF29A8A3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5pPr>
      <a:lvl6pPr marL="25146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6pPr>
      <a:lvl7pPr marL="29718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7pPr>
      <a:lvl8pPr marL="34290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8pPr>
      <a:lvl9pPr marL="38862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48588" cy="142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8588" cy="422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1188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FEF7F888-C71A-444F-9764-7B8ACD6CBC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5pPr>
      <a:lvl6pPr marL="25146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6pPr>
      <a:lvl7pPr marL="29718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7pPr>
      <a:lvl8pPr marL="34290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8pPr>
      <a:lvl9pPr marL="38862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48588" cy="142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8588" cy="422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1188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950B3A75-A97B-499F-BCFB-E659D28B5D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5pPr>
      <a:lvl6pPr marL="25146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6pPr>
      <a:lvl7pPr marL="29718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7pPr>
      <a:lvl8pPr marL="34290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8pPr>
      <a:lvl9pPr marL="38862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48588" cy="142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8588" cy="422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+mn-ea"/>
              <a:cs typeface="+mn-cs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1188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46B70B1A-F228-4879-ABC2-5D3907F502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5pPr>
      <a:lvl6pPr marL="25146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6pPr>
      <a:lvl7pPr marL="29718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7pPr>
      <a:lvl8pPr marL="34290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8pPr>
      <a:lvl9pPr marL="3886200" indent="-228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1757363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2268538" y="404813"/>
            <a:ext cx="5791200" cy="2305050"/>
          </a:xfrm>
          <a:prstGeom prst="rect">
            <a:avLst/>
          </a:prstGeom>
        </p:spPr>
        <p:txBody>
          <a:bodyPr wrap="none" fromWordArt="1">
            <a:prstTxWarp prst="textDeflateInflate">
              <a:avLst>
                <a:gd name="adj" fmla="val 30093"/>
              </a:avLst>
            </a:prstTxWarp>
          </a:bodyPr>
          <a:lstStyle/>
          <a:p>
            <a:pPr algn="ctr"/>
            <a:r>
              <a:rPr lang="pl-PL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DLACZEGO</a:t>
            </a:r>
          </a:p>
          <a:p>
            <a:pPr algn="ctr"/>
            <a:r>
              <a:rPr lang="pl-PL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NIE WYPALAJ TRAW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3933825"/>
            <a:ext cx="8820150" cy="2433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algn="ctr" hangingPunct="0"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99"/>
                </a:solidFill>
                <a:latin typeface="Tahoma" pitchFamily="34" charset="0"/>
                <a:cs typeface="Lucida Sans Unicode" pitchFamily="34" charset="0"/>
              </a:rPr>
              <a:t>Komend</a:t>
            </a:r>
            <a:r>
              <a:rPr lang="pl-PL" sz="2800">
                <a:solidFill>
                  <a:srgbClr val="000099"/>
                </a:solidFill>
                <a:latin typeface="Tahoma" pitchFamily="34" charset="0"/>
                <a:cs typeface="Lucida Sans Unicode" pitchFamily="34" charset="0"/>
              </a:rPr>
              <a:t>a</a:t>
            </a:r>
            <a:r>
              <a:rPr lang="en-GB" sz="2800">
                <a:solidFill>
                  <a:srgbClr val="000099"/>
                </a:solidFill>
                <a:latin typeface="Tahoma" pitchFamily="34" charset="0"/>
                <a:cs typeface="Lucida Sans Unicode" pitchFamily="34" charset="0"/>
              </a:rPr>
              <a:t> Powiatow</a:t>
            </a:r>
            <a:r>
              <a:rPr lang="pl-PL" sz="2800">
                <a:solidFill>
                  <a:srgbClr val="000099"/>
                </a:solidFill>
                <a:latin typeface="Tahoma" pitchFamily="34" charset="0"/>
                <a:cs typeface="Lucida Sans Unicode" pitchFamily="34" charset="0"/>
              </a:rPr>
              <a:t>a</a:t>
            </a:r>
            <a:r>
              <a:rPr lang="en-GB" sz="2800">
                <a:solidFill>
                  <a:srgbClr val="000099"/>
                </a:solidFill>
                <a:latin typeface="Tahoma" pitchFamily="34" charset="0"/>
                <a:cs typeface="Lucida Sans Unicode" pitchFamily="34" charset="0"/>
              </a:rPr>
              <a:t> Państwowej Straży Pożarnej </a:t>
            </a:r>
            <a:r>
              <a:rPr lang="pl-PL" sz="2800">
                <a:solidFill>
                  <a:srgbClr val="000099"/>
                </a:solidFill>
                <a:latin typeface="Tahoma" pitchFamily="34" charset="0"/>
                <a:cs typeface="Lucida Sans Unicode" pitchFamily="34" charset="0"/>
              </a:rPr>
              <a:t> w Garwolinie</a:t>
            </a:r>
            <a:endParaRPr lang="en-GB" sz="2800">
              <a:solidFill>
                <a:srgbClr val="000099"/>
              </a:solidFill>
              <a:latin typeface="Tahoma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2850"/>
            <a:ext cx="9144000" cy="433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19088" indent="-319088" algn="just" hangingPunct="0">
              <a:spcBef>
                <a:spcPts val="800"/>
              </a:spcBef>
              <a:buClr>
                <a:srgbClr val="000000"/>
              </a:buClr>
              <a:buSzPct val="100000"/>
              <a:buFont typeface="Symbol" pitchFamily="18" charset="2"/>
              <a:buChar char="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en-GB" sz="3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Dym uniemożliwia pszczołom, trzmielom oblatywanie łąk. Owady te giną </a:t>
            </a:r>
            <a:r>
              <a:rPr lang="pl-PL" sz="3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3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en-GB" sz="3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 płomieniach, co powoduje zmniejszenie liczby zapylonych kwiatów, </a:t>
            </a:r>
            <a:r>
              <a:rPr lang="pl-PL" sz="3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 </a:t>
            </a:r>
            <a:r>
              <a:rPr lang="en-GB" sz="3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 konsekwencji obniżenie plonów roślin. </a:t>
            </a:r>
          </a:p>
          <a:p>
            <a:pPr marL="319088" indent="-319088" hangingPunct="0">
              <a:spcBef>
                <a:spcPts val="800"/>
              </a:spcBef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endParaRPr lang="en-GB" sz="3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323850" y="-46038"/>
            <a:ext cx="8820150" cy="679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Zniszczeniu ulega warstwa próchnicy, a wraz z nią przebogaty świat mikroorganizmów (bakterie, grzyby), niezbędny do utrzymywania równowagi biologicznej życia mikroorganizmów w biocenozie łąkowo-pastwiskowej. Wysoka temperatura powoduje, że związki łatwo utlenialne, na przykład azot, się utleniają. Odkrywa się też powierzchnia gleby, co może powodować erozję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827088" y="1749425"/>
            <a:ext cx="7772400" cy="435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just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Giną też zwierzęta domowe, które przypadkowo znajdą się w zasięgu pożaru, ponieważ tracą orientację w dymie, ulegają zaczadzeniu. </a:t>
            </a:r>
            <a:endParaRPr lang="pl-PL" sz="34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just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Dotyczy to również dużych zwierząt leśnych, takich jak sarny, jelenie czy dziki. </a:t>
            </a:r>
            <a:r>
              <a:rPr lang="en-GB" sz="4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4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endParaRPr lang="en-GB" sz="40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827088" y="1412875"/>
            <a:ext cx="7489825" cy="2808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just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Płomienie niszczą miejsca bytowania zwierzyny łownej, m.in. bażantów, kuropatw, zajęcy, a nawet saren. </a:t>
            </a:r>
            <a:r>
              <a:rPr lang="en-GB"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endParaRPr lang="en-GB" sz="44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50800"/>
            <a:ext cx="9234488" cy="688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360363" y="539750"/>
            <a:ext cx="8459787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738188" indent="-738188" algn="just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38188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 płomieniach lub na skutek podwyższonej temperatury ginie wiele pożytecznych zwierząt kręgowych: płazy (żaby, ropuchy, jaszczurki), ssaki (krety ryjówki, jeże, zające, lisy, borsuki, kuny, nornice, badylarki, ryjówki i inne drobne</a:t>
            </a:r>
            <a:r>
              <a:rPr lang="pl-PL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gryzonie). </a:t>
            </a:r>
            <a:r>
              <a:rPr lang="en-GB" sz="4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4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endParaRPr lang="en-GB" sz="40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720725" y="539750"/>
            <a:ext cx="7920038" cy="594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just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Przy wypalaniu giną mrówki. Jedna ich kolonia może zniszczyć do 4 milionów szkodliwych owadów rocznie. Mrówki zjadając resztki roślinne i zwierzęce ułatwiają rozkład masy organicznej oraz wzbogacają warstwę próchnicy, przewietrzają glebę. Podobnymi sprzymierzeńcami w walce ze szkodnikami są biedronki, zjadające mszyce. </a:t>
            </a:r>
            <a:r>
              <a:rPr lang="en-GB" sz="4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4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endParaRPr lang="en-GB" sz="40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360363" y="620713"/>
            <a:ext cx="8569325" cy="549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hangingPunct="0"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TEMATY:</a:t>
            </a:r>
          </a:p>
          <a:p>
            <a:pPr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I.   </a:t>
            </a:r>
            <a:r>
              <a:rPr lang="en-GB" sz="34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Negatywny wpływ wypalania traw na ludzi</a:t>
            </a:r>
          </a:p>
          <a:p>
            <a:pPr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>
              <a:solidFill>
                <a:srgbClr val="000000"/>
              </a:solidFill>
              <a:latin typeface="Times New Roman" pitchFamily="18" charset="0"/>
              <a:cs typeface="MS Gothic"/>
            </a:endParaRPr>
          </a:p>
          <a:p>
            <a:pPr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II.  </a:t>
            </a:r>
            <a:r>
              <a:rPr lang="en-GB" sz="34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Wypalanie traw, a zwierzęta</a:t>
            </a:r>
          </a:p>
          <a:p>
            <a:pPr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>
              <a:solidFill>
                <a:srgbClr val="000000"/>
              </a:solidFill>
              <a:latin typeface="Times New Roman" pitchFamily="18" charset="0"/>
              <a:cs typeface="MS Gothic"/>
            </a:endParaRPr>
          </a:p>
          <a:p>
            <a:pPr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III. </a:t>
            </a:r>
            <a:r>
              <a:rPr lang="en-GB" sz="33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Ujemne skutki wypalania traw w rolnictwie</a:t>
            </a:r>
          </a:p>
          <a:p>
            <a:pPr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>
              <a:solidFill>
                <a:srgbClr val="000000"/>
              </a:solidFill>
              <a:latin typeface="Times New Roman" pitchFamily="18" charset="0"/>
              <a:cs typeface="MS Gothic"/>
            </a:endParaRPr>
          </a:p>
          <a:p>
            <a:pPr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IV.  </a:t>
            </a:r>
            <a:r>
              <a:rPr lang="en-GB" sz="36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Zagrożenie pożarowe lasów</a:t>
            </a:r>
          </a:p>
          <a:p>
            <a:pPr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>
              <a:solidFill>
                <a:srgbClr val="000000"/>
              </a:solidFill>
              <a:latin typeface="Times New Roman" pitchFamily="18" charset="0"/>
              <a:cs typeface="MS Gothic"/>
            </a:endParaRPr>
          </a:p>
          <a:p>
            <a:pPr hangingPunct="0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V.   </a:t>
            </a:r>
            <a:r>
              <a:rPr lang="en-GB" sz="36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Łamanie prawa</a:t>
            </a:r>
            <a:r>
              <a:rPr lang="en-GB" sz="40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042988" y="333375"/>
            <a:ext cx="7380287" cy="604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just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Ogień uśmierca wiele pożytecznych zwierząt bezkręgowych, m.in. dżdżownice (które mają pozytywny wpływ na strukturę gleby i jej właściwości), pająki, wije, owady (drapieżne i pasożytnicze).</a:t>
            </a:r>
            <a:r>
              <a:rPr lang="en-GB"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endParaRPr lang="en-GB" sz="44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6063" cy="685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539750" y="720725"/>
            <a:ext cx="8459788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just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Powyższe przykłady stanowią niezbity dowód, </a:t>
            </a:r>
            <a:r>
              <a:rPr lang="pl-PL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że wypalanie traw niszczy wszystkie organizmy, nie tylko szkodniki. </a:t>
            </a:r>
          </a:p>
          <a:p>
            <a:pPr algn="just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8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just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Giną organizmy glebowe, owady zapylające kwiaty, dżdżownice, drobne kręgowce, pisklęta wcześnie zakładających gniazda ptaków. </a:t>
            </a:r>
          </a:p>
          <a:p>
            <a:pPr algn="just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0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just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Zdarza się, że w pożarze tracą życie zwierzęta chronione.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360363" y="179388"/>
            <a:ext cx="809783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i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III.  Ujemne skutki wypalania traw w rolnictwie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79388" y="1557338"/>
            <a:ext cx="8964612" cy="4770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19088" indent="-319088" algn="just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Zmorą pożarową jest wiosenne wypalanie traw, </a:t>
            </a:r>
            <a:r>
              <a:rPr lang="pl-PL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 późnym latem i jesienią wypalanie resztek pożniwnych. W naszej świadomości zalągł się mit, że wypalanie traw i słomy poprawia jakość gleby, jest swoistym rodzajem jej nawożenia i użyźniania. Rolnicy nadal sądzą, że ogień to "najtańszy herbicyd" do zwalczania chwastów. Wiele lat temu naukowcy udowodnili, że takie pożary są szkodliwe. Ogień nie tylko zabija żyjące w trawie zwierzęta i mikroorganizmy, ale także wyjaławia glebę - z takich zabiegów "oczyszczających" nie płyną żadne korzyści. Po wypaleniu gleba ubożeje.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36625"/>
            <a:ext cx="9180513" cy="4835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84213" y="1260475"/>
            <a:ext cx="7772400" cy="376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19088" indent="-319088" algn="just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Łąka czy pastwisko po wypaleniu się zazielenią, ale będą bezwartościowe. Jest to najgorsza opcja przygotowania gleby do nowego cyklu. W trakcie wypalania ginie cała mikroflora i mikrofauna, które ożywiają glebę</a:t>
            </a:r>
            <a:r>
              <a:rPr lang="pl-PL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n-GB" sz="3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8388" y="179388"/>
            <a:ext cx="4681537" cy="6497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539750" y="836613"/>
            <a:ext cx="8280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hangingPunct="0">
              <a:spcBef>
                <a:spcPts val="16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 skutek wypalania traw, słomy powstają groźne pożary:</a:t>
            </a:r>
          </a:p>
          <a:p>
            <a:pPr hangingPunct="0">
              <a:spcBef>
                <a:spcPts val="16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 zabudowań wiejskich</a:t>
            </a:r>
            <a:b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 lasów</a:t>
            </a:r>
            <a:b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 stert, stogów i otwartych składowisk płodów rolnych</a:t>
            </a:r>
            <a:b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 maszyn rolniczych. </a:t>
            </a:r>
          </a:p>
          <a:p>
            <a:pPr hangingPunct="0">
              <a:spcBef>
                <a:spcPts val="16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 pożarach tych giną ludzie i zwierzęta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569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cs typeface="MS Gothic"/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720725" y="539750"/>
            <a:ext cx="7920038" cy="594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0">
                <a:solidFill>
                  <a:srgbClr val="000000"/>
                </a:solidFill>
                <a:latin typeface="Times New Roman" pitchFamily="18" charset="0"/>
                <a:cs typeface="MS Gothic"/>
              </a:rPr>
              <a:t>Nie wypalajmy traw i pozostałości roślinnych!</a:t>
            </a:r>
            <a:r>
              <a:rPr lang="en-GB" sz="40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 </a:t>
            </a:r>
          </a:p>
          <a:p>
            <a:pPr algn="just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 </a:t>
            </a:r>
            <a:r>
              <a:rPr lang="en-GB" sz="4000">
                <a:solidFill>
                  <a:srgbClr val="000000"/>
                </a:solidFill>
                <a:latin typeface="Times New Roman" pitchFamily="18" charset="0"/>
                <a:cs typeface="MS Gothic"/>
              </a:rPr>
              <a:t/>
            </a:r>
            <a:br>
              <a:rPr lang="en-GB" sz="4000">
                <a:solidFill>
                  <a:srgbClr val="000000"/>
                </a:solidFill>
                <a:latin typeface="Times New Roman" pitchFamily="18" charset="0"/>
                <a:cs typeface="MS Gothic"/>
              </a:rPr>
            </a:br>
            <a:r>
              <a:rPr lang="en-GB" sz="36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Jest przecież inny sposób na ich spożytkowanie.  Zamiast spalać, można je kompostować i w postaci próchnicy ponownie wprowadzać na pole. Wtedy zyskamy pewność, że użyźnią nam glebę, a my osiągniemy bardziej owocne plony   bez szkód dla środowiska.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673100"/>
            <a:ext cx="8345488" cy="556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539750" y="923925"/>
            <a:ext cx="7920038" cy="5208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Warto wiedzieć  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4000">
              <a:solidFill>
                <a:srgbClr val="000000"/>
              </a:solidFill>
              <a:latin typeface="Times New Roman" pitchFamily="18" charset="0"/>
              <a:cs typeface="MS Gothic"/>
            </a:endParaRPr>
          </a:p>
          <a:p>
            <a:pPr algn="just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Godzina pracy jednego zastępu straży pożarnej kosztuje ok. 250 zł. Czasem potrzeba kilku zastępów by ugasić pożar.</a:t>
            </a:r>
          </a:p>
          <a:p>
            <a:pPr algn="just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Zastępy zaangażowane w gaszenie pożarów trawy nie mają możliwości szybkiego przemieszczenia się do powstałych w tym samym czasie innych zdarzeń, takich jak: wypadki samochodowe czy pożary mieszkań.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60363" y="312738"/>
            <a:ext cx="8097837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i="0">
                <a:solidFill>
                  <a:srgbClr val="000000"/>
                </a:solidFill>
                <a:latin typeface="Times New Roman" pitchFamily="18" charset="0"/>
                <a:cs typeface="MS Gothic"/>
              </a:rPr>
              <a:t>V.  Wypalanie traw i zarośli jest prawnie zabronione!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900113" y="2339975"/>
            <a:ext cx="7920037" cy="375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Jest to jeden z najbardziej brutalnych sposobów niszczenia środowiska. Wbrew pozorom, wypalanie nie daje żadnych korzyści, a wręcz przeciwnie - przynosi jedynie szkody dla przyrody, jak i samego człowieka.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499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499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900113" y="1439863"/>
            <a:ext cx="7559675" cy="4656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Art. 124  Ustawy o Ochronie Przyrody       </a:t>
            </a:r>
            <a:r>
              <a:rPr lang="pl-PL" sz="32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   </a:t>
            </a:r>
            <a:r>
              <a:rPr lang="en-GB" sz="32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 z dnia 16 kwietnia 2004 roku - zabrania wypalania łąk, pastwisk, nieużytków, pasów przydrożnych, szlaków kolejowych oraz trzcinowisk i szuwarów. Naruszenie </a:t>
            </a:r>
            <a:r>
              <a:rPr lang="pl-PL" sz="3200">
                <a:solidFill>
                  <a:srgbClr val="000000"/>
                </a:solidFill>
                <a:latin typeface="Times New Roman" pitchFamily="18" charset="0"/>
                <a:cs typeface="MS Gothic"/>
              </a:rPr>
              <a:t/>
            </a:r>
            <a:br>
              <a:rPr lang="pl-PL" sz="3200">
                <a:solidFill>
                  <a:srgbClr val="000000"/>
                </a:solidFill>
                <a:latin typeface="Times New Roman" pitchFamily="18" charset="0"/>
                <a:cs typeface="MS Gothic"/>
              </a:rPr>
            </a:br>
            <a:r>
              <a:rPr lang="en-GB" sz="32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tego przepisu zgodnie z art. 131 ust. 12 wymienionej ustawy zagrożone  jest karą aresztu albo grzywny.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900113" y="1439863"/>
            <a:ext cx="7920037" cy="395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Wypalanie traw stwarza poważne zagrożenie    i jest  przyczyną wielu bardzo groźnych pożarów.  Straty spowodowane przez ogień mogą być ogromne.  Spalone lasy, zniszczone zabudowania gospodarskie lub inne cenne         i ważne obiekty.  Często  sprawcy pożaru </a:t>
            </a:r>
            <a:r>
              <a:rPr lang="pl-PL" sz="3200">
                <a:solidFill>
                  <a:srgbClr val="000000"/>
                </a:solidFill>
                <a:latin typeface="Times New Roman" pitchFamily="18" charset="0"/>
                <a:cs typeface="MS Gothic"/>
              </a:rPr>
              <a:t/>
            </a:r>
            <a:br>
              <a:rPr lang="pl-PL" sz="3200">
                <a:solidFill>
                  <a:srgbClr val="000000"/>
                </a:solidFill>
                <a:latin typeface="Times New Roman" pitchFamily="18" charset="0"/>
                <a:cs typeface="MS Gothic"/>
              </a:rPr>
            </a:br>
            <a:r>
              <a:rPr lang="en-GB" sz="32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lub inne postronne osoby ponoszą śmierć lub doznają ciężkich obrażeń ciała.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900113" y="1439863"/>
            <a:ext cx="7559675" cy="4656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Art. 164§2 w zw. z art 163§1  Kodeksu Karnego  przewiduje dla sprawcy, który nawet nieumyślnie, sprowadza zdarzenie zagrażające życiu lub zdrowiu wielu osób albo mieniu w wielkich rozmiarach                 w postaci m.in. pożaru, karę pozbawienia wolności do lat 3.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5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5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900113" y="1125538"/>
            <a:ext cx="7559675" cy="465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i="0">
                <a:solidFill>
                  <a:srgbClr val="000000"/>
                </a:solidFill>
                <a:latin typeface="Times New Roman" pitchFamily="18" charset="0"/>
                <a:cs typeface="MS Gothic"/>
              </a:rPr>
              <a:t>Jeżeli widzisz, że ktoś wypala trawę</a:t>
            </a:r>
          </a:p>
          <a:p>
            <a:pPr algn="ctr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i="0">
                <a:solidFill>
                  <a:srgbClr val="000000"/>
                </a:solidFill>
                <a:latin typeface="Times New Roman" pitchFamily="18" charset="0"/>
                <a:cs typeface="MS Gothic"/>
              </a:rPr>
              <a:t> lub zamierza ją wypalać </a:t>
            </a:r>
            <a:endParaRPr lang="pl-PL" sz="3600" i="0">
              <a:solidFill>
                <a:srgbClr val="000000"/>
              </a:solidFill>
              <a:latin typeface="Times New Roman" pitchFamily="18" charset="0"/>
              <a:cs typeface="MS Gothic"/>
            </a:endParaRPr>
          </a:p>
          <a:p>
            <a:pPr algn="ctr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i="0">
              <a:solidFill>
                <a:srgbClr val="000000"/>
              </a:solidFill>
              <a:latin typeface="Times New Roman" pitchFamily="18" charset="0"/>
              <a:cs typeface="MS Gothic"/>
            </a:endParaRPr>
          </a:p>
          <a:p>
            <a:pPr algn="ctr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i="0">
                <a:solidFill>
                  <a:srgbClr val="000000"/>
                </a:solidFill>
                <a:latin typeface="Times New Roman" pitchFamily="18" charset="0"/>
                <a:cs typeface="MS Gothic"/>
              </a:rPr>
              <a:t> Zwróć mu uwagę !!!</a:t>
            </a:r>
            <a:endParaRPr lang="pl-PL" sz="3600" i="0">
              <a:solidFill>
                <a:srgbClr val="000000"/>
              </a:solidFill>
              <a:latin typeface="Times New Roman" pitchFamily="18" charset="0"/>
              <a:cs typeface="MS Gothic"/>
            </a:endParaRPr>
          </a:p>
          <a:p>
            <a:pPr algn="ctr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i="0">
              <a:solidFill>
                <a:srgbClr val="000000"/>
              </a:solidFill>
              <a:latin typeface="Times New Roman" pitchFamily="18" charset="0"/>
              <a:cs typeface="MS Gothic"/>
            </a:endParaRPr>
          </a:p>
          <a:p>
            <a:pPr algn="ctr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i="0">
                <a:solidFill>
                  <a:srgbClr val="000000"/>
                </a:solidFill>
                <a:latin typeface="Times New Roman" pitchFamily="18" charset="0"/>
                <a:cs typeface="MS Gothic"/>
              </a:rPr>
              <a:t>Powiedz jaką szkodę wyrządza</a:t>
            </a:r>
          </a:p>
          <a:p>
            <a:pPr algn="ctr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i="0">
                <a:solidFill>
                  <a:srgbClr val="000000"/>
                </a:solidFill>
                <a:latin typeface="Times New Roman" pitchFamily="18" charset="0"/>
                <a:cs typeface="MS Gothic"/>
              </a:rPr>
              <a:t>i do czego jego zachowania może doprowadzić.</a:t>
            </a:r>
          </a:p>
          <a:p>
            <a:pPr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600">
              <a:solidFill>
                <a:srgbClr val="000000"/>
              </a:solidFill>
              <a:latin typeface="Times New Roman" pitchFamily="18" charset="0"/>
              <a:cs typeface="MS Gothic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79388" y="115888"/>
            <a:ext cx="82042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i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I.  </a:t>
            </a:r>
            <a:r>
              <a:rPr lang="en-GB" sz="3600" i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Negatywny wpływ wypalania traw </a:t>
            </a:r>
            <a:r>
              <a:rPr lang="pl-PL" sz="3600" i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3600" i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en-GB" sz="3600" i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na ludzi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8062913" cy="4579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19088" indent="-319088" algn="just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Niestety, okazuje się, że co roku w takich pożarach giną też ludzie - najczęściej ci, którzy podejmują się wypalania. Zazwyczaj bezpośrednią przyczyną zgonu jest zawał serca, udar termiczny lub gwałtowna zmiana kierunku wiatru, a co za tym idzie - wielkości płomienia, co zaskakuje nieświadomego wypalacza. </a:t>
            </a:r>
          </a:p>
          <a:p>
            <a:pPr marL="319088" indent="-319088" hangingPunct="0">
              <a:spcBef>
                <a:spcPts val="800"/>
              </a:spcBef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endParaRPr lang="en-GB" sz="3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60363" y="360363"/>
            <a:ext cx="8459787" cy="594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    Apelujemy o rozsądek !!!    </a:t>
            </a:r>
            <a:r>
              <a:rPr lang="en-GB" sz="10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   </a:t>
            </a:r>
          </a:p>
          <a:p>
            <a:pPr algn="ctr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P</a:t>
            </a:r>
            <a:r>
              <a:rPr lang="en-GB" sz="44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rzestrzegamy przed zagrożeniami wynikającymi z wypalania roślinności.</a:t>
            </a:r>
            <a:r>
              <a:rPr lang="en-GB" sz="3200">
                <a:solidFill>
                  <a:srgbClr val="000000"/>
                </a:solidFill>
                <a:latin typeface="Times New Roman" pitchFamily="18" charset="0"/>
                <a:cs typeface="MS Gothic"/>
              </a:rPr>
              <a:t/>
            </a:r>
            <a:br>
              <a:rPr lang="en-GB" sz="3200">
                <a:solidFill>
                  <a:srgbClr val="000000"/>
                </a:solidFill>
                <a:latin typeface="Times New Roman" pitchFamily="18" charset="0"/>
                <a:cs typeface="MS Gothic"/>
              </a:rPr>
            </a:br>
            <a:r>
              <a:rPr lang="en-GB" sz="15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 </a:t>
            </a:r>
          </a:p>
          <a:p>
            <a:pPr algn="ctr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Zanim podpalisz, </a:t>
            </a:r>
          </a:p>
          <a:p>
            <a:pPr algn="ctr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000000"/>
                </a:solidFill>
                <a:latin typeface="Times New Roman" pitchFamily="18" charset="0"/>
                <a:cs typeface="MS Gothic"/>
              </a:rPr>
              <a:t>zastanów się, czy przez bezmyślność nie narazisz życia swojego i innych.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2636912"/>
            <a:ext cx="7488832" cy="14662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l-PL" sz="9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Arial Black"/>
                <a:ea typeface="+mn-ea"/>
                <a:cs typeface="+mn-cs"/>
              </a:rPr>
              <a:t>PYTANIA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WordArt 1"/>
          <p:cNvSpPr>
            <a:spLocks noChangeArrowheads="1" noChangeShapeType="1" noTextEdit="1"/>
          </p:cNvSpPr>
          <p:nvPr/>
        </p:nvSpPr>
        <p:spPr bwMode="auto">
          <a:xfrm>
            <a:off x="1447800" y="914400"/>
            <a:ext cx="5943600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Dziękujemy</a:t>
            </a:r>
          </a:p>
        </p:txBody>
      </p:sp>
      <p:sp>
        <p:nvSpPr>
          <p:cNvPr id="60418" name="WordArt 2"/>
          <p:cNvSpPr>
            <a:spLocks noChangeArrowheads="1" noChangeShapeType="1" noTextEdit="1"/>
          </p:cNvSpPr>
          <p:nvPr/>
        </p:nvSpPr>
        <p:spPr bwMode="auto">
          <a:xfrm>
            <a:off x="3429000" y="2895600"/>
            <a:ext cx="1828800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za</a:t>
            </a:r>
          </a:p>
        </p:txBody>
      </p:sp>
      <p:sp>
        <p:nvSpPr>
          <p:cNvPr id="60419" name="WordArt 3"/>
          <p:cNvSpPr>
            <a:spLocks noChangeArrowheads="1" noChangeShapeType="1" noTextEdit="1"/>
          </p:cNvSpPr>
          <p:nvPr/>
        </p:nvSpPr>
        <p:spPr bwMode="auto">
          <a:xfrm>
            <a:off x="1905000" y="4267200"/>
            <a:ext cx="5029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uwagę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" grpId="0" animBg="1"/>
      <p:bldP spid="60418" grpId="0" animBg="1"/>
      <p:bldP spid="604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bez tytuł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079500" y="1439863"/>
            <a:ext cx="7669213" cy="414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just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Wypalanie to jedna z istotnych przyczyn zatruwania i tak już nadmiernie zanieczyszczonej atmosfery - tysiące pożarów w skali kraju wiąże się </a:t>
            </a:r>
            <a:r>
              <a:rPr lang="pl-PL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z "wyrzucaniem" do niej dziesiątków ton tlenku węgla oraz innych</a:t>
            </a:r>
            <a:r>
              <a:rPr lang="pl-PL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niebezpiecznych związków</a:t>
            </a:r>
            <a:r>
              <a:rPr lang="pl-PL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chemicznych.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0"/>
            <a:ext cx="9324976" cy="701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360363" y="403225"/>
            <a:ext cx="8097837" cy="103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i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II.  Wypalanie traw, a zwierzęta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685800" y="1800225"/>
            <a:ext cx="7773988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19088" indent="-319088" algn="just" hangingPunct="0">
              <a:spcBef>
                <a:spcPts val="800"/>
              </a:spcBef>
              <a:buClr>
                <a:srgbClr val="000000"/>
              </a:buClr>
              <a:buSzPct val="100000"/>
              <a:buFont typeface="Symbol" pitchFamily="18" charset="2"/>
              <a:buChar char="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Śmierć w płomieniach czyha na ptaki. Niszczone są miejsca lęgowe wielu gatunków ptaków gnieżdżących się </a:t>
            </a:r>
            <a:r>
              <a:rPr lang="pl-PL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na ziemi lub w strefie krzewów. Palą się również gniazda już zasiedlone, a zatem </a:t>
            </a:r>
            <a:r>
              <a:rPr lang="pl-PL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en-GB"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z jajeczkami lub pisklętami (np. tak lubianych przez nas wszystkich skowronków). </a:t>
            </a:r>
          </a:p>
          <a:p>
            <a:pPr marL="319088" indent="-319088" hangingPunct="0">
              <a:spcBef>
                <a:spcPts val="800"/>
              </a:spcBef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endParaRPr lang="en-GB" sz="3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37515</TotalTime>
  <Words>777</Words>
  <Application>Microsoft Office PowerPoint</Application>
  <PresentationFormat>Pokaz na ekranie (4:3)</PresentationFormat>
  <Paragraphs>105</Paragraphs>
  <Slides>43</Slides>
  <Notes>42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11</vt:i4>
      </vt:variant>
      <vt:variant>
        <vt:lpstr>Tytuły slajdów</vt:lpstr>
      </vt:variant>
      <vt:variant>
        <vt:i4>43</vt:i4>
      </vt:variant>
    </vt:vector>
  </HeadingPairs>
  <TitlesOfParts>
    <vt:vector size="61" baseType="lpstr">
      <vt:lpstr>Arial</vt:lpstr>
      <vt:lpstr>MS Gothic</vt:lpstr>
      <vt:lpstr>Times New Roman</vt:lpstr>
      <vt:lpstr>Arial Unicode MS</vt:lpstr>
      <vt:lpstr>Tahoma</vt:lpstr>
      <vt:lpstr>Lucida Sans Unicode</vt:lpstr>
      <vt:lpstr>Symbol</vt:lpstr>
      <vt:lpstr>1_Motyw pakietu Office</vt:lpstr>
      <vt:lpstr>2_Motyw pakietu Office</vt:lpstr>
      <vt:lpstr>3_Motyw pakietu Office</vt:lpstr>
      <vt:lpstr>4_Motyw pakietu Office</vt:lpstr>
      <vt:lpstr>5_Motyw pakietu Office</vt:lpstr>
      <vt:lpstr>6_Motyw pakietu Office</vt:lpstr>
      <vt:lpstr>7_Motyw pakietu Office</vt:lpstr>
      <vt:lpstr>8_Motyw pakietu Office</vt:lpstr>
      <vt:lpstr>9_Motyw pakietu Office</vt:lpstr>
      <vt:lpstr>10_Motyw pakietu Office</vt:lpstr>
      <vt:lpstr>11_Motyw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PSP i OC</dc:title>
  <cp:lastModifiedBy>ZSP</cp:lastModifiedBy>
  <cp:revision>294</cp:revision>
  <cp:lastPrinted>1601-01-01T00:00:00Z</cp:lastPrinted>
  <dcterms:created xsi:type="dcterms:W3CDTF">1601-01-01T00:00:00Z</dcterms:created>
  <dcterms:modified xsi:type="dcterms:W3CDTF">2014-04-01T19:33:55Z</dcterms:modified>
</cp:coreProperties>
</file>