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38" r:id="rId11"/>
    <p:sldId id="324" r:id="rId12"/>
    <p:sldId id="327" r:id="rId13"/>
    <p:sldId id="328" r:id="rId14"/>
    <p:sldId id="337" r:id="rId15"/>
    <p:sldId id="331" r:id="rId16"/>
    <p:sldId id="339" r:id="rId17"/>
    <p:sldId id="346" r:id="rId18"/>
    <p:sldId id="341" r:id="rId19"/>
    <p:sldId id="340" r:id="rId20"/>
    <p:sldId id="344" r:id="rId21"/>
    <p:sldId id="347" r:id="rId22"/>
    <p:sldId id="343" r:id="rId23"/>
    <p:sldId id="342" r:id="rId24"/>
    <p:sldId id="345" r:id="rId25"/>
    <p:sldId id="348" r:id="rId26"/>
    <p:sldId id="349" r:id="rId27"/>
    <p:sldId id="351" r:id="rId28"/>
    <p:sldId id="350" r:id="rId29"/>
    <p:sldId id="352" r:id="rId30"/>
    <p:sldId id="353" r:id="rId31"/>
    <p:sldId id="321" r:id="rId32"/>
    <p:sldId id="355" r:id="rId33"/>
    <p:sldId id="322" r:id="rId34"/>
    <p:sldId id="320" r:id="rId35"/>
    <p:sldId id="354" r:id="rId36"/>
    <p:sldId id="356" r:id="rId37"/>
    <p:sldId id="359" r:id="rId38"/>
    <p:sldId id="364" r:id="rId39"/>
    <p:sldId id="371" r:id="rId40"/>
    <p:sldId id="362" r:id="rId41"/>
    <p:sldId id="363" r:id="rId42"/>
    <p:sldId id="365" r:id="rId43"/>
    <p:sldId id="366" r:id="rId44"/>
    <p:sldId id="367" r:id="rId45"/>
    <p:sldId id="388" r:id="rId46"/>
    <p:sldId id="368" r:id="rId47"/>
    <p:sldId id="369" r:id="rId48"/>
    <p:sldId id="370" r:id="rId49"/>
    <p:sldId id="298" r:id="rId50"/>
    <p:sldId id="373" r:id="rId51"/>
    <p:sldId id="374" r:id="rId52"/>
    <p:sldId id="301" r:id="rId53"/>
    <p:sldId id="302" r:id="rId54"/>
    <p:sldId id="375" r:id="rId55"/>
    <p:sldId id="389" r:id="rId56"/>
    <p:sldId id="376" r:id="rId57"/>
    <p:sldId id="378" r:id="rId58"/>
    <p:sldId id="377" r:id="rId59"/>
    <p:sldId id="382" r:id="rId60"/>
    <p:sldId id="383" r:id="rId61"/>
    <p:sldId id="379" r:id="rId62"/>
    <p:sldId id="380" r:id="rId63"/>
    <p:sldId id="385" r:id="rId64"/>
    <p:sldId id="384" r:id="rId65"/>
    <p:sldId id="386" r:id="rId66"/>
    <p:sldId id="319" r:id="rId6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F65F6-4C6B-4343-8D95-30B593E8D4D8}" type="datetimeFigureOut">
              <a:rPr lang="pl-PL" smtClean="0"/>
              <a:t>2019-03-26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B72F-BD5B-4714-A0EC-D96FA2D562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98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pl-PL">
                <a:solidFill>
                  <a:srgbClr val="000000"/>
                </a:solidFill>
              </a:rPr>
              <a:t>Okręgowa Komisja Egzaminacyjna w Warszawie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6340BFA-65D5-40DF-8BD6-3612DE3A2E92}" type="slidenum">
              <a:rPr lang="pl-PL" altLang="pl-P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06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72F-BD5B-4714-A0EC-D96FA2D56240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818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72F-BD5B-4714-A0EC-D96FA2D56240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848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72F-BD5B-4714-A0EC-D96FA2D56240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848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72F-BD5B-4714-A0EC-D96FA2D56240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848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charset="0"/>
            </a:endParaRPr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36600" indent="-282575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33475" indent="-225425">
              <a:defRPr sz="3200">
                <a:solidFill>
                  <a:schemeClr val="tx1"/>
                </a:solidFill>
                <a:latin typeface="Arial" charset="0"/>
              </a:defRPr>
            </a:lvl3pPr>
            <a:lvl4pPr marL="1587500" indent="-225425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41525" indent="-225425">
              <a:defRPr sz="3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CD4C54-ED34-465C-9EFF-3C3A4793CFDC}" type="slidenum">
              <a:rPr lang="pl-PL" altLang="pl-PL" sz="1200">
                <a:solidFill>
                  <a:prstClr val="black"/>
                </a:solidFill>
              </a:rPr>
              <a:pPr/>
              <a:t>52</a:t>
            </a:fld>
            <a:endParaRPr lang="pl-PL" altLang="pl-P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43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 </a:t>
            </a:r>
            <a:r>
              <a:rPr lang="pl-PL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Procedurach</a:t>
            </a:r>
            <a:r>
              <a:rPr lang="pl-PL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jest zalecenie dokonania odsłuchu testowego z udziałem zdających, np. w dniu poprzedzającym egzamin, z zastosowaniem płyt CD</a:t>
            </a:r>
            <a:r>
              <a:rPr lang="pl-PL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z ubiegłych lat</a:t>
            </a:r>
            <a:endParaRPr lang="pl-PL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l-PL" dirty="0" smtClean="0"/>
              <a:t>W ankietach, które wypełniali uczniowie klas I szkół ponadgimnazjalnych wielu</a:t>
            </a:r>
            <a:r>
              <a:rPr lang="pl-PL" baseline="0" dirty="0" smtClean="0"/>
              <a:t> uczniów zwracało uwagę na złą jakość dźwięku odtworzonego z płyty CD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04963-E157-4963-8926-1CFBA4FA4D9B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291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 </a:t>
            </a:r>
            <a:r>
              <a:rPr lang="pl-PL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Procedurach</a:t>
            </a:r>
            <a:r>
              <a:rPr lang="pl-PL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jest zalecenie dokonania odsłuchu testowego z udziałem zdających, np. w dniu poprzedzającym egzamin, z zastosowaniem płyt CD</a:t>
            </a:r>
            <a:r>
              <a:rPr lang="pl-PL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z ubiegłych lat</a:t>
            </a:r>
            <a:endParaRPr lang="pl-PL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l-PL" dirty="0" smtClean="0"/>
              <a:t>W ankietach, które wypełniali uczniowie klas I szkół ponadgimnazjalnych wielu</a:t>
            </a:r>
            <a:r>
              <a:rPr lang="pl-PL" baseline="0" dirty="0" smtClean="0"/>
              <a:t> uczniów zwracało uwagę na złą jakość dźwięku odtworzonego z płyty CD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04963-E157-4963-8926-1CFBA4FA4D9B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291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 </a:t>
            </a:r>
            <a:r>
              <a:rPr lang="pl-PL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Procedurach</a:t>
            </a:r>
            <a:r>
              <a:rPr lang="pl-PL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jest zalecenie dokonania odsłuchu testowego z udziałem zdających, np. w dniu poprzedzającym egzamin, z zastosowaniem płyt CD</a:t>
            </a:r>
            <a:r>
              <a:rPr lang="pl-PL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z ubiegłych lat</a:t>
            </a:r>
            <a:endParaRPr lang="pl-PL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l-PL" dirty="0" smtClean="0"/>
              <a:t>W ankietach, które wypełniali uczniowie klas I szkół ponadgimnazjalnych wielu</a:t>
            </a:r>
            <a:r>
              <a:rPr lang="pl-PL" baseline="0" dirty="0" smtClean="0"/>
              <a:t> uczniów zwracało uwagę na złą jakość dźwięku odtworzonego z płyty CD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04963-E157-4963-8926-1CFBA4FA4D9B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291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72F-BD5B-4714-A0EC-D96FA2D56240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69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>
                <a:latin typeface="Arial" charset="0"/>
              </a:rPr>
              <a:t>Dz.U. 2017 poz. 60 USTAWA z dnia 14 grudnia 2016 r. Przepisy wprowadzające ustawę – Prawo</a:t>
            </a:r>
          </a:p>
          <a:p>
            <a:endParaRPr lang="pl-PL" altLang="pl-PL" smtClean="0">
              <a:latin typeface="Arial" charset="0"/>
            </a:endParaRPr>
          </a:p>
          <a:p>
            <a:r>
              <a:rPr lang="pl-PL" altLang="pl-PL" smtClean="0">
                <a:latin typeface="Arial" charset="0"/>
              </a:rPr>
              <a:t> oświatowe </a:t>
            </a:r>
          </a:p>
        </p:txBody>
      </p:sp>
      <p:sp>
        <p:nvSpPr>
          <p:cNvPr id="72708" name="Symbol zastępczy nagłówka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1200">
                <a:solidFill>
                  <a:prstClr val="black"/>
                </a:solidFill>
              </a:rPr>
              <a:t>Okręgowa Komisja Egzaminacyjna w Warszawie</a:t>
            </a:r>
          </a:p>
        </p:txBody>
      </p:sp>
      <p:sp>
        <p:nvSpPr>
          <p:cNvPr id="72709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AB6526-D89C-4AA5-B297-6A698EF1677D}" type="slidenum">
              <a:rPr lang="pl-PL" altLang="pl-PL" sz="1200">
                <a:solidFill>
                  <a:prstClr val="black"/>
                </a:solidFill>
              </a:rPr>
              <a:pPr/>
              <a:t>4</a:t>
            </a:fld>
            <a:endParaRPr lang="pl-PL" altLang="pl-P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9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>
                <a:latin typeface="Arial" charset="0"/>
              </a:rPr>
              <a:t>Wygaszenie „starej matury” dokonuje się na podstawie zmiany w ustawie o systemie oświaty z 19 marca 2009 roku – ostatni rok starej matury dla różnych typów szkół + 5 lat</a:t>
            </a:r>
          </a:p>
        </p:txBody>
      </p:sp>
      <p:sp>
        <p:nvSpPr>
          <p:cNvPr id="73732" name="Symbol zastępczy nagłówka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1200">
                <a:solidFill>
                  <a:prstClr val="black"/>
                </a:solidFill>
              </a:rPr>
              <a:t>Okręgowa Komisja Egzaminacyjna w Warszawie</a:t>
            </a:r>
          </a:p>
        </p:txBody>
      </p:sp>
      <p:sp>
        <p:nvSpPr>
          <p:cNvPr id="73733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97305E-173E-47FD-BC1A-679E6B3D6EE8}" type="slidenum">
              <a:rPr lang="pl-PL" altLang="pl-PL" sz="1200">
                <a:solidFill>
                  <a:prstClr val="black"/>
                </a:solidFill>
              </a:rPr>
              <a:pPr/>
              <a:t>6</a:t>
            </a:fld>
            <a:endParaRPr lang="pl-PL" altLang="pl-P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9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>
                <a:latin typeface="Arial" charset="0"/>
              </a:rPr>
              <a:t>Oprócz niedziel</a:t>
            </a:r>
          </a:p>
        </p:txBody>
      </p:sp>
      <p:sp>
        <p:nvSpPr>
          <p:cNvPr id="74756" name="Symbol zastępczy nagłówka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1200">
                <a:solidFill>
                  <a:prstClr val="black"/>
                </a:solidFill>
              </a:rPr>
              <a:t>Okręgowa Komisja Egzaminacyjna w Warszawie</a:t>
            </a:r>
          </a:p>
        </p:txBody>
      </p:sp>
      <p:sp>
        <p:nvSpPr>
          <p:cNvPr id="74757" name="Symbol zastępczy numeru slajdu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6EB08C-00C8-4D56-A963-494C3659C874}" type="slidenum">
              <a:rPr lang="pl-PL" altLang="pl-PL" sz="1200">
                <a:solidFill>
                  <a:prstClr val="black"/>
                </a:solidFill>
              </a:rPr>
              <a:pPr/>
              <a:t>8</a:t>
            </a:fld>
            <a:endParaRPr lang="pl-PL" altLang="pl-P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1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 </a:t>
            </a:r>
            <a:r>
              <a:rPr lang="pl-PL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Procedurach</a:t>
            </a:r>
            <a:r>
              <a:rPr lang="pl-PL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jest zalecenie dokonania odsłuchu testowego z udziałem zdających, np. w dniu poprzedzającym egzamin, z zastosowaniem płyt CD</a:t>
            </a:r>
            <a:r>
              <a:rPr lang="pl-PL" sz="1200" b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z ubiegłych lat</a:t>
            </a:r>
            <a:endParaRPr lang="pl-PL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l-PL" dirty="0" smtClean="0"/>
              <a:t>W ankietach, które wypełniali uczniowie klas I szkół ponadgimnazjalnych wielu</a:t>
            </a:r>
            <a:r>
              <a:rPr lang="pl-PL" baseline="0" dirty="0" smtClean="0"/>
              <a:t> uczniów zwracało uwagę na złą jakość dźwięku odtworzonego z płyty CD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04963-E157-4963-8926-1CFBA4FA4D9B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29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72F-BD5B-4714-A0EC-D96FA2D5624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89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72F-BD5B-4714-A0EC-D96FA2D5624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240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B72F-BD5B-4714-A0EC-D96FA2D56240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9020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charset="0"/>
            </a:endParaRPr>
          </a:p>
        </p:txBody>
      </p:sp>
      <p:sp>
        <p:nvSpPr>
          <p:cNvPr id="768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36600" indent="-282575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33475" indent="-225425">
              <a:defRPr sz="3200">
                <a:solidFill>
                  <a:schemeClr val="tx1"/>
                </a:solidFill>
                <a:latin typeface="Arial" charset="0"/>
              </a:defRPr>
            </a:lvl3pPr>
            <a:lvl4pPr marL="1587500" indent="-225425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41525" indent="-225425">
              <a:defRPr sz="3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7789B0-7289-4E07-AD60-0698545DDD75}" type="slidenum">
              <a:rPr lang="pl-PL" altLang="pl-PL" sz="1200">
                <a:solidFill>
                  <a:prstClr val="black"/>
                </a:solidFill>
              </a:rPr>
              <a:pPr/>
              <a:t>27</a:t>
            </a:fld>
            <a:endParaRPr lang="pl-PL" altLang="pl-PL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6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8418513" y="0"/>
            <a:ext cx="731837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/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/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497D">
                    <a:lumMod val="40000"/>
                    <a:lumOff val="60000"/>
                  </a:srgbClr>
                </a:solidFill>
              </a:defRPr>
            </a:lvl1pPr>
          </a:lstStyle>
          <a:p>
            <a:pPr>
              <a:defRPr/>
            </a:pPr>
            <a:fld id="{11E172E6-3229-4BDD-8225-A0D6EE8A53A6}" type="datetime1">
              <a:rPr lang="pl-PL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497D">
                    <a:lumMod val="40000"/>
                    <a:lumOff val="60000"/>
                  </a:srgbClr>
                </a:solidFill>
              </a:defRPr>
            </a:lvl1pPr>
          </a:lstStyle>
          <a:p>
            <a:pPr>
              <a:defRPr/>
            </a:pPr>
            <a:r>
              <a:rPr lang="pl-PL"/>
              <a:t>OKE Warszawa</a:t>
            </a:r>
            <a:endParaRPr lang="pl-P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363F-DB35-4BD8-83BE-BC79DEC9C8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5592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22C9-9524-4672-B89D-6585432AE1A1}" type="datetime1">
              <a:rPr lang="pl-PL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OKE Warszawa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EAD1-5325-4ED5-9029-9F1AEEF5A4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347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DE9B3-48FE-4D40-A964-976D970A1CC3}" type="datetime1">
              <a:rPr lang="pl-PL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OKE Warszawa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0E8B-AB36-4CB5-8F40-6E5E981FC9A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732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en-US"/>
              <a:t>www.oke.waw.pl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2A77-8A2F-4AE1-8740-3759DF38FC84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5344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05836-3683-42E6-9CBC-C781C2A4C6A6}" type="datetime1">
              <a:rPr lang="pl-PL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OKE Warszawa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25C6-7B81-4761-99C5-B0CBC7D4DA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711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/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D38D-1D37-40CB-B38E-5AD67327B0FC}" type="datetime1">
              <a:rPr lang="pl-PL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OKE Warszawa</a:t>
            </a:r>
            <a:endParaRPr lang="pl-P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493D2-88EA-4DFE-9958-F5B7F7C8D6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231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EFBB4-3DE7-4CFF-90D3-72EDB3028AED}" type="datetime1">
              <a:rPr lang="pl-PL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OKE Warszawa</a:t>
            </a:r>
            <a:endParaRPr lang="pl-P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980A-B938-4D5A-836C-80C1C76D7C2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530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2974-4228-4CD5-B70C-7E59CB3E6258}" type="datetime1">
              <a:rPr lang="pl-PL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OKE Warszawa</a:t>
            </a:r>
            <a:endParaRPr lang="pl-P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1850-850E-4A59-96F4-80B2645856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0829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BE0B-CCC9-4BC3-9410-5095CE696E89}" type="datetime1">
              <a:rPr lang="pl-PL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OKE Warszawa</a:t>
            </a:r>
            <a:endParaRPr lang="pl-P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1D54-60A3-4E17-82A4-9F1AAF51C4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480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56F1-C21B-4A31-92B1-706F064948C7}" type="datetime1">
              <a:rPr lang="pl-PL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OKE Warszawa</a:t>
            </a:r>
            <a:endParaRPr lang="pl-P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1B92-ED0A-4AE7-82D7-67A87630C3B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960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/>
          <a:lstStyle>
            <a:lvl1pPr>
              <a:defRPr sz="2800" b="1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C34A-E471-4900-B3DF-7F5E684C4059}" type="datetime1">
              <a:rPr lang="pl-PL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OKE Warszawa</a:t>
            </a:r>
            <a:endParaRPr lang="pl-P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0BF0-CCED-460E-B9F3-447B1CC29DB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586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105400"/>
            <a:ext cx="8418513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/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0BE6-C377-4E61-8BA1-9D5118DCABB8}" type="datetime1">
              <a:rPr lang="pl-PL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OKE Warszawa</a:t>
            </a:r>
            <a:endParaRPr lang="pl-PL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BC0D-DDDC-4888-A8CB-A2D7D3E08E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724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513" y="0"/>
            <a:ext cx="7318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150" y="1828800"/>
            <a:ext cx="64468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138" y="1044575"/>
            <a:ext cx="19050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rgbClr val="1F497D">
                    <a:lumMod val="40000"/>
                    <a:lumOff val="6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EAE756-6179-44D4-B98A-A7B1EBD46152}" type="datetime1">
              <a:rPr lang="pl-PL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2019-03-26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2938" y="4092575"/>
            <a:ext cx="3581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1F497D">
                    <a:lumMod val="40000"/>
                    <a:lumOff val="6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/>
              <a:t>OKE Warszawa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</p:spPr>
        <p:txBody>
          <a:bodyPr vert="horz" wrap="square" lIns="27432" tIns="45720" rIns="27432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>
                <a:solidFill>
                  <a:srgbClr val="558ED5"/>
                </a:solidFill>
                <a:latin typeface="Calibri Light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C74690-F7C8-4957-BB2C-AA9F8DB1E36D}" type="slidenum">
              <a:rPr lang="pl-PL" altLang="pl-PL" sz="320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 sz="3200"/>
          </a:p>
        </p:txBody>
      </p:sp>
    </p:spTree>
    <p:extLst>
      <p:ext uri="{BB962C8B-B14F-4D97-AF65-F5344CB8AC3E}">
        <p14:creationId xmlns:p14="http://schemas.microsoft.com/office/powerpoint/2010/main" val="345168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 spc="-7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entury Schoolbook" panose="020406040505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entury Schoolbook" panose="020406040505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entury Schoolbook" panose="020406040505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entury Schoolbook" panose="02040604050505020304" pitchFamily="18" charset="0"/>
        </a:defRPr>
      </a:lvl9pPr>
    </p:titleStyle>
    <p:bodyStyle>
      <a:lvl1pPr marL="182563" indent="-182563" algn="l" rtl="0" eaLnBrk="0" fontAlgn="base" hangingPunct="0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charset="0"/>
        <a:buChar char="•"/>
        <a:defRPr sz="2000" kern="1200" spc="10">
          <a:solidFill>
            <a:srgbClr val="595959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agna.slezakowska@oke.waw.p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e.waw.pl/" TargetMode="External"/><Relationship Id="rId2" Type="http://schemas.openxmlformats.org/officeDocument/2006/relationships/hyperlink" Target="http://www.cke.gov.pl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e.waw.p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e.waw.p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8388" y="392113"/>
            <a:ext cx="6246812" cy="12192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defRPr/>
            </a:pPr>
            <a:r>
              <a:rPr lang="pl-PL" sz="3200" spc="3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Okręgowa Komisja Egzaminacyjna </a:t>
            </a:r>
            <a:r>
              <a:rPr lang="pl-PL" sz="3200" spc="3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 Warszawie</a:t>
            </a:r>
            <a:endParaRPr lang="pl-PL" sz="3200" spc="30" dirty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419600"/>
            <a:ext cx="6173788" cy="1414463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pl-PL" sz="5700" dirty="0" smtClean="0">
                <a:solidFill>
                  <a:schemeClr val="tx1"/>
                </a:solidFill>
              </a:rPr>
              <a:t>Szkolenie przewodniczących zespołów egzaminacyjnych ze szkół ponadgimnazjalnych</a:t>
            </a:r>
          </a:p>
          <a:p>
            <a:pPr algn="r" eaLnBrk="1" fontAlgn="auto" hangingPunct="1">
              <a:buFont typeface="Arial" pitchFamily="34" charset="0"/>
              <a:buNone/>
              <a:defRPr/>
            </a:pPr>
            <a:r>
              <a:rPr lang="pl-PL" sz="3300" dirty="0" smtClean="0">
                <a:solidFill>
                  <a:schemeClr val="tx1"/>
                </a:solidFill>
              </a:rPr>
              <a:t>25-29 marca 2019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2AEBCBE-62A7-482B-BB03-EF6700E52161}" type="datetime1">
              <a:rPr lang="pl-PL"/>
              <a:pPr>
                <a:defRPr/>
              </a:pPr>
              <a:t>2019-03-26</a:t>
            </a:fld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OKE Warszawa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93F551-4CA5-46B0-A074-AFE675B372A8}" type="slidenum">
              <a:rPr lang="pl-PL" altLang="pl-PL" smtClean="0">
                <a:solidFill>
                  <a:srgbClr val="FFFFFF"/>
                </a:solidFill>
                <a:latin typeface="Verdana" pitchFamily="34" charset="0"/>
              </a:rPr>
              <a:pPr/>
              <a:t>1</a:t>
            </a:fld>
            <a:endParaRPr lang="pl-PL" altLang="pl-PL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15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t="10039" r="3749" b="70313"/>
          <a:stretch>
            <a:fillRect/>
          </a:stretch>
        </p:blipFill>
        <p:spPr bwMode="auto">
          <a:xfrm>
            <a:off x="990600" y="1981200"/>
            <a:ext cx="67818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pole tekstowe 1"/>
          <p:cNvSpPr txBox="1">
            <a:spLocks noChangeArrowheads="1"/>
          </p:cNvSpPr>
          <p:nvPr/>
        </p:nvSpPr>
        <p:spPr bwMode="auto">
          <a:xfrm>
            <a:off x="1008063" y="6034088"/>
            <a:ext cx="304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 smtClean="0">
                <a:solidFill>
                  <a:srgbClr val="FFFFFF"/>
                </a:solidFill>
              </a:rPr>
              <a:t>Ragna Ślęzakowska</a:t>
            </a:r>
            <a:r>
              <a:rPr lang="pl-PL" altLang="pl-PL" sz="1200" smtClean="0">
                <a:solidFill>
                  <a:srgbClr val="FFFFFF"/>
                </a:solidFill>
                <a:hlinkClick r:id="rId4"/>
              </a:rPr>
              <a:t>l</a:t>
            </a:r>
            <a:endParaRPr lang="pl-PL" altLang="pl-PL" sz="120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 smtClean="0">
                <a:solidFill>
                  <a:srgbClr val="FFFFFF"/>
                </a:solidFill>
              </a:rPr>
              <a:t>22 457 03 37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 smtClean="0">
                <a:solidFill>
                  <a:srgbClr val="FFFFFF"/>
                </a:solidFill>
              </a:rPr>
              <a:t>ragna.slezakowska@oke.waw.pl</a:t>
            </a:r>
          </a:p>
        </p:txBody>
      </p:sp>
    </p:spTree>
    <p:extLst>
      <p:ext uri="{BB962C8B-B14F-4D97-AF65-F5344CB8AC3E}">
        <p14:creationId xmlns:p14="http://schemas.microsoft.com/office/powerpoint/2010/main" val="32584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150" y="758825"/>
            <a:ext cx="7064375" cy="33559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solidFill>
                  <a:srgbClr val="002060"/>
                </a:solidFill>
              </a:rPr>
              <a:t>Przygotowanie egzaminu maturalnego</a:t>
            </a:r>
            <a:endParaRPr lang="pl-PL" sz="32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43608" y="4800600"/>
            <a:ext cx="7338392" cy="1692275"/>
          </a:xfrm>
        </p:spPr>
        <p:txBody>
          <a:bodyPr/>
          <a:lstStyle/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E39"/>
              </a:buClr>
              <a:defRPr/>
            </a:pPr>
            <a:r>
              <a:rPr lang="pl-PL" sz="3200" spc="30" dirty="0">
                <a:solidFill>
                  <a:srgbClr val="002060"/>
                </a:solidFill>
              </a:rPr>
              <a:t>Harmonogram dyrektora szkoły</a:t>
            </a:r>
          </a:p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9E39"/>
              </a:buClr>
              <a:defRPr/>
            </a:pPr>
            <a:r>
              <a:rPr lang="pl-PL" sz="3200" spc="30" dirty="0" smtClean="0">
                <a:solidFill>
                  <a:srgbClr val="002060"/>
                </a:solidFill>
              </a:rPr>
              <a:t>i </a:t>
            </a:r>
            <a:r>
              <a:rPr lang="pl-PL" sz="3200" spc="30" dirty="0">
                <a:solidFill>
                  <a:srgbClr val="002060"/>
                </a:solidFill>
              </a:rPr>
              <a:t>dokumentowanie działań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36C530-81BA-4313-88AE-D4CCC61CEDE2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8198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EED304-31D7-40FC-8960-4515C13BEDF8}" type="slidenum">
              <a:rPr lang="pl-PL" altLang="pl-PL" smtClean="0">
                <a:solidFill>
                  <a:srgbClr val="558ED5"/>
                </a:solidFill>
                <a:latin typeface="Calibri Light" pitchFamily="34" charset="0"/>
              </a:rPr>
              <a:pPr/>
              <a:t>10</a:t>
            </a:fld>
            <a:endParaRPr lang="pl-PL" altLang="pl-PL" smtClean="0">
              <a:solidFill>
                <a:srgbClr val="558ED5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14745"/>
            <a:ext cx="8126288" cy="74374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>
                <a:solidFill>
                  <a:srgbClr val="002060"/>
                </a:solidFill>
              </a:rPr>
              <a:t>Przygotowanie egzaminu – harmonogram działań</a:t>
            </a:r>
            <a:endParaRPr lang="pl-PL" sz="36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D26-81FD-4D30-858F-55C6582FF9A7}" type="datetime1">
              <a:rPr lang="pl-PL" smtClean="0"/>
              <a:t>2019-03-26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OKE w Warszawie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31897F-8F23-433E-A660-EFF8D3EDA506}" type="slidenum">
              <a:rPr lang="pl-PL" smtClean="0"/>
              <a:t>11</a:t>
            </a:fld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51516306"/>
              </p:ext>
            </p:extLst>
          </p:nvPr>
        </p:nvGraphicFramePr>
        <p:xfrm>
          <a:off x="453935" y="1124745"/>
          <a:ext cx="7718465" cy="556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1330">
                <a:tc>
                  <a:txBody>
                    <a:bodyPr/>
                    <a:lstStyle/>
                    <a:p>
                      <a:r>
                        <a:rPr lang="pl-PL" dirty="0" smtClean="0"/>
                        <a:t>Termin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Zadanie/Działanie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Załączniki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80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marzec/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kwiecień</a:t>
                      </a:r>
                      <a:endParaRPr kumimoji="0"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Odbycie przez PZE lub zastępcę PZE szkolenia w zakresie organizacji egzaminu maturalnego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pl-PL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098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l-PL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6 marca </a:t>
                      </a:r>
                      <a:endParaRPr kumimoji="0" lang="pl-PL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pl-PL" sz="1800" b="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Powołanie zastępcy przewodniczącego zespołu egzaminacyjnego;</a:t>
                      </a:r>
                    </a:p>
                    <a:p>
                      <a:pPr marL="285750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Powołanie członków szkolnego zespołu egzaminacyjnego</a:t>
                      </a:r>
                    </a:p>
                    <a:p>
                      <a:pPr marL="285750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Zawarcie porozumień z dyrektorami innych szkół</a:t>
                      </a:r>
                      <a:r>
                        <a:rPr kumimoji="0"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 sprawie wymiany nauczycieli</a:t>
                      </a:r>
                    </a:p>
                    <a:p>
                      <a:pPr marL="285750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Powołanie zespołów przedmiotowych do przeprowadzenia części ustnej egzaminu maturalnego oraz wyznaczenie przewodniczących</a:t>
                      </a:r>
                    </a:p>
                    <a:p>
                      <a:pPr marL="285750" indent="-285750" algn="l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Opracowanie i ogłoszenie harmonogramu egzaminów ustnych i przekazanie </a:t>
                      </a:r>
                      <a:r>
                        <a:rPr kumimoji="0" lang="pl-PL" sz="18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skróconej </a:t>
                      </a:r>
                      <a:r>
                        <a:rPr kumimoji="0"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wersji do OKE</a:t>
                      </a:r>
                      <a:endParaRPr kumimoji="0"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l-PL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Załącznik 8b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pl-PL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pl-PL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l-PL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Załącznik 8a</a:t>
                      </a:r>
                      <a:endParaRPr kumimoji="0" lang="pl-PL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14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6</a:t>
                      </a:r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kwietnia</a:t>
                      </a:r>
                      <a:endParaRPr kumimoji="0" lang="pl-PL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Powołanie zespołów nadzorujących oraz wyznaczenie ich przewodniczących</a:t>
                      </a:r>
                      <a:endParaRPr kumimoji="0"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l-PL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Załącznik 8a</a:t>
                      </a:r>
                      <a:endParaRPr kumimoji="0" lang="pl-PL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9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7758113" cy="609599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2060"/>
                </a:solidFill>
              </a:rPr>
              <a:t>Przygotowanie egzaminu – harmonogram działań</a:t>
            </a:r>
            <a:endParaRPr lang="pl-PL" sz="28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389482"/>
              </p:ext>
            </p:extLst>
          </p:nvPr>
        </p:nvGraphicFramePr>
        <p:xfrm>
          <a:off x="457201" y="838201"/>
          <a:ext cx="7543800" cy="5400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8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45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Zadanie/Działanie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Załączniki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do</a:t>
                      </a:r>
                      <a:r>
                        <a:rPr lang="pl-PL" b="0" baseline="0" dirty="0" smtClean="0">
                          <a:solidFill>
                            <a:schemeClr val="tx1"/>
                          </a:solidFill>
                        </a:rPr>
                        <a:t> końca marca</a:t>
                      </a:r>
                      <a:endParaRPr lang="pl-PL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Poinformowanie zdających, w sprawie których dyrektor wystąpił z wnioskiem o skierowanie do innej szkoły na egzamin ustny z języka obcego, o miejscu przystąpienia do egzaminu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l-PL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955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do 23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kwietnia</a:t>
                      </a:r>
                      <a:endParaRPr lang="pl-PL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l-PL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pl-PL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Przyjęcie od uczniów, którzy</a:t>
                      </a: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uzyskali tytuł laureata lub finalisty ol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impiady</a:t>
                      </a: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przedmiotowej, wniosku o wprowadzenie zmian w deklaracji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niezwłoczne 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przekazanie tej informacji do 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/>
                    </a:p>
                    <a:p>
                      <a:pPr algn="l"/>
                      <a:endParaRPr lang="pl-PL" b="0" i="1" dirty="0" smtClean="0"/>
                    </a:p>
                    <a:p>
                      <a:pPr algn="l"/>
                      <a:endParaRPr lang="pl-PL" b="0" i="1" dirty="0" smtClean="0"/>
                    </a:p>
                    <a:p>
                      <a:pPr algn="l"/>
                      <a:r>
                        <a:rPr lang="pl-PL" b="0" i="1" dirty="0" smtClean="0"/>
                        <a:t>Załącznik 5</a:t>
                      </a:r>
                      <a:endParaRPr lang="pl-PL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730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do 30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kwietnia</a:t>
                      </a:r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Przyjęcie </a:t>
                      </a: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przekazanych przez OKE 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zestawów</a:t>
                      </a: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egzaminacyjnych do części ustnej egzaminu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języków obcych nowożytnych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oraz pudełek i naklejek do pakowania materiałów po egzaminie</a:t>
                      </a:r>
                      <a:endParaRPr lang="pl-PL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7305">
                <a:tc>
                  <a:txBody>
                    <a:bodyPr/>
                    <a:lstStyle/>
                    <a:p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 30 kwietnia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Przeszkolenie członków zespołu egzaminacyjnego w zakresie organizacji egzaminu maturalnego</a:t>
                      </a:r>
                      <a:r>
                        <a:rPr lang="pl-PL" baseline="0" dirty="0" smtClean="0"/>
                        <a:t> i zebranie ich podpisów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 smtClean="0"/>
                        <a:t>Załącznik</a:t>
                      </a:r>
                      <a:r>
                        <a:rPr lang="pl-PL" i="1" baseline="0" dirty="0" smtClean="0"/>
                        <a:t> 8a</a:t>
                      </a:r>
                      <a:endParaRPr lang="pl-P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A74F4-3A66-456D-B32B-60F1224E1EF1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BD67-F2A5-4041-95F9-6FB7BA9C8868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5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7924800" cy="457200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solidFill>
                  <a:srgbClr val="1F497D"/>
                </a:solidFill>
              </a:rPr>
              <a:t>Przygotowanie egzaminu – harmonogram działań</a:t>
            </a:r>
            <a:endParaRPr lang="pl-PL" sz="2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A74F4-3A66-456D-B32B-60F1224E1EF1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BD67-F2A5-4041-95F9-6FB7BA9C8868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637350"/>
              </p:ext>
            </p:extLst>
          </p:nvPr>
        </p:nvGraphicFramePr>
        <p:xfrm>
          <a:off x="179512" y="908720"/>
          <a:ext cx="8077200" cy="5600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6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Zadanie/Działanie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Załączniki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smtClean="0">
                          <a:solidFill>
                            <a:schemeClr val="tx1"/>
                          </a:solidFill>
                        </a:rPr>
                        <a:t>do </a:t>
                      </a:r>
                      <a:r>
                        <a:rPr lang="pl-PL" sz="2000" b="0" dirty="0" smtClean="0">
                          <a:solidFill>
                            <a:schemeClr val="tx1"/>
                          </a:solidFill>
                        </a:rPr>
                        <a:t>30 kwietnia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Przygotowanie</a:t>
                      </a:r>
                      <a:r>
                        <a:rPr lang="pl-PL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dokumentacji do egzaminów pisemnych w dniach 6, 7, 8 maja</a:t>
                      </a:r>
                      <a:endParaRPr lang="pl-PL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Załączniki: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15, 16, 17, 18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3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smtClean="0">
                          <a:solidFill>
                            <a:schemeClr val="tx1"/>
                          </a:solidFill>
                        </a:rPr>
                        <a:t>do </a:t>
                      </a:r>
                      <a:r>
                        <a:rPr lang="pl-PL" sz="2000" b="0" dirty="0" smtClean="0">
                          <a:solidFill>
                            <a:schemeClr val="tx1"/>
                          </a:solidFill>
                        </a:rPr>
                        <a:t>30 kwietnia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Sprawdzenie przygotowania </a:t>
                      </a:r>
                      <a:r>
                        <a:rPr lang="pl-PL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 stanu technicznego urządzeń do przeprowadzania egzaminów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 języków obcych nowożytnych</a:t>
                      </a:r>
                      <a:endParaRPr lang="pl-PL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3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smtClean="0">
                          <a:solidFill>
                            <a:schemeClr val="tx1"/>
                          </a:solidFill>
                        </a:rPr>
                        <a:t>w </a:t>
                      </a:r>
                      <a:r>
                        <a:rPr lang="pl-PL" sz="2000" b="0" dirty="0" smtClean="0">
                          <a:solidFill>
                            <a:schemeClr val="tx1"/>
                          </a:solidFill>
                        </a:rPr>
                        <a:t>dniu egzaminu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Odebranie przesyłki z materiałami egzaminacyjnymi;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sprawdzenie kompletności zespołów nadzorujących;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przypomnienie zespołom nadzorującym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procedurach przebiegu części pisemnej egzaminu; wyznaczenie sektorów do nadzorowania</a:t>
                      </a:r>
                      <a:endParaRPr lang="pl-PL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5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7924800" cy="457200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solidFill>
                  <a:srgbClr val="1F497D"/>
                </a:solidFill>
              </a:rPr>
              <a:t>Przygotowanie egzaminu </a:t>
            </a:r>
            <a:r>
              <a:rPr lang="pl-PL" sz="2800" dirty="0" smtClean="0">
                <a:solidFill>
                  <a:srgbClr val="1F497D"/>
                </a:solidFill>
              </a:rPr>
              <a:t> </a:t>
            </a:r>
            <a:r>
              <a:rPr lang="pl-PL" sz="2800" dirty="0" smtClean="0">
                <a:solidFill>
                  <a:srgbClr val="C00000"/>
                </a:solidFill>
              </a:rPr>
              <a:t>ustnego</a:t>
            </a:r>
            <a:r>
              <a:rPr lang="pl-PL" sz="2800" dirty="0" smtClean="0">
                <a:solidFill>
                  <a:srgbClr val="1F497D"/>
                </a:solidFill>
              </a:rPr>
              <a:t> </a:t>
            </a:r>
            <a:endParaRPr lang="pl-PL" sz="2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A74F4-3A66-456D-B32B-60F1224E1EF1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BD67-F2A5-4041-95F9-6FB7BA9C8868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847647"/>
              </p:ext>
            </p:extLst>
          </p:nvPr>
        </p:nvGraphicFramePr>
        <p:xfrm>
          <a:off x="467544" y="908720"/>
          <a:ext cx="7704856" cy="554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Zadanie/Działanie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Załączniki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</a:rPr>
                        <a:t>do 6 marca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Przygotowanie i ogłoszenie w szkole szczegółowego harmonogramu egzaminów ustnych i przesłanie skróconej wersji do OKE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(język</a:t>
                      </a: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polski – nie więcej niż 20 osób; godziny 9.00 – 18.00)</a:t>
                      </a:r>
                      <a:endParaRPr lang="pl-PL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0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</a:rPr>
                        <a:t>do 19 kwietnia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Odebranie z SWP </a:t>
                      </a: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dostosowanych kryteriów do egzaminu ustnego i wydrukowanie ich zgodnie z potrzebami</a:t>
                      </a:r>
                      <a:endParaRPr lang="pl-PL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0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</a:rPr>
                        <a:t>przed egzaminem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Wyznaczony nauczyciel-egzaminator szkoli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pozostałych nauczycieli uczestniczących w egzaminie ustnym z zakresu organizacji i zasad oceniania egzaminu;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Przygotowanie dokumentacji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Protokoły:</a:t>
                      </a:r>
                    </a:p>
                    <a:p>
                      <a:r>
                        <a:rPr lang="pl-PL" sz="1600" baseline="0" dirty="0" smtClean="0"/>
                        <a:t>9a, 9b</a:t>
                      </a:r>
                    </a:p>
                    <a:p>
                      <a:r>
                        <a:rPr lang="pl-PL" sz="1600" baseline="0" dirty="0" smtClean="0"/>
                        <a:t>10a, 10b</a:t>
                      </a:r>
                    </a:p>
                    <a:p>
                      <a:r>
                        <a:rPr lang="pl-PL" sz="1600" baseline="0" dirty="0" smtClean="0"/>
                        <a:t>11a, 11b;</a:t>
                      </a:r>
                    </a:p>
                    <a:p>
                      <a:r>
                        <a:rPr lang="pl-PL" sz="1600" baseline="0" dirty="0" smtClean="0"/>
                        <a:t>Zasady oceniania z </a:t>
                      </a:r>
                      <a:r>
                        <a:rPr lang="pl-PL" sz="1600" i="1" baseline="0" dirty="0" smtClean="0"/>
                        <a:t>Informatora</a:t>
                      </a:r>
                      <a:endParaRPr lang="pl-PL" sz="1600" i="1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3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</a:rPr>
                        <a:t>dzień przed egzaminem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PZE umożliwia członkom zespołów przedmiotowych: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zapoznanie się z zadaniami egzaminacyjnymi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języka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polskiego;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przeanalizowanie zestawów do części ustnej z języka obcego</a:t>
                      </a:r>
                      <a:endParaRPr lang="pl-P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1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376864" cy="457200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solidFill>
                  <a:srgbClr val="1F497D"/>
                </a:solidFill>
              </a:rPr>
              <a:t>P</a:t>
            </a:r>
            <a:r>
              <a:rPr lang="pl-PL" sz="2800" dirty="0" smtClean="0">
                <a:solidFill>
                  <a:srgbClr val="1F497D"/>
                </a:solidFill>
              </a:rPr>
              <a:t>rzygotowanie </a:t>
            </a:r>
            <a:r>
              <a:rPr lang="pl-PL" sz="2800" dirty="0">
                <a:solidFill>
                  <a:srgbClr val="1F497D"/>
                </a:solidFill>
              </a:rPr>
              <a:t>egzaminu </a:t>
            </a:r>
            <a:r>
              <a:rPr lang="pl-PL" sz="2800" dirty="0" smtClean="0">
                <a:solidFill>
                  <a:srgbClr val="1F497D"/>
                </a:solidFill>
              </a:rPr>
              <a:t> ustnego (język polski) </a:t>
            </a:r>
            <a:endParaRPr lang="pl-PL" sz="2800" dirty="0">
              <a:solidFill>
                <a:srgbClr val="1F497D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253140"/>
              </p:ext>
            </p:extLst>
          </p:nvPr>
        </p:nvGraphicFramePr>
        <p:xfrm>
          <a:off x="228600" y="914401"/>
          <a:ext cx="8051565" cy="5782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8085">
                  <a:extLst>
                    <a:ext uri="{9D8B030D-6E8A-4147-A177-3AD203B41FA5}">
                      <a16:colId xmlns:a16="http://schemas.microsoft.com/office/drawing/2014/main" xmlns="" val="3239538557"/>
                    </a:ext>
                  </a:extLst>
                </a:gridCol>
              </a:tblGrid>
              <a:tr h="3418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Zadanie/Działanie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Materiały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8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6 maja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7 maja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Odebranie płyty</a:t>
                      </a: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CD (2 egzemplarze)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 zadaniami do części ustnej dostarczonej wraz z przesyłką zawierającą materiały egzaminacyjne do części pisemnej z języka polskiego.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pobrania wszystkich materiałów do egzaminu ustnego z SWP</a:t>
                      </a:r>
                      <a:endParaRPr lang="pl-PL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210 zadań standardowych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30 zadań</a:t>
                      </a:r>
                      <a:r>
                        <a:rPr lang="pl-PL" sz="1800" b="1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dla </a:t>
                      </a:r>
                      <a:r>
                        <a:rPr lang="pl-PL" sz="1800" b="1" i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niesłyszacych</a:t>
                      </a:r>
                      <a:r>
                        <a:rPr lang="pl-PL" sz="1800" b="1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i dla osób z autyzmem w tym </a:t>
                      </a:r>
                      <a:r>
                        <a:rPr lang="pl-PL" sz="1800" b="1" i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zesp</a:t>
                      </a:r>
                      <a:r>
                        <a:rPr lang="pl-PL" sz="1800" b="1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A.;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b="1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30 zadań dla osób </a:t>
                      </a:r>
                      <a:r>
                        <a:rPr lang="pl-PL" sz="1800" b="1" i="0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słabowidzacych</a:t>
                      </a:r>
                      <a:endParaRPr lang="pl-PL" sz="1800" b="1" i="0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Plik z biletami z numerami zadań</a:t>
                      </a:r>
                      <a:endParaRPr lang="pl-PL" sz="18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4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do 8 maja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Wydrukowanie pliku z biletami i pocięcie na pojedyncze bilety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Wydrukowanie po dwa komplety zadań dla każdego zespołu przedmiotowego (na</a:t>
                      </a: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egzamin bez użycia komputera)</a:t>
                      </a:r>
                      <a:endParaRPr lang="pl-PL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351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Numeracja zadań z języka polskiego: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 </a:t>
                      </a:r>
                      <a:r>
                        <a:rPr lang="pl-PL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l-PL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001 do </a:t>
                      </a:r>
                      <a:r>
                        <a:rPr lang="pl-PL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l-PL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wersja standardowa (</a:t>
                      </a:r>
                      <a:r>
                        <a:rPr lang="pl-PL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l-PL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od </a:t>
                      </a:r>
                      <a:r>
                        <a:rPr lang="pl-PL" sz="16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pl-PL" sz="16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01 do </a:t>
                      </a:r>
                      <a:r>
                        <a:rPr lang="pl-PL" sz="16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pl-PL" sz="16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osoby z autyzmem w tym z zespołem Aspergera </a:t>
                      </a:r>
                      <a:r>
                        <a:rPr lang="pl-PL" sz="16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pl-PL" sz="16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i osoby niesłyszące </a:t>
                      </a:r>
                      <a:r>
                        <a:rPr lang="pl-PL" sz="16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(7)</a:t>
                      </a:r>
                      <a:endParaRPr lang="pl-PL" sz="16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Od </a:t>
                      </a:r>
                      <a:r>
                        <a:rPr lang="pl-PL" sz="16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pl-PL" sz="1600" b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001 do </a:t>
                      </a:r>
                      <a:r>
                        <a:rPr lang="pl-PL" sz="16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pl-PL" sz="1600" b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030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Osoby słabowidzące (</a:t>
                      </a:r>
                      <a:r>
                        <a:rPr lang="pl-PL" sz="16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pl-PL" sz="1600" b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D26-81FD-4D30-858F-55C6582FF9A7}" type="datetime1">
              <a:rPr lang="pl-PL" smtClean="0"/>
              <a:t>2019-03-26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OKE w Warszawie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31897F-8F23-433E-A660-EFF8D3EDA50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8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002060"/>
                </a:solidFill>
              </a:rPr>
              <a:t>Organizacja i przeprowadzenie egzaminu maturalnego</a:t>
            </a:r>
            <a:endParaRPr lang="pl-PL" sz="40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14868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002060"/>
                </a:solidFill>
              </a:rPr>
              <a:t>w części ustnej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DAD38D-1D37-40CB-B38E-5AD67327B0FC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493D2-88EA-4DFE-9958-F5B7F7C8D65E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28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1047651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Języki obce nowożytne (6-25 maja)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7BE0B-CCC9-4BC3-9410-5095CE696E89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E1D54-60A3-4E17-82A4-9F1AAF51C4F3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755576" y="1412776"/>
            <a:ext cx="69847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W dniu egzaminu (ok. godzinę wcześniej) przewodniczący zespołu przedmiotowego pobiera od dyrektora szkoły: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dirty="0" smtClean="0"/>
              <a:t>dwa komplety wydrukowanych zestawów egzaminacyjnych – 5 zestawów więcej niż wynosi liczba zdających (liczba zestawów przekazanych do szkół to maksymalnie 50)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dirty="0" smtClean="0"/>
              <a:t>kryteria oceniania zadań wraz z punktacją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dirty="0" smtClean="0"/>
              <a:t>listę zdających, dla których dany zespół przedmiotowy przeprowadza egzamin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dirty="0" smtClean="0"/>
              <a:t>druki protokołów indywidualnych i kart indywidualnej oceny</a:t>
            </a:r>
          </a:p>
          <a:p>
            <a:endParaRPr lang="pl-PL" dirty="0"/>
          </a:p>
          <a:p>
            <a:r>
              <a:rPr lang="pl-PL" dirty="0"/>
              <a:t>Ustalając </a:t>
            </a:r>
            <a:r>
              <a:rPr lang="pl-PL" dirty="0" smtClean="0"/>
              <a:t>szczegółowy harmonogram </a:t>
            </a:r>
            <a:r>
              <a:rPr lang="pl-PL" dirty="0"/>
              <a:t>egzaminów ustnych z języków </a:t>
            </a:r>
            <a:r>
              <a:rPr lang="pl-PL" dirty="0" smtClean="0"/>
              <a:t>obcych, </a:t>
            </a:r>
            <a:r>
              <a:rPr lang="pl-PL" dirty="0"/>
              <a:t>należy uwzględnić: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dirty="0"/>
              <a:t>czas przeprowadzania egzaminu dla jednego zdającego – 15 minut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dirty="0"/>
              <a:t>czas ustalenia liczby punktów przyznanych zdającym po przeegzaminowaniu 5 osób i ogłoszenia liczby punktów – publicznie lub indywidualnie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92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69163" cy="759619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</a:rPr>
              <a:t>Języki obce nowożytne (6-25 maja)</a:t>
            </a:r>
            <a:endParaRPr lang="pl-P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8070" y="977044"/>
            <a:ext cx="7488832" cy="1584176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Egzamin ustny z języka obcego nowożytnego zdawany obowiązkowo i/lub dodatkowo  </a:t>
            </a:r>
            <a:r>
              <a:rPr lang="pl-PL" u="sng" dirty="0">
                <a:solidFill>
                  <a:schemeClr val="tx1"/>
                </a:solidFill>
              </a:rPr>
              <a:t>jest taki sam </a:t>
            </a:r>
            <a:r>
              <a:rPr lang="pl-PL" dirty="0">
                <a:solidFill>
                  <a:schemeClr val="tx1"/>
                </a:solidFill>
              </a:rPr>
              <a:t>dla  zdających</a:t>
            </a:r>
            <a:r>
              <a:rPr lang="pl-PL" dirty="0"/>
              <a:t> </a:t>
            </a:r>
            <a:r>
              <a:rPr lang="pl-PL" dirty="0">
                <a:solidFill>
                  <a:srgbClr val="0070C0"/>
                </a:solidFill>
              </a:rPr>
              <a:t>wg starej i wg nowej formuły (bez określenia poziomu</a:t>
            </a:r>
            <a:r>
              <a:rPr lang="pl-PL" dirty="0" smtClean="0">
                <a:solidFill>
                  <a:srgbClr val="0070C0"/>
                </a:solidFill>
              </a:rPr>
              <a:t>)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Zespół przedmiotowy stosuje dla wszystkich zdających</a:t>
            </a:r>
            <a:r>
              <a:rPr lang="pl-PL" dirty="0" smtClean="0">
                <a:solidFill>
                  <a:srgbClr val="0070C0"/>
                </a:solidFill>
              </a:rPr>
              <a:t>:</a:t>
            </a:r>
            <a:endParaRPr lang="pl-PL" dirty="0">
              <a:solidFill>
                <a:srgbClr val="0070C0"/>
              </a:solidFill>
            </a:endParaRPr>
          </a:p>
          <a:p>
            <a:endParaRPr lang="pl-PL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t="30725" r="12500" b="40870"/>
          <a:stretch/>
        </p:blipFill>
        <p:spPr bwMode="auto">
          <a:xfrm>
            <a:off x="383162" y="2529170"/>
            <a:ext cx="7380312" cy="15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1" t="31014" r="13831" b="24783"/>
          <a:stretch/>
        </p:blipFill>
        <p:spPr bwMode="auto">
          <a:xfrm>
            <a:off x="1259632" y="4117030"/>
            <a:ext cx="7128791" cy="24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759619"/>
          </a:xfrm>
        </p:spPr>
        <p:txBody>
          <a:bodyPr/>
          <a:lstStyle/>
          <a:p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Języki obce nowożytne (6-25 maja)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24744"/>
            <a:ext cx="7488832" cy="20040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</a:rPr>
              <a:t>Egzamin ustny z języka obcego nowożytnego</a:t>
            </a:r>
            <a:r>
              <a:rPr lang="pl-PL" dirty="0"/>
              <a:t> </a:t>
            </a:r>
            <a:r>
              <a:rPr lang="pl-PL" b="1" dirty="0">
                <a:solidFill>
                  <a:srgbClr val="C00000"/>
                </a:solidFill>
              </a:rPr>
              <a:t>na poziomie dwujęzycznym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zdawany  dodatkowo</a:t>
            </a:r>
            <a:r>
              <a:rPr lang="pl-PL" dirty="0"/>
              <a:t>  </a:t>
            </a:r>
            <a:r>
              <a:rPr lang="pl-PL" u="sng" dirty="0">
                <a:solidFill>
                  <a:srgbClr val="0070C0"/>
                </a:solidFill>
              </a:rPr>
              <a:t>jest różny  </a:t>
            </a:r>
            <a:r>
              <a:rPr lang="pl-PL" dirty="0">
                <a:solidFill>
                  <a:srgbClr val="0070C0"/>
                </a:solidFill>
              </a:rPr>
              <a:t>dla zdających wg starej i  wg nowej formuły</a:t>
            </a:r>
            <a:r>
              <a:rPr lang="pl-PL" dirty="0"/>
              <a:t>;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Zespół przedmiotowy stosuje dla zdających: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70C0"/>
                </a:solidFill>
              </a:rPr>
              <a:t>	nowa formuła			stara formuła</a:t>
            </a:r>
            <a:endParaRPr lang="pl-PL" dirty="0">
              <a:solidFill>
                <a:srgbClr val="0070C0"/>
              </a:solidFill>
            </a:endParaRPr>
          </a:p>
          <a:p>
            <a:endParaRPr lang="pl-PL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9710" r="49212" b="40580"/>
          <a:stretch/>
        </p:blipFill>
        <p:spPr bwMode="auto">
          <a:xfrm>
            <a:off x="755576" y="3062874"/>
            <a:ext cx="3456384" cy="156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5" t="28985" r="48329" b="40725"/>
          <a:stretch/>
        </p:blipFill>
        <p:spPr bwMode="auto">
          <a:xfrm>
            <a:off x="4820782" y="3062874"/>
            <a:ext cx="3444112" cy="159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29855" r="49674" b="31079"/>
          <a:stretch/>
        </p:blipFill>
        <p:spPr bwMode="auto">
          <a:xfrm>
            <a:off x="395536" y="4581128"/>
            <a:ext cx="3317235" cy="18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30145" r="52953" b="28695"/>
          <a:stretch/>
        </p:blipFill>
        <p:spPr bwMode="auto">
          <a:xfrm>
            <a:off x="4572000" y="4581128"/>
            <a:ext cx="2972814" cy="207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4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903288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Tematyka szkolenia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650" y="1341438"/>
            <a:ext cx="7345363" cy="439102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kern="0" spc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Podstawy prawne, procedury</a:t>
            </a:r>
            <a:r>
              <a:rPr lang="pl-PL" sz="2200" kern="0" spc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, komunikaty dotyczące organizacji egzaminu maturalnego w </a:t>
            </a:r>
            <a:r>
              <a:rPr lang="pl-PL" sz="2200" kern="0" spc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2019 </a:t>
            </a:r>
            <a:r>
              <a:rPr lang="pl-PL" sz="2200" kern="0" spc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roku</a:t>
            </a:r>
            <a:r>
              <a:rPr lang="pl-PL" sz="2200" kern="0" spc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kern="0" spc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Przygotowanie egzaminu maturalnego, harmonogram dyrektora, dokumentowanie działań.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kern="0" spc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Organizacja </a:t>
            </a:r>
            <a:r>
              <a:rPr lang="pl-PL" sz="2200" kern="0" spc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i dokumentowanie ustnej </a:t>
            </a:r>
            <a:r>
              <a:rPr lang="pl-PL" sz="2200" kern="0" spc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części egzaminu maturalnego z  języka obcego </a:t>
            </a:r>
            <a:r>
              <a:rPr lang="pl-PL" sz="2200" kern="0" spc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nowożytnego </a:t>
            </a:r>
            <a:r>
              <a:rPr lang="pl-PL" sz="2200" kern="0" spc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i języka polskiego</a:t>
            </a:r>
            <a:r>
              <a:rPr lang="pl-PL" sz="2200" kern="0" spc="0" dirty="0">
                <a:solidFill>
                  <a:srgbClr val="000000"/>
                </a:solidFill>
                <a:latin typeface="Garamond"/>
                <a:ea typeface="+mj-ea"/>
                <a:cs typeface="+mj-cs"/>
              </a:rPr>
              <a:t> </a:t>
            </a:r>
            <a:r>
              <a:rPr lang="pl-PL" sz="2200" kern="0" spc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w starej i  w nowej formule. </a:t>
            </a:r>
            <a:endParaRPr lang="pl-PL" sz="2200" kern="0" spc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kern="0" spc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Organizacja </a:t>
            </a:r>
            <a:r>
              <a:rPr lang="pl-PL" sz="2200" kern="0" spc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i dokumentowanie pisemnej </a:t>
            </a:r>
            <a:r>
              <a:rPr lang="pl-PL" sz="2200" kern="0" spc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części egzaminu maturalnego w </a:t>
            </a:r>
            <a:r>
              <a:rPr lang="pl-PL" sz="2200" kern="0" spc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starej </a:t>
            </a:r>
            <a:r>
              <a:rPr lang="pl-PL" sz="2200" kern="0" spc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i </a:t>
            </a:r>
            <a:r>
              <a:rPr lang="pl-PL" sz="2200" kern="0" spc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w </a:t>
            </a:r>
            <a:r>
              <a:rPr lang="pl-PL" sz="2200" kern="0" spc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nowej formule. </a:t>
            </a:r>
            <a:endParaRPr lang="pl-PL" sz="2200" kern="0" spc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kern="0" spc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Zasady unieważniania egzaminów</a:t>
            </a:r>
            <a:r>
              <a:rPr lang="pl-PL" sz="2200" kern="0" spc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.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9A74F4-3A66-456D-B32B-60F1224E1EF1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OKE Warszawa</a:t>
            </a:r>
            <a:endParaRPr lang="pl-PL" dirty="0"/>
          </a:p>
        </p:txBody>
      </p:sp>
      <p:sp>
        <p:nvSpPr>
          <p:cNvPr id="7174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9F6B369-9D3C-4251-A6F4-B9F1C937DC44}" type="slidenum">
              <a:rPr lang="pl-PL" altLang="pl-PL" smtClean="0">
                <a:solidFill>
                  <a:srgbClr val="558ED5"/>
                </a:solidFill>
                <a:latin typeface="Calibri Light" pitchFamily="34" charset="0"/>
              </a:rPr>
              <a:pPr/>
              <a:t>2</a:t>
            </a:fld>
            <a:endParaRPr lang="pl-PL" altLang="pl-PL" smtClean="0">
              <a:solidFill>
                <a:srgbClr val="558ED5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56669"/>
              </p:ext>
            </p:extLst>
          </p:nvPr>
        </p:nvGraphicFramePr>
        <p:xfrm>
          <a:off x="539552" y="2204864"/>
          <a:ext cx="7632846" cy="3510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Zdający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godzina wejścia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czas </a:t>
                      </a:r>
                      <a:r>
                        <a:rPr lang="pl-PL" dirty="0" err="1" smtClean="0"/>
                        <a:t>przygoto-wania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czas wypowiedzi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czas rozmowy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godzina wyjścia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Jan Wesoły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9.00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15 min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 minut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 minut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9.30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Ewa Mądra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9.15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9.45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Zofia Pilna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9.30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10.00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Jerzy</a:t>
                      </a:r>
                      <a:r>
                        <a:rPr lang="pl-PL" baseline="0" dirty="0" smtClean="0"/>
                        <a:t> Milczący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9.45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10.15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Hanna Dokładna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10.00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10.30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pl-PL" dirty="0" smtClean="0"/>
                        <a:t>Ustalenie wyników</a:t>
                      </a:r>
                      <a:r>
                        <a:rPr lang="pl-PL" baseline="0" dirty="0" smtClean="0"/>
                        <a:t> i ogłoszenie (całej piątce lub indywidualnie) – 15 minut</a:t>
                      </a:r>
                      <a:endParaRPr lang="pl-PL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Tadeusz Ciekawy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10.45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15 min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 minut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 minut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11.15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31745" cy="759619"/>
          </a:xfrm>
        </p:spPr>
        <p:txBody>
          <a:bodyPr>
            <a:normAutofit fontScale="90000"/>
          </a:bodyPr>
          <a:lstStyle/>
          <a:p>
            <a:r>
              <a:rPr lang="pl-PL" sz="3100" dirty="0">
                <a:solidFill>
                  <a:schemeClr val="accent6">
                    <a:lumMod val="50000"/>
                  </a:schemeClr>
                </a:solidFill>
              </a:rPr>
              <a:t>Język polski w części </a:t>
            </a:r>
            <a:r>
              <a:rPr lang="pl-PL" sz="3100" dirty="0" smtClean="0">
                <a:solidFill>
                  <a:schemeClr val="accent6">
                    <a:lumMod val="50000"/>
                  </a:schemeClr>
                </a:solidFill>
              </a:rPr>
              <a:t>ustnej  </a:t>
            </a:r>
            <a:r>
              <a:rPr lang="pl-PL" sz="3100" dirty="0">
                <a:solidFill>
                  <a:schemeClr val="accent6">
                    <a:lumMod val="50000"/>
                  </a:schemeClr>
                </a:solidFill>
              </a:rPr>
              <a:t>(9-22 maja</a:t>
            </a:r>
            <a:r>
              <a:rPr lang="pl-PL" sz="3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br>
              <a:rPr lang="pl-PL" sz="31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700" dirty="0" smtClean="0">
                <a:solidFill>
                  <a:schemeClr val="accent6">
                    <a:lumMod val="50000"/>
                  </a:schemeClr>
                </a:solidFill>
              </a:rPr>
              <a:t>organizacja egzaminu </a:t>
            </a:r>
            <a:endParaRPr lang="pl-PL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11146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Ustalając szczegółowy harmonogram należy uwzględnić:</a:t>
            </a:r>
            <a:endParaRPr lang="pl-PL" dirty="0"/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4046612" y="1525434"/>
            <a:ext cx="741412" cy="618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5148064" y="1624812"/>
            <a:ext cx="143892" cy="451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5507856" y="1525434"/>
            <a:ext cx="576064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2372364" y="1480796"/>
            <a:ext cx="2631560" cy="3532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4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Język polski w części ustnej  (9-22 maja)</a:t>
            </a:r>
            <a:br>
              <a:rPr lang="pl-PL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organizacja egzaminu 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828800"/>
            <a:ext cx="7488832" cy="4351338"/>
          </a:xfrm>
        </p:spPr>
        <p:txBody>
          <a:bodyPr>
            <a:normAutofit/>
          </a:bodyPr>
          <a:lstStyle/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l-PL" spc="0" dirty="0">
                <a:solidFill>
                  <a:prstClr val="black"/>
                </a:solidFill>
              </a:rPr>
              <a:t>W dniu egzaminu </a:t>
            </a:r>
            <a:r>
              <a:rPr lang="pl-PL" spc="0" dirty="0" smtClean="0">
                <a:solidFill>
                  <a:prstClr val="black"/>
                </a:solidFill>
              </a:rPr>
              <a:t>(około godzinę wcześniej) przewodniczący </a:t>
            </a:r>
            <a:r>
              <a:rPr lang="pl-PL" spc="0" dirty="0">
                <a:solidFill>
                  <a:prstClr val="black"/>
                </a:solidFill>
              </a:rPr>
              <a:t>zespołu przedmiotowego pobiera od dyrektora szkoły</a:t>
            </a:r>
            <a:r>
              <a:rPr lang="pl-PL" spc="0" dirty="0" smtClean="0">
                <a:solidFill>
                  <a:prstClr val="black"/>
                </a:solidFill>
              </a:rPr>
              <a:t>: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pl-PL" spc="0" dirty="0" smtClean="0">
                <a:solidFill>
                  <a:prstClr val="black"/>
                </a:solidFill>
              </a:rPr>
              <a:t>wydrukowane </a:t>
            </a:r>
            <a:r>
              <a:rPr lang="pl-PL" spc="0" dirty="0">
                <a:solidFill>
                  <a:prstClr val="black"/>
                </a:solidFill>
              </a:rPr>
              <a:t>bilety z numerami zadań wraz z pojemnikiem do losowania</a:t>
            </a:r>
          </a:p>
          <a:p>
            <a:pPr marL="285750" lvl="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pl-PL" spc="0" dirty="0">
                <a:solidFill>
                  <a:prstClr val="black"/>
                </a:solidFill>
              </a:rPr>
              <a:t>dwa komplety wydrukowanych zestawów </a:t>
            </a:r>
            <a:r>
              <a:rPr lang="pl-PL" spc="0" dirty="0" smtClean="0">
                <a:solidFill>
                  <a:prstClr val="black"/>
                </a:solidFill>
              </a:rPr>
              <a:t>egzaminacyjnych do </a:t>
            </a:r>
            <a:r>
              <a:rPr lang="pl-PL" spc="0" dirty="0" err="1" smtClean="0">
                <a:solidFill>
                  <a:prstClr val="black"/>
                </a:solidFill>
              </a:rPr>
              <a:t>sal</a:t>
            </a:r>
            <a:r>
              <a:rPr lang="pl-PL" spc="0" dirty="0" smtClean="0">
                <a:solidFill>
                  <a:prstClr val="black"/>
                </a:solidFill>
              </a:rPr>
              <a:t> bez wykorzystania komputera LUB folder z zestawami zadań na nośniku elektronicznym do zainstalowania na komputerach w sali</a:t>
            </a:r>
          </a:p>
          <a:p>
            <a:pPr marL="285750" lvl="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pl-PL" spc="0" dirty="0">
                <a:solidFill>
                  <a:prstClr val="black"/>
                </a:solidFill>
              </a:rPr>
              <a:t>w</a:t>
            </a:r>
            <a:r>
              <a:rPr lang="pl-PL" spc="0" dirty="0" smtClean="0">
                <a:solidFill>
                  <a:prstClr val="black"/>
                </a:solidFill>
              </a:rPr>
              <a:t>ykaz zdających w danym dniu</a:t>
            </a:r>
            <a:endParaRPr lang="pl-PL" spc="0" dirty="0">
              <a:solidFill>
                <a:prstClr val="black"/>
              </a:solidFill>
            </a:endParaRPr>
          </a:p>
          <a:p>
            <a:pPr marL="285750" lvl="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pl-PL" spc="0" dirty="0">
                <a:solidFill>
                  <a:prstClr val="black"/>
                </a:solidFill>
              </a:rPr>
              <a:t>kryteria oceniania zadań wraz z punktacją</a:t>
            </a:r>
          </a:p>
          <a:p>
            <a:pPr marL="285750" lvl="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pl-PL" spc="0" dirty="0">
                <a:solidFill>
                  <a:prstClr val="black"/>
                </a:solidFill>
              </a:rPr>
              <a:t>c</a:t>
            </a:r>
            <a:r>
              <a:rPr lang="pl-PL" spc="0" dirty="0" smtClean="0">
                <a:solidFill>
                  <a:prstClr val="black"/>
                </a:solidFill>
              </a:rPr>
              <a:t>zyste kartki opieczętowane pieczęcią szkoły do sporządzania notatek </a:t>
            </a:r>
            <a:endParaRPr lang="pl-PL" spc="0" dirty="0">
              <a:solidFill>
                <a:prstClr val="black"/>
              </a:solidFill>
            </a:endParaRPr>
          </a:p>
          <a:p>
            <a:pPr marL="285750" lvl="0" indent="-2857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pl-PL" spc="0" dirty="0">
                <a:solidFill>
                  <a:prstClr val="black"/>
                </a:solidFill>
              </a:rPr>
              <a:t>druki protokołów indywidualnych i kart indywidualnej oceny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l-PL" sz="1800" spc="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7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759619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</a:rPr>
              <a:t>Język polski w części ustnej (9-22 maja)</a:t>
            </a:r>
            <a:endParaRPr lang="pl-P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168" y="1124744"/>
            <a:ext cx="3360420" cy="432048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Nowa formuła (wypowiedź)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4572000" y="1196753"/>
            <a:ext cx="3392424" cy="360039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Stara formuła (prezentacja)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B482974-4228-4CD5-B70C-7E59CB3E6258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B9B1850-850E-4A59-96F4-80B264585668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9566" r="36820" b="40869"/>
          <a:stretch/>
        </p:blipFill>
        <p:spPr bwMode="auto">
          <a:xfrm>
            <a:off x="179512" y="1720141"/>
            <a:ext cx="4102479" cy="147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23623" r="49837" b="41884"/>
          <a:stretch/>
        </p:blipFill>
        <p:spPr bwMode="auto">
          <a:xfrm>
            <a:off x="239145" y="3356992"/>
            <a:ext cx="3260239" cy="17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22174" r="53587" b="49710"/>
          <a:stretch/>
        </p:blipFill>
        <p:spPr bwMode="auto">
          <a:xfrm>
            <a:off x="4700195" y="1628800"/>
            <a:ext cx="3011101" cy="149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22609" r="50571" b="38695"/>
          <a:stretch/>
        </p:blipFill>
        <p:spPr bwMode="auto">
          <a:xfrm>
            <a:off x="5868144" y="2437177"/>
            <a:ext cx="2851110" cy="176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23913" r="41522" b="48109"/>
          <a:stretch/>
        </p:blipFill>
        <p:spPr bwMode="auto">
          <a:xfrm>
            <a:off x="4427984" y="4183501"/>
            <a:ext cx="3861656" cy="13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3750" r="40176" b="36232"/>
          <a:stretch/>
        </p:blipFill>
        <p:spPr bwMode="auto">
          <a:xfrm>
            <a:off x="3491880" y="5004978"/>
            <a:ext cx="3297763" cy="170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47769" cy="759619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Język polski w części ustnej </a:t>
            </a:r>
            <a:br>
              <a:rPr lang="pl-PL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700" dirty="0" smtClean="0">
                <a:solidFill>
                  <a:schemeClr val="accent6">
                    <a:lumMod val="50000"/>
                  </a:schemeClr>
                </a:solidFill>
              </a:rPr>
              <a:t>organizacja egzaminu  przy użyciu komputera</a:t>
            </a:r>
            <a:endParaRPr lang="pl-PL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94723"/>
            <a:ext cx="7056784" cy="151216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/>
              <a:t>Należy wyznaczyć osobę, która: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/>
              <a:t>sprawdzi przygotowanie komputerów, podłączenie drukarki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/>
              <a:t>utworzy przed rozpoczęciem egzaminu folder zawierający wszystkie 210 zadań, sprawdzi, czy pliki się otwierają i przypilnuje usunięcie folderu po skończonym w danym dniu egzaminie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/>
              <a:t>s</a:t>
            </a:r>
            <a:r>
              <a:rPr lang="pl-PL" sz="1600" dirty="0" smtClean="0"/>
              <a:t>kontroluje właściwe przygotowanie sali</a:t>
            </a:r>
            <a:endParaRPr lang="pl-PL" sz="16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t="22464" r="25978" b="4493"/>
          <a:stretch/>
        </p:blipFill>
        <p:spPr bwMode="auto">
          <a:xfrm>
            <a:off x="2843808" y="2420888"/>
            <a:ext cx="4956787" cy="42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3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47769" cy="759619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</a:rPr>
              <a:t>Język polski w części ustnej </a:t>
            </a:r>
            <a:br>
              <a:rPr lang="pl-PL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700" dirty="0" smtClean="0">
                <a:solidFill>
                  <a:schemeClr val="accent6">
                    <a:lumMod val="50000"/>
                  </a:schemeClr>
                </a:solidFill>
              </a:rPr>
              <a:t>przebieg egzaminu </a:t>
            </a:r>
            <a:endParaRPr lang="pl-PL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710062"/>
              </p:ext>
            </p:extLst>
          </p:nvPr>
        </p:nvGraphicFramePr>
        <p:xfrm>
          <a:off x="251520" y="1052736"/>
          <a:ext cx="8064896" cy="56763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8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2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538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178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Wydruki papierowe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Komputer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710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Czynności</a:t>
                      </a:r>
                      <a:r>
                        <a:rPr lang="pl-PL" sz="1200" b="1" baseline="0" dirty="0" smtClean="0"/>
                        <a:t> wstępne</a:t>
                      </a:r>
                      <a:endParaRPr lang="pl-PL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Zdający, po okazaniu dokumentu tożsamości, wchodzi do sali w ustalonej kolejności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612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Losowanie zadania</a:t>
                      </a:r>
                      <a:endParaRPr lang="pl-PL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Zdający losuje bilet z numerami zadań spośród wszystkich biletów umieszczonych </a:t>
                      </a:r>
                    </a:p>
                    <a:p>
                      <a:r>
                        <a:rPr lang="pl-PL" sz="1400" dirty="0" smtClean="0"/>
                        <a:t>w pojemniku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178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Przewodniczący ZP przekazuje zdającemu wydruk zgodny z numerem wylosowanego zadania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Pod nadzorem członka ZP zdający otwiera plik zgodny z numerem wylosowanego zadania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178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Wylosowane bilety z numerami zadań nie wracają do puli biletów, z której losują kolejni zdający przystępujący do części ustnej egzaminu danego dnia przed danym zespołem przedmiotowym.</a:t>
                      </a:r>
                      <a:endParaRPr lang="pl-PL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178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Przebieg egzaminu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Zdający,</a:t>
                      </a:r>
                      <a:r>
                        <a:rPr lang="pl-PL" sz="1400" baseline="0" dirty="0" smtClean="0"/>
                        <a:t> przygotowując się, nie może robić notatek na wydruku zadania, ale wyłącznie na kartkach z pieczątką szkoły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Zdający może wydrukować zadanie egzaminacyjne, ale notatki robi tylko na kartkach z pieczątką szkoły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178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 zakończeniu przygotowania zdający rozpoczyna wypowiedź, korzystając </a:t>
                      </a:r>
                    </a:p>
                    <a:p>
                      <a:r>
                        <a:rPr lang="pl-PL" sz="1400" dirty="0" smtClean="0"/>
                        <a:t>z wydruku zadania i własnych notatek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 zakończeniu przygotowania zdający zamyka</a:t>
                      </a:r>
                      <a:r>
                        <a:rPr lang="pl-PL" sz="1400" baseline="0" dirty="0" smtClean="0"/>
                        <a:t> plik z zadaniem na komputerze, z którego dotychczas korzystał i otwiera plik ze swoim zadaniem na komputerze przeznaczonym dla osoby zdającej; korzysta ze swoich notatek.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9178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Po zakończeniu egzaminu</a:t>
                      </a:r>
                      <a:endParaRPr lang="pl-PL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Kartki z notatkami, wylosowany bilet oraz wydruk zadania egzaminacyjnego zdający przekazuje przewodniczącemu ZP. Notatki przechowywane są co najmniej</a:t>
                      </a:r>
                      <a:r>
                        <a:rPr lang="pl-PL" sz="1400" baseline="0" dirty="0" smtClean="0"/>
                        <a:t> 10 dni, a następnie niszczone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9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7747769" cy="864095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Egzaminy ustne</a:t>
            </a:r>
            <a:b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dokumentowanie i przekazanie wyników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7488832" cy="511256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100" b="1" dirty="0">
                <a:solidFill>
                  <a:srgbClr val="C00000"/>
                </a:solidFill>
              </a:rPr>
              <a:t>Po zakończeniu wszystkich egzaminów ustnych dyrektor szkoły niezwłocznie</a:t>
            </a:r>
            <a:r>
              <a:rPr lang="pl-PL" sz="2100" b="1" dirty="0" smtClean="0">
                <a:solidFill>
                  <a:srgbClr val="C00000"/>
                </a:solidFill>
              </a:rPr>
              <a:t>:</a:t>
            </a:r>
            <a:endParaRPr lang="pl-PL" sz="2100" b="1" dirty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wprowadza </a:t>
            </a:r>
            <a:r>
              <a:rPr lang="pl-PL" sz="2000" dirty="0">
                <a:solidFill>
                  <a:schemeClr val="tx1"/>
                </a:solidFill>
              </a:rPr>
              <a:t>wyniki indywidualne do Hermesa i przesyła do OKE (w Hermesie usuwa zdających, którzy </a:t>
            </a:r>
            <a:r>
              <a:rPr lang="pl-PL" sz="2000" dirty="0" smtClean="0">
                <a:solidFill>
                  <a:schemeClr val="tx1"/>
                </a:solidFill>
              </a:rPr>
              <a:t>nie </a:t>
            </a:r>
            <a:r>
              <a:rPr lang="pl-PL" sz="2000" dirty="0">
                <a:solidFill>
                  <a:schemeClr val="tx1"/>
                </a:solidFill>
              </a:rPr>
              <a:t>uzyskali promocji),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wypełnia </a:t>
            </a:r>
            <a:r>
              <a:rPr lang="pl-PL" sz="2000" dirty="0">
                <a:solidFill>
                  <a:schemeClr val="tx1"/>
                </a:solidFill>
              </a:rPr>
              <a:t>w dwóch  egzemplarzach: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tx1"/>
                </a:solidFill>
              </a:rPr>
              <a:t>Protokół zbiorczy części ustnej egzaminu maturalnego (</a:t>
            </a:r>
            <a:r>
              <a:rPr lang="pl-PL" sz="2000" b="1" i="1" dirty="0">
                <a:solidFill>
                  <a:srgbClr val="C00000"/>
                </a:solidFill>
              </a:rPr>
              <a:t>zał. 12a</a:t>
            </a:r>
            <a:r>
              <a:rPr lang="pl-PL" sz="2000" dirty="0">
                <a:solidFill>
                  <a:schemeClr val="tx1"/>
                </a:solidFill>
              </a:rPr>
              <a:t>)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tx1"/>
                </a:solidFill>
              </a:rPr>
              <a:t>Wykaz zdających część ustną z języka polskiego (</a:t>
            </a:r>
            <a:r>
              <a:rPr lang="pl-PL" sz="2000" b="1" i="1" dirty="0">
                <a:solidFill>
                  <a:srgbClr val="C00000"/>
                </a:solidFill>
              </a:rPr>
              <a:t>zał. 12b</a:t>
            </a:r>
            <a:r>
              <a:rPr lang="pl-PL" sz="2000" dirty="0">
                <a:solidFill>
                  <a:schemeClr val="tx1"/>
                </a:solidFill>
              </a:rPr>
              <a:t>)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tx1"/>
                </a:solidFill>
              </a:rPr>
              <a:t>Wykaz zdających część ustną z języka obcego  nowożytnego (</a:t>
            </a:r>
            <a:r>
              <a:rPr lang="pl-PL" sz="2000" b="1" i="1" dirty="0">
                <a:solidFill>
                  <a:srgbClr val="C00000"/>
                </a:solidFill>
              </a:rPr>
              <a:t>zał. </a:t>
            </a:r>
            <a:r>
              <a:rPr lang="pl-PL" sz="2000" b="1" i="1" dirty="0" smtClean="0">
                <a:solidFill>
                  <a:srgbClr val="C00000"/>
                </a:solidFill>
              </a:rPr>
              <a:t>12c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</a:rPr>
              <a:t>jeden </a:t>
            </a:r>
            <a:r>
              <a:rPr lang="pl-PL" sz="2000" dirty="0">
                <a:solidFill>
                  <a:schemeClr val="tx1"/>
                </a:solidFill>
              </a:rPr>
              <a:t>egzemplarz tych dokumentów przekazuje </a:t>
            </a:r>
            <a:r>
              <a:rPr lang="pl-PL" sz="2000" dirty="0" smtClean="0">
                <a:solidFill>
                  <a:schemeClr val="tx1"/>
                </a:solidFill>
              </a:rPr>
              <a:t>do OKE </a:t>
            </a:r>
            <a:r>
              <a:rPr lang="pl-PL" sz="2000" b="1" dirty="0" smtClean="0">
                <a:solidFill>
                  <a:schemeClr val="tx1"/>
                </a:solidFill>
              </a:rPr>
              <a:t>w terminie dwóch dni od zakończenia egzaminów ustnych</a:t>
            </a:r>
            <a:r>
              <a:rPr lang="pl-PL" sz="2000" dirty="0" smtClean="0">
                <a:solidFill>
                  <a:schemeClr val="tx1"/>
                </a:solidFill>
              </a:rPr>
              <a:t> wraz </a:t>
            </a:r>
            <a:r>
              <a:rPr lang="pl-PL" sz="2000" dirty="0">
                <a:solidFill>
                  <a:schemeClr val="tx1"/>
                </a:solidFill>
              </a:rPr>
              <a:t>z kopią zaświadczeń o uzyskanych </a:t>
            </a:r>
            <a:r>
              <a:rPr lang="pl-PL" sz="2000" dirty="0" smtClean="0">
                <a:solidFill>
                  <a:schemeClr val="tx1"/>
                </a:solidFill>
              </a:rPr>
              <a:t>tytułach finalistów/laureatów  </a:t>
            </a:r>
            <a:r>
              <a:rPr lang="pl-PL" sz="2000" dirty="0">
                <a:solidFill>
                  <a:schemeClr val="tx1"/>
                </a:solidFill>
              </a:rPr>
              <a:t>olimpiad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  <a:endParaRPr lang="pl-PL" sz="2100" dirty="0" smtClean="0">
              <a:solidFill>
                <a:schemeClr val="tx1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100" b="1" dirty="0" smtClean="0">
                <a:solidFill>
                  <a:srgbClr val="C00000"/>
                </a:solidFill>
              </a:rPr>
              <a:t>Postępowanie z materiałami egzaminacyjnymi:</a:t>
            </a:r>
            <a:endParaRPr lang="pl-PL" sz="2100" b="1" dirty="0">
              <a:solidFill>
                <a:srgbClr val="C0000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pl-PL" sz="2100" dirty="0" smtClean="0">
                <a:solidFill>
                  <a:schemeClr val="tx1"/>
                </a:solidFill>
              </a:rPr>
              <a:t>materiały z przebiegu egzaminu z języka polskiego (CD, wydruki zadań, bilety, notatki zdających) przechowywane są nie dłużej niż 10 dni (czas na odwołania od procedur egzaminacyjnych), a następnie niszczone;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pl-PL" sz="2100" dirty="0" smtClean="0">
                <a:solidFill>
                  <a:schemeClr val="tx1"/>
                </a:solidFill>
              </a:rPr>
              <a:t>zwrotnie </a:t>
            </a:r>
            <a:r>
              <a:rPr lang="pl-PL" sz="2100" dirty="0">
                <a:solidFill>
                  <a:schemeClr val="tx1"/>
                </a:solidFill>
              </a:rPr>
              <a:t>przekazywane są do OKE zestawy zadań z języka obcego nowożytnego, chyba że będą zdający w czerwcu lub przewidujemy zdających w sierpniu – w takiej sytuacji zwracamy do OKE zestawy dopiero po przeprowadzeniu tych egzaminów w terminie dodatkowym/poprawkowym;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solidFill>
                  <a:schemeClr val="tx1"/>
                </a:solidFill>
              </a:rPr>
              <a:t>Protokoły indywidualne  i </a:t>
            </a:r>
            <a:r>
              <a:rPr lang="pl-PL" sz="2100" i="1" dirty="0">
                <a:solidFill>
                  <a:schemeClr val="tx1"/>
                </a:solidFill>
              </a:rPr>
              <a:t>Karty indywidualnej oceny</a:t>
            </a:r>
            <a:r>
              <a:rPr lang="pl-PL" sz="2100" dirty="0">
                <a:solidFill>
                  <a:schemeClr val="tx1"/>
                </a:solidFill>
              </a:rPr>
              <a:t>  przechowywane są zgodnie ze szkolną  instrukcją kancelaryjną</a:t>
            </a:r>
            <a:r>
              <a:rPr lang="pl-PL" sz="2100" dirty="0" smtClean="0">
                <a:solidFill>
                  <a:schemeClr val="tx1"/>
                </a:solidFill>
              </a:rPr>
              <a:t>.</a:t>
            </a:r>
            <a:endParaRPr lang="pl-PL" sz="2100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9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002060"/>
                </a:solidFill>
              </a:rPr>
              <a:t>Organizacja i przeprowadzenie egzaminu maturalnego</a:t>
            </a:r>
            <a:endParaRPr lang="pl-PL" sz="4000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14868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002060"/>
                </a:solidFill>
              </a:rPr>
              <a:t>w części pisemnej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DAD38D-1D37-40CB-B38E-5AD67327B0FC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493D2-88EA-4DFE-9958-F5B7F7C8D65E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09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57045" cy="792087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pl-PL" sz="2400" dirty="0">
                <a:solidFill>
                  <a:schemeClr val="tx2"/>
                </a:solidFill>
              </a:rPr>
              <a:t>Czas trwania egzaminów wg starej i wg nowej formuły </a:t>
            </a:r>
            <a:br>
              <a:rPr lang="pl-PL" sz="2400" dirty="0">
                <a:solidFill>
                  <a:schemeClr val="tx2"/>
                </a:solidFill>
              </a:rPr>
            </a:br>
            <a:r>
              <a:rPr lang="pl-PL" sz="2400" dirty="0">
                <a:solidFill>
                  <a:schemeClr val="tx2"/>
                </a:solidFill>
              </a:rPr>
              <a:t>dla arkuszy standardowych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www.oke.waw.pl</a:t>
            </a:r>
            <a:endParaRPr lang="pl-PL" altLang="en-US"/>
          </a:p>
        </p:txBody>
      </p:sp>
      <p:sp>
        <p:nvSpPr>
          <p:cNvPr id="3686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137723-8AB8-4119-AEC2-3C50EDB21FDF}" type="slidenum">
              <a:rPr lang="pl-PL" altLang="en-US" sz="1200" smtClean="0">
                <a:solidFill>
                  <a:prstClr val="black"/>
                </a:solidFill>
                <a:latin typeface="Garamond" pitchFamily="18" charset="0"/>
              </a:rPr>
              <a:pPr/>
              <a:t>27</a:t>
            </a:fld>
            <a:endParaRPr lang="pl-PL" altLang="en-US" sz="1200" smtClean="0">
              <a:solidFill>
                <a:prstClr val="black"/>
              </a:solidFill>
              <a:latin typeface="Garamond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071109"/>
              </p:ext>
            </p:extLst>
          </p:nvPr>
        </p:nvGraphicFramePr>
        <p:xfrm>
          <a:off x="323528" y="1052736"/>
          <a:ext cx="7756525" cy="5257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37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7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Przedmiot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Poziom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stara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formuła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nowa formuła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0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język  polski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podstawowy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170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170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rozszerzony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180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180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0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matematyka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podstawowy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170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170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rozszerzony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180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180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00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język obcy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</a:rPr>
                        <a:t>nowożytny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65" marR="685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podstawowy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120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120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rozszerzony cz. 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C00000"/>
                          </a:solidFill>
                          <a:effectLst/>
                        </a:rPr>
                        <a:t>120</a:t>
                      </a:r>
                      <a:endParaRPr lang="pl-PL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C00000"/>
                          </a:solidFill>
                          <a:effectLst/>
                        </a:rPr>
                        <a:t>150</a:t>
                      </a:r>
                      <a:endParaRPr lang="pl-PL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rozszerzony cz</a:t>
                      </a:r>
                      <a:r>
                        <a:rPr lang="pl-PL" sz="1400" dirty="0" smtClean="0">
                          <a:effectLst/>
                        </a:rPr>
                        <a:t>. II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r>
                        <a:rPr lang="pl-PL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pl-PL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5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dwujęzyczny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180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180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0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smtClean="0">
                          <a:solidFill>
                            <a:schemeClr val="tx1"/>
                          </a:solidFill>
                          <a:effectLst/>
                        </a:rPr>
                        <a:t>historia, </a:t>
                      </a:r>
                      <a:r>
                        <a:rPr lang="pl-PL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wos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podstawowy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120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rozszerzony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180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180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0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biologia,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chemia,</a:t>
                      </a:r>
                      <a:r>
                        <a:rPr lang="pl-PL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</a:rPr>
                        <a:t>fizyka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, geografia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podstawowy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120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1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rozszerzony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C00000"/>
                          </a:solidFill>
                          <a:effectLst/>
                        </a:rPr>
                        <a:t>150</a:t>
                      </a:r>
                      <a:endParaRPr lang="pl-PL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C00000"/>
                          </a:solidFill>
                          <a:effectLst/>
                        </a:rPr>
                        <a:t>180</a:t>
                      </a:r>
                      <a:endParaRPr lang="pl-PL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100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informatyka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podstawowy czI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75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1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podstawowy cz.II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120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1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rozszerzony cz.I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C00000"/>
                          </a:solidFill>
                          <a:effectLst/>
                        </a:rPr>
                        <a:t>90</a:t>
                      </a:r>
                      <a:endParaRPr lang="pl-PL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C00000"/>
                          </a:solidFill>
                          <a:effectLst/>
                        </a:rPr>
                        <a:t>60</a:t>
                      </a:r>
                      <a:endParaRPr lang="pl-PL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10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rozszerzony cz.II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150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150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10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filozofia,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</a:rPr>
                        <a:t>historia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sztuki,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</a:rPr>
                        <a:t>język łaciński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</a:rPr>
                        <a:t>i kultura antyczna, wiedza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</a:rPr>
                        <a:t>tańcu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podstawowy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120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54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rozszerzony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180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180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1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przedmioty w językach obcych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</a:rPr>
                        <a:t>80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80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5" marR="68565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36974" name="Rectangle 6"/>
          <p:cNvSpPr>
            <a:spLocks noChangeArrowheads="1"/>
          </p:cNvSpPr>
          <p:nvPr/>
        </p:nvSpPr>
        <p:spPr bwMode="auto">
          <a:xfrm>
            <a:off x="1651000" y="1835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9036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800" dirty="0">
                <a:solidFill>
                  <a:schemeClr val="tx2"/>
                </a:solidFill>
              </a:rPr>
              <a:t>Organizacja egzaminu maturalnego </a:t>
            </a:r>
            <a:br>
              <a:rPr lang="pl-PL" sz="2800" dirty="0">
                <a:solidFill>
                  <a:schemeClr val="tx2"/>
                </a:solidFill>
              </a:rPr>
            </a:br>
            <a:r>
              <a:rPr lang="pl-PL" sz="2800" dirty="0">
                <a:solidFill>
                  <a:schemeClr val="tx2"/>
                </a:solidFill>
              </a:rPr>
              <a:t>w części pisemnej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7848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W tej samej sali można zorganizować egzaminy </a:t>
            </a:r>
            <a:r>
              <a:rPr lang="pl-PL" b="1" dirty="0">
                <a:solidFill>
                  <a:srgbClr val="00B050"/>
                </a:solidFill>
              </a:rPr>
              <a:t>w starej </a:t>
            </a:r>
            <a:r>
              <a:rPr lang="pl-PL" b="1" dirty="0" smtClean="0">
                <a:solidFill>
                  <a:srgbClr val="00B050"/>
                </a:solidFill>
              </a:rPr>
              <a:t>i nowej formule (w tym dla zdających z różnych typów szkół, a także dla zdających piszących w wydłużonym o 30 minut czasie) z następujących przedmiotów: </a:t>
            </a:r>
            <a:endParaRPr lang="pl-PL" sz="1800" b="1" dirty="0" smtClean="0">
              <a:solidFill>
                <a:srgbClr val="00B050"/>
              </a:solidFill>
            </a:endParaRP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język polski – poziom podstawowy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matematyka – poziom </a:t>
            </a:r>
            <a:r>
              <a:rPr lang="pl-PL" dirty="0" smtClean="0">
                <a:solidFill>
                  <a:schemeClr val="tx1"/>
                </a:solidFill>
              </a:rPr>
              <a:t>podstawowy</a:t>
            </a:r>
            <a:endParaRPr lang="pl-PL" dirty="0" smtClean="0">
              <a:solidFill>
                <a:schemeClr val="tx1"/>
              </a:solidFill>
            </a:endParaRP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język polski – poziom </a:t>
            </a:r>
            <a:r>
              <a:rPr lang="pl-PL" dirty="0" smtClean="0">
                <a:solidFill>
                  <a:schemeClr val="tx1"/>
                </a:solidFill>
              </a:rPr>
              <a:t>rozszerzony</a:t>
            </a:r>
            <a:endParaRPr lang="pl-PL" dirty="0" smtClean="0">
              <a:solidFill>
                <a:schemeClr val="tx1"/>
              </a:solidFill>
            </a:endParaRP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matematyka – poziom rozszerzony</a:t>
            </a:r>
          </a:p>
          <a:p>
            <a:pPr lvl="1"/>
            <a:r>
              <a:rPr lang="pl-PL" altLang="pl-PL" dirty="0">
                <a:solidFill>
                  <a:prstClr val="black"/>
                </a:solidFill>
              </a:rPr>
              <a:t>historia / </a:t>
            </a:r>
            <a:r>
              <a:rPr lang="pl-PL" altLang="pl-PL" dirty="0" err="1">
                <a:solidFill>
                  <a:prstClr val="black"/>
                </a:solidFill>
              </a:rPr>
              <a:t>wos</a:t>
            </a:r>
            <a:r>
              <a:rPr lang="pl-PL" altLang="pl-PL" dirty="0">
                <a:solidFill>
                  <a:prstClr val="black"/>
                </a:solidFill>
              </a:rPr>
              <a:t> / biologia / chemia / fizyka / geografia / historia sztuki </a:t>
            </a:r>
            <a:r>
              <a:rPr lang="pl-PL" altLang="pl-PL" dirty="0" smtClean="0">
                <a:solidFill>
                  <a:prstClr val="black"/>
                </a:solidFill>
              </a:rPr>
              <a:t>– niezależnie od poziomu</a:t>
            </a:r>
            <a:r>
              <a:rPr lang="pl-PL" altLang="pl-PL" b="1" dirty="0" smtClean="0">
                <a:solidFill>
                  <a:prstClr val="black"/>
                </a:solidFill>
              </a:rPr>
              <a:t> 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przedmioty zdawane w języku obcym</a:t>
            </a:r>
          </a:p>
          <a:p>
            <a:pPr lvl="1"/>
            <a:r>
              <a:rPr lang="pl-PL" spc="10" dirty="0" smtClean="0">
                <a:solidFill>
                  <a:schemeClr val="tx1"/>
                </a:solidFill>
              </a:rPr>
              <a:t>informatyka (jeśli nie ma możliwości rozdzielenia)</a:t>
            </a:r>
            <a:endParaRPr lang="pl-PL" dirty="0" smtClean="0">
              <a:solidFill>
                <a:srgbClr val="C00000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678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9036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800" dirty="0">
                <a:solidFill>
                  <a:schemeClr val="tx2"/>
                </a:solidFill>
              </a:rPr>
              <a:t>Organizacja egzaminu maturalnego </a:t>
            </a:r>
            <a:br>
              <a:rPr lang="pl-PL" sz="2800" dirty="0">
                <a:solidFill>
                  <a:schemeClr val="tx2"/>
                </a:solidFill>
              </a:rPr>
            </a:br>
            <a:r>
              <a:rPr lang="pl-PL" sz="2800" dirty="0">
                <a:solidFill>
                  <a:schemeClr val="tx2"/>
                </a:solidFill>
              </a:rPr>
              <a:t>w części pisemnej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7848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spc="10" dirty="0" smtClean="0">
                <a:solidFill>
                  <a:srgbClr val="C00000"/>
                </a:solidFill>
              </a:rPr>
              <a:t>Nie można przeprowadzać egzaminu w jednej sali </a:t>
            </a:r>
            <a:r>
              <a:rPr lang="pl-PL" b="1" u="sng" spc="10" dirty="0" smtClean="0">
                <a:solidFill>
                  <a:srgbClr val="C00000"/>
                </a:solidFill>
              </a:rPr>
              <a:t>z języka obcego nowożytnego: </a:t>
            </a:r>
          </a:p>
          <a:p>
            <a:pPr lvl="1">
              <a:buSzPct val="80000"/>
            </a:pPr>
            <a:r>
              <a:rPr lang="pl-PL" dirty="0">
                <a:solidFill>
                  <a:schemeClr val="tx1"/>
                </a:solidFill>
              </a:rPr>
              <a:t>n</a:t>
            </a:r>
            <a:r>
              <a:rPr lang="pl-PL" dirty="0" smtClean="0">
                <a:solidFill>
                  <a:schemeClr val="tx1"/>
                </a:solidFill>
              </a:rPr>
              <a:t>a poziomie podstawowym w „starej” i „nowej” formule</a:t>
            </a:r>
            <a:endParaRPr lang="pl-PL" dirty="0">
              <a:solidFill>
                <a:schemeClr val="tx1"/>
              </a:solidFill>
            </a:endParaRPr>
          </a:p>
          <a:p>
            <a:pPr lvl="1">
              <a:buSzPct val="80000"/>
            </a:pPr>
            <a:r>
              <a:rPr lang="pl-PL" dirty="0">
                <a:solidFill>
                  <a:schemeClr val="tx1"/>
                </a:solidFill>
              </a:rPr>
              <a:t>n</a:t>
            </a:r>
            <a:r>
              <a:rPr lang="pl-PL" dirty="0" smtClean="0">
                <a:solidFill>
                  <a:schemeClr val="tx1"/>
                </a:solidFill>
              </a:rPr>
              <a:t>a poziomie rozszerzonym w „starej” i „nowej” formule</a:t>
            </a:r>
          </a:p>
          <a:p>
            <a:pPr lvl="1">
              <a:buSzPct val="80000"/>
            </a:pPr>
            <a:r>
              <a:rPr lang="pl-PL" dirty="0">
                <a:solidFill>
                  <a:schemeClr val="tx1"/>
                </a:solidFill>
              </a:rPr>
              <a:t>d</a:t>
            </a:r>
            <a:r>
              <a:rPr lang="pl-PL" dirty="0" smtClean="0">
                <a:solidFill>
                  <a:schemeClr val="tx1"/>
                </a:solidFill>
              </a:rPr>
              <a:t>la zdających niesłyszących i słabosłyszących (bez płyty)</a:t>
            </a:r>
          </a:p>
          <a:p>
            <a:pPr lvl="1">
              <a:buSzPct val="80000"/>
            </a:pPr>
            <a:r>
              <a:rPr lang="pl-PL" dirty="0">
                <a:solidFill>
                  <a:schemeClr val="tx1"/>
                </a:solidFill>
              </a:rPr>
              <a:t>d</a:t>
            </a:r>
            <a:r>
              <a:rPr lang="pl-PL" dirty="0" smtClean="0">
                <a:solidFill>
                  <a:schemeClr val="tx1"/>
                </a:solidFill>
              </a:rPr>
              <a:t>la zdających korzystających z dostosowanej płyty</a:t>
            </a:r>
          </a:p>
          <a:p>
            <a:pPr marL="274637" lvl="1" indent="0">
              <a:buSzPct val="80000"/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C00000"/>
                </a:solidFill>
              </a:rPr>
              <a:t>W oddzielnej sali powinien być zorganizowany egzamin </a:t>
            </a:r>
            <a:r>
              <a:rPr lang="pl-PL" b="1" dirty="0" smtClean="0">
                <a:solidFill>
                  <a:srgbClr val="C00000"/>
                </a:solidFill>
              </a:rPr>
              <a:t>dla </a:t>
            </a:r>
            <a:r>
              <a:rPr lang="pl-PL" b="1" dirty="0">
                <a:solidFill>
                  <a:srgbClr val="C00000"/>
                </a:solidFill>
              </a:rPr>
              <a:t>o</a:t>
            </a:r>
            <a:r>
              <a:rPr lang="pl-PL" sz="2000" b="1" spc="10" dirty="0" smtClean="0">
                <a:solidFill>
                  <a:srgbClr val="C00000"/>
                </a:solidFill>
              </a:rPr>
              <a:t>sób korzystających z następujących dostosowań:</a:t>
            </a:r>
          </a:p>
          <a:p>
            <a:pPr lvl="1">
              <a:buSzPct val="80000"/>
            </a:pPr>
            <a:r>
              <a:rPr lang="pl-PL" dirty="0">
                <a:solidFill>
                  <a:schemeClr val="tx1"/>
                </a:solidFill>
              </a:rPr>
              <a:t>słabo widzących (czas </a:t>
            </a:r>
            <a:r>
              <a:rPr lang="pl-PL" dirty="0" smtClean="0">
                <a:solidFill>
                  <a:schemeClr val="tx1"/>
                </a:solidFill>
              </a:rPr>
              <a:t>wydłużony o 50%)</a:t>
            </a:r>
          </a:p>
          <a:p>
            <a:pPr lvl="1">
              <a:buSzPct val="80000"/>
            </a:pPr>
            <a:r>
              <a:rPr lang="pl-PL" dirty="0" smtClean="0">
                <a:solidFill>
                  <a:schemeClr val="tx1"/>
                </a:solidFill>
              </a:rPr>
              <a:t>korzystających z komputera</a:t>
            </a:r>
          </a:p>
          <a:p>
            <a:pPr lvl="1">
              <a:buSzPct val="80000"/>
            </a:pPr>
            <a:r>
              <a:rPr lang="pl-PL" dirty="0">
                <a:solidFill>
                  <a:schemeClr val="tx1"/>
                </a:solidFill>
              </a:rPr>
              <a:t>p</a:t>
            </a:r>
            <a:r>
              <a:rPr lang="pl-PL" dirty="0" smtClean="0">
                <a:solidFill>
                  <a:schemeClr val="tx1"/>
                </a:solidFill>
              </a:rPr>
              <a:t>racujących z nauczycielem wspomagającym</a:t>
            </a:r>
          </a:p>
          <a:p>
            <a:pPr lvl="1">
              <a:buSzPct val="80000"/>
            </a:pPr>
            <a:endParaRPr lang="pl-PL" sz="1600" dirty="0">
              <a:solidFill>
                <a:schemeClr val="tx1"/>
              </a:solidFill>
            </a:endParaRPr>
          </a:p>
          <a:p>
            <a:pPr lvl="1">
              <a:buSzPct val="80000"/>
            </a:pPr>
            <a:endParaRPr lang="pl-PL" sz="1600" dirty="0">
              <a:solidFill>
                <a:schemeClr val="tx1"/>
              </a:solidFill>
            </a:endParaRPr>
          </a:p>
          <a:p>
            <a:pPr lvl="1"/>
            <a:endParaRPr lang="pl-PL" sz="1600" dirty="0" smtClean="0">
              <a:solidFill>
                <a:srgbClr val="C00000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89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150" y="758825"/>
            <a:ext cx="7064375" cy="33559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0" spc="1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Podstawy prawne, </a:t>
            </a:r>
            <a:r>
              <a:rPr lang="pl-PL" sz="3200" b="0" spc="1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procedury, komunikaty </a:t>
            </a:r>
            <a:r>
              <a:rPr lang="pl-PL" sz="3200" b="0" spc="1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dotyczące organizacji </a:t>
            </a:r>
            <a:r>
              <a:rPr lang="pl-PL" sz="3200" b="0" spc="1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egzaminu maturalnego w 2019 </a:t>
            </a:r>
            <a:r>
              <a:rPr lang="pl-PL" sz="3200" b="0" spc="1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roku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3400" y="4800600"/>
            <a:ext cx="7848600" cy="1692275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hlinkClick r:id="rId2"/>
              </a:rPr>
              <a:t>www.cke.gov.pl</a:t>
            </a:r>
            <a:r>
              <a:rPr lang="pl-PL" dirty="0" smtClean="0"/>
              <a:t>	zakładka: „egzamin maturalny”</a:t>
            </a:r>
          </a:p>
          <a:p>
            <a:pPr>
              <a:defRPr/>
            </a:pPr>
            <a:r>
              <a:rPr lang="pl-PL" dirty="0" smtClean="0">
                <a:hlinkClick r:id="rId3"/>
              </a:rPr>
              <a:t>www.oke.waw.pl</a:t>
            </a:r>
            <a:r>
              <a:rPr lang="pl-PL" dirty="0" smtClean="0"/>
              <a:t>	zakładka: „procedury egzaminów / egzamin maturalny”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36C530-81BA-4313-88AE-D4CCC61CEDE2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8198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EED304-31D7-40FC-8960-4515C13BEDF8}" type="slidenum">
              <a:rPr lang="pl-PL" altLang="pl-PL" smtClean="0">
                <a:solidFill>
                  <a:srgbClr val="558ED5"/>
                </a:solidFill>
                <a:latin typeface="Calibri Light" pitchFamily="34" charset="0"/>
              </a:rPr>
              <a:pPr/>
              <a:t>3</a:t>
            </a:fld>
            <a:endParaRPr lang="pl-PL" altLang="pl-PL" smtClean="0">
              <a:solidFill>
                <a:srgbClr val="558ED5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7963793" cy="5435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800" dirty="0" smtClean="0">
                <a:solidFill>
                  <a:schemeClr val="tx2"/>
                </a:solidFill>
              </a:rPr>
              <a:t>Kodowanie arkuszy egzaminacyjnych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7" y="1061244"/>
            <a:ext cx="7869124" cy="2079724"/>
          </a:xfrm>
        </p:spPr>
        <p:txBody>
          <a:bodyPr>
            <a:normAutofit/>
          </a:bodyPr>
          <a:lstStyle/>
          <a:p>
            <a:pPr lvl="1">
              <a:buSzPct val="80000"/>
            </a:pPr>
            <a:endParaRPr lang="pl-PL" sz="1600" dirty="0">
              <a:solidFill>
                <a:schemeClr val="tx1"/>
              </a:solidFill>
            </a:endParaRPr>
          </a:p>
          <a:p>
            <a:pPr lvl="1"/>
            <a:endParaRPr lang="pl-PL" sz="1600" dirty="0" smtClean="0">
              <a:solidFill>
                <a:srgbClr val="C00000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  <p:pic>
        <p:nvPicPr>
          <p:cNvPr id="7" name="Picture 5" descr="slajd_12"/>
          <p:cNvPicPr>
            <a:picLocks noChangeAspect="1" noChangeArrowheads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7" y="3710067"/>
            <a:ext cx="6880225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58455" y="908720"/>
            <a:ext cx="7704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Zdający: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wykorzystuje na egzaminie dwie naklejki – jedną na stronę tytułową arkusza, drugą na kartę odpowiedzi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zapisuje numer PESEL na stronie tytułowej i na karcie odpowiedzi (sprawdza jego zgodność z wydrukowanym na naklejce</a:t>
            </a: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r>
              <a:rPr lang="pl-PL" b="1" dirty="0" smtClean="0">
                <a:solidFill>
                  <a:srgbClr val="FF0000"/>
                </a:solidFill>
              </a:rPr>
              <a:t>Zespół nadzorujący:</a:t>
            </a:r>
          </a:p>
          <a:p>
            <a:r>
              <a:rPr lang="pl-PL" dirty="0" smtClean="0"/>
              <a:t>Zaznacza dysleksję i dyskalkulię na stronie tytułowej i na karcie odpowiedzi</a:t>
            </a:r>
          </a:p>
        </p:txBody>
      </p:sp>
    </p:spTree>
    <p:extLst>
      <p:ext uri="{BB962C8B-B14F-4D97-AF65-F5344CB8AC3E}">
        <p14:creationId xmlns:p14="http://schemas.microsoft.com/office/powerpoint/2010/main" val="5789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www.oke.waw.pl</a:t>
            </a:r>
            <a:endParaRPr lang="pl-PL" alt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02A77-8A2F-4AE1-8740-3759DF38FC84}" type="slidenum">
              <a:rPr lang="pl-PL" altLang="en-US" smtClean="0"/>
              <a:pPr>
                <a:defRPr/>
              </a:pPr>
              <a:t>31</a:t>
            </a:fld>
            <a:endParaRPr lang="pl-PL" altLang="en-US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548680"/>
            <a:ext cx="252027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spc="-7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Strona tytułowa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spc="-7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arkusza </a:t>
            </a:r>
            <a:endParaRPr lang="pl-PL" sz="2400" b="1" spc="-7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spc="-7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 </a:t>
            </a:r>
            <a:r>
              <a:rPr lang="pl-PL" sz="2400" b="1" spc="-7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„nowej </a:t>
            </a:r>
            <a:r>
              <a:rPr lang="pl-PL" sz="2400" b="1" spc="-7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formule”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3" t="23888" r="38859" b="15507"/>
          <a:stretch/>
        </p:blipFill>
        <p:spPr bwMode="auto">
          <a:xfrm>
            <a:off x="2915815" y="116631"/>
            <a:ext cx="4896544" cy="664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wias klamrowy otwierający 6"/>
          <p:cNvSpPr/>
          <p:nvPr/>
        </p:nvSpPr>
        <p:spPr>
          <a:xfrm>
            <a:off x="2771799" y="3068960"/>
            <a:ext cx="574189" cy="2808312"/>
          </a:xfrm>
          <a:prstGeom prst="leftBrace">
            <a:avLst>
              <a:gd name="adj1" fmla="val 8333"/>
              <a:gd name="adj2" fmla="val 49657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4211960" y="692696"/>
            <a:ext cx="3456384" cy="94551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860032" y="1772817"/>
            <a:ext cx="2160240" cy="108012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1835696" y="1556792"/>
            <a:ext cx="5184576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7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www.oke.waw.pl</a:t>
            </a:r>
            <a:endParaRPr lang="pl-PL" alt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02A77-8A2F-4AE1-8740-3759DF38FC84}" type="slidenum">
              <a:rPr lang="pl-PL" altLang="en-US" smtClean="0"/>
              <a:pPr>
                <a:defRPr/>
              </a:pPr>
              <a:t>32</a:t>
            </a:fld>
            <a:endParaRPr lang="pl-PL" altLang="en-US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1129" b="1827"/>
          <a:stretch/>
        </p:blipFill>
        <p:spPr>
          <a:xfrm>
            <a:off x="2392699" y="315839"/>
            <a:ext cx="4367832" cy="619268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1" name="pole tekstowe 10"/>
          <p:cNvSpPr txBox="1"/>
          <p:nvPr/>
        </p:nvSpPr>
        <p:spPr>
          <a:xfrm>
            <a:off x="376475" y="332656"/>
            <a:ext cx="201622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spc="-7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Karta odpowiedzi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spc="-7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arkusza z matematyki na poziomie podstawowym</a:t>
            </a:r>
          </a:p>
        </p:txBody>
      </p:sp>
      <p:sp>
        <p:nvSpPr>
          <p:cNvPr id="12" name="Nawias klamrowy otwierający 11"/>
          <p:cNvSpPr/>
          <p:nvPr/>
        </p:nvSpPr>
        <p:spPr>
          <a:xfrm>
            <a:off x="2699792" y="1764268"/>
            <a:ext cx="576064" cy="415410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95536" y="1764268"/>
            <a:ext cx="180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Wypełnia zdający</a:t>
            </a:r>
            <a:endParaRPr lang="pl-PL" dirty="0"/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1210386" y="2149186"/>
            <a:ext cx="1256755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2248683" y="1439002"/>
            <a:ext cx="2913755" cy="376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1927398" y="877420"/>
            <a:ext cx="3076650" cy="886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6904547" y="1405357"/>
            <a:ext cx="1555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Wypełnia zespół nadzorujący</a:t>
            </a:r>
            <a:endParaRPr lang="pl-PL" sz="1600" dirty="0"/>
          </a:p>
        </p:txBody>
      </p:sp>
      <p:cxnSp>
        <p:nvCxnSpPr>
          <p:cNvPr id="22" name="Łącznik prosty ze strzałką 21"/>
          <p:cNvCxnSpPr>
            <a:stCxn id="20" idx="1"/>
          </p:cNvCxnSpPr>
          <p:nvPr/>
        </p:nvCxnSpPr>
        <p:spPr>
          <a:xfrm flipH="1">
            <a:off x="5316930" y="1697745"/>
            <a:ext cx="1587617" cy="2359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www.oke.waw.pl</a:t>
            </a:r>
            <a:endParaRPr lang="pl-PL" alt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02A77-8A2F-4AE1-8740-3759DF38FC84}" type="slidenum">
              <a:rPr lang="pl-PL" altLang="en-US" smtClean="0"/>
              <a:pPr>
                <a:defRPr/>
              </a:pPr>
              <a:t>33</a:t>
            </a:fld>
            <a:endParaRPr lang="pl-PL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1" t="23913" r="38858" b="15797"/>
          <a:stretch/>
        </p:blipFill>
        <p:spPr bwMode="auto">
          <a:xfrm>
            <a:off x="465110" y="1129002"/>
            <a:ext cx="3602834" cy="529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9" t="22464" r="39321" b="16667"/>
          <a:stretch/>
        </p:blipFill>
        <p:spPr bwMode="auto">
          <a:xfrm>
            <a:off x="4427983" y="1129002"/>
            <a:ext cx="3477455" cy="529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55576" y="404664"/>
            <a:ext cx="66247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b="1" spc="-7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Arkusze dostosowane</a:t>
            </a:r>
          </a:p>
        </p:txBody>
      </p:sp>
      <p:sp>
        <p:nvSpPr>
          <p:cNvPr id="7" name="Elipsa 6"/>
          <p:cNvSpPr/>
          <p:nvPr/>
        </p:nvSpPr>
        <p:spPr>
          <a:xfrm>
            <a:off x="2339752" y="5681003"/>
            <a:ext cx="1152128" cy="4320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83568" y="3140968"/>
            <a:ext cx="1152128" cy="4320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788024" y="3079387"/>
            <a:ext cx="1152128" cy="4320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6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www.oke.waw.pl</a:t>
            </a:r>
            <a:endParaRPr lang="pl-PL" alt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02A77-8A2F-4AE1-8740-3759DF38FC84}" type="slidenum">
              <a:rPr lang="pl-PL" altLang="en-US" smtClean="0"/>
              <a:pPr>
                <a:defRPr/>
              </a:pPr>
              <a:t>34</a:t>
            </a:fld>
            <a:endParaRPr lang="pl-PL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6" t="27884" r="35848" b="5277"/>
          <a:stretch/>
        </p:blipFill>
        <p:spPr bwMode="auto">
          <a:xfrm>
            <a:off x="2987824" y="260648"/>
            <a:ext cx="4752528" cy="608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95536" y="548680"/>
            <a:ext cx="252027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spc="-7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Strona tytułowa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spc="-7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arkusza </a:t>
            </a:r>
            <a:endParaRPr lang="pl-PL" sz="2400" b="1" spc="-7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spc="-7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 „starej formule”</a:t>
            </a: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2391214" y="5013176"/>
            <a:ext cx="4052994" cy="864096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83568" y="4797152"/>
            <a:ext cx="168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Symbol arkusza</a:t>
            </a:r>
          </a:p>
        </p:txBody>
      </p:sp>
    </p:spTree>
    <p:extLst>
      <p:ext uri="{BB962C8B-B14F-4D97-AF65-F5344CB8AC3E}">
        <p14:creationId xmlns:p14="http://schemas.microsoft.com/office/powerpoint/2010/main" val="1979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65125"/>
            <a:ext cx="7819777" cy="615603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Symbole stosowane do oznaczenia arkuszy egzaminacyjnych</a:t>
            </a: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17663"/>
              </p:ext>
            </p:extLst>
          </p:nvPr>
        </p:nvGraphicFramePr>
        <p:xfrm>
          <a:off x="611560" y="1887328"/>
          <a:ext cx="7560840" cy="376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8845">
                <a:tc>
                  <a:txBody>
                    <a:bodyPr/>
                    <a:lstStyle/>
                    <a:p>
                      <a:r>
                        <a:rPr lang="pl-PL" dirty="0" smtClean="0"/>
                        <a:t>Przedmiot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Poziom egzaminu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Typ arkusza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Numer sesji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J</a:t>
                      </a:r>
                      <a:r>
                        <a:rPr lang="pl-PL" b="0" dirty="0" smtClean="0"/>
                        <a:t>ęzyk</a:t>
                      </a:r>
                      <a:r>
                        <a:rPr lang="pl-PL" b="0" baseline="0" dirty="0" smtClean="0"/>
                        <a:t> </a:t>
                      </a:r>
                      <a:r>
                        <a:rPr lang="pl-PL" b="1" baseline="0" dirty="0" smtClean="0"/>
                        <a:t>A</a:t>
                      </a:r>
                      <a:r>
                        <a:rPr lang="pl-PL" b="0" baseline="0" dirty="0" smtClean="0"/>
                        <a:t>ngielski</a:t>
                      </a:r>
                      <a:endParaRPr lang="pl-P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P1</a:t>
                      </a:r>
                      <a:r>
                        <a:rPr lang="pl-PL" baseline="0" dirty="0" smtClean="0"/>
                        <a:t> – podstawowy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1</a:t>
                      </a:r>
                      <a:r>
                        <a:rPr lang="pl-PL" dirty="0" smtClean="0"/>
                        <a:t>P – standardowy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192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2</a:t>
                      </a:r>
                      <a:r>
                        <a:rPr lang="pl-PL" dirty="0" smtClean="0"/>
                        <a:t>P – z autyzmem i </a:t>
                      </a:r>
                      <a:r>
                        <a:rPr lang="pl-PL" dirty="0" err="1" smtClean="0"/>
                        <a:t>zesp</a:t>
                      </a:r>
                      <a:r>
                        <a:rPr lang="pl-PL" dirty="0" smtClean="0"/>
                        <a:t>. A.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3</a:t>
                      </a:r>
                      <a:r>
                        <a:rPr lang="pl-PL" dirty="0" smtClean="0"/>
                        <a:t>P – słabo słyszący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4</a:t>
                      </a:r>
                      <a:r>
                        <a:rPr lang="pl-PL" dirty="0" smtClean="0"/>
                        <a:t>P – słabo</a:t>
                      </a:r>
                      <a:r>
                        <a:rPr lang="pl-PL" baseline="0" dirty="0" smtClean="0"/>
                        <a:t> widzący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6</a:t>
                      </a:r>
                      <a:r>
                        <a:rPr lang="pl-PL" dirty="0" smtClean="0"/>
                        <a:t>P</a:t>
                      </a:r>
                      <a:r>
                        <a:rPr lang="pl-PL" baseline="0" dirty="0" smtClean="0"/>
                        <a:t> – niewidomi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7</a:t>
                      </a:r>
                      <a:r>
                        <a:rPr lang="pl-PL" dirty="0" smtClean="0"/>
                        <a:t>P - niesłyszący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R1</a:t>
                      </a:r>
                      <a:r>
                        <a:rPr lang="pl-PL" dirty="0" smtClean="0"/>
                        <a:t> – rozszerzony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D1</a:t>
                      </a:r>
                      <a:r>
                        <a:rPr lang="pl-PL" dirty="0" smtClean="0"/>
                        <a:t> – dwujęzyczny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35</a:t>
            </a:fld>
            <a:endParaRPr lang="pl-PL" alt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60438" y="1099127"/>
            <a:ext cx="4984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Przykładowy symbol arkusza: MJA-P1_</a:t>
            </a:r>
            <a:r>
              <a:rPr lang="pl-PL" sz="2400" b="1" dirty="0" smtClean="0"/>
              <a:t>1</a:t>
            </a:r>
            <a:r>
              <a:rPr lang="pl-PL" sz="2000" dirty="0" smtClean="0"/>
              <a:t>P_192</a:t>
            </a:r>
            <a:endParaRPr lang="pl-PL" sz="2000" dirty="0"/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1712202" y="1484784"/>
            <a:ext cx="3199317" cy="362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3851921" y="1484784"/>
            <a:ext cx="1477208" cy="4000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>
            <a:off x="5643613" y="1484784"/>
            <a:ext cx="144016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6300192" y="1560792"/>
            <a:ext cx="1008112" cy="284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4493909" y="5005870"/>
            <a:ext cx="835220" cy="367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5004048" y="5476582"/>
            <a:ext cx="148085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w</a:t>
            </a:r>
            <a:r>
              <a:rPr lang="pl-PL" dirty="0" smtClean="0">
                <a:solidFill>
                  <a:schemeClr val="bg1"/>
                </a:solidFill>
              </a:rPr>
              <a:t> zał. 15. P=A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97478" y="5845914"/>
            <a:ext cx="733110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Symbole  dla arkuszy dla zdających z MPD i z niepełnosprawnością sprzężoną</a:t>
            </a:r>
          </a:p>
          <a:p>
            <a:r>
              <a:rPr lang="pl-PL" dirty="0" smtClean="0"/>
              <a:t> oznaczone są w przekazanym SWP zamówieniu.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65125"/>
            <a:ext cx="7891785" cy="687611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Przed egzaminem – o co należy zadbać i czego pilnować</a:t>
            </a: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36</a:t>
            </a:fld>
            <a:endParaRPr lang="pl-PL" altLang="pl-PL"/>
          </a:p>
        </p:txBody>
      </p:sp>
      <p:sp>
        <p:nvSpPr>
          <p:cNvPr id="7" name="Prostokąt 6"/>
          <p:cNvSpPr/>
          <p:nvPr/>
        </p:nvSpPr>
        <p:spPr>
          <a:xfrm>
            <a:off x="323528" y="1452304"/>
            <a:ext cx="792088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600" dirty="0"/>
              <a:t>W stosownym czasie </a:t>
            </a:r>
            <a:r>
              <a:rPr lang="pl-PL" altLang="pl-PL" sz="1600" dirty="0" smtClean="0"/>
              <a:t>przed </a:t>
            </a:r>
            <a:r>
              <a:rPr lang="pl-PL" altLang="pl-PL" sz="1600" dirty="0"/>
              <a:t>egzaminem z języka obcego przeprowadzić próbę odsłuchania tekstu z CD (np. z ubiegłego roku) w danej sali ze zdającymi egzamin w tym roku.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600" dirty="0"/>
              <a:t>Sprawdzić przygotowanie </a:t>
            </a:r>
            <a:r>
              <a:rPr lang="pl-PL" altLang="pl-PL" sz="1600" dirty="0" err="1"/>
              <a:t>sal</a:t>
            </a:r>
            <a:r>
              <a:rPr lang="pl-PL" altLang="pl-PL" sz="1600" dirty="0"/>
              <a:t> egzaminacyjnych, w </a:t>
            </a:r>
            <a:r>
              <a:rPr lang="pl-PL" altLang="pl-PL" sz="1600" dirty="0" smtClean="0"/>
              <a:t>tym: czy </a:t>
            </a:r>
            <a:r>
              <a:rPr lang="pl-PL" altLang="pl-PL" sz="1600" dirty="0"/>
              <a:t>jest zegar w widocznym miejscu, czy nie ma pomocy dydaktycznych z zakresu danego </a:t>
            </a:r>
            <a:r>
              <a:rPr lang="pl-PL" altLang="pl-PL" sz="1600" dirty="0" smtClean="0"/>
              <a:t>przedmiotu, </a:t>
            </a:r>
            <a:r>
              <a:rPr lang="pl-PL" altLang="pl-PL" sz="1600" dirty="0"/>
              <a:t>czy jest woda </a:t>
            </a:r>
            <a:r>
              <a:rPr lang="pl-PL" altLang="pl-PL" sz="1600" dirty="0" smtClean="0"/>
              <a:t>i jednorazowe </a:t>
            </a:r>
            <a:r>
              <a:rPr lang="pl-PL" altLang="pl-PL" sz="1600" dirty="0"/>
              <a:t>kubeczki lub czy zdający są poinformowani o możliwości wniesienia wody.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600" dirty="0"/>
              <a:t>Wywiesić listy zdających na drzwiach </a:t>
            </a:r>
            <a:r>
              <a:rPr lang="pl-PL" altLang="pl-PL" sz="1600" dirty="0" err="1"/>
              <a:t>sal</a:t>
            </a:r>
            <a:r>
              <a:rPr lang="pl-PL" altLang="pl-PL" sz="1600" dirty="0"/>
              <a:t> egzaminacyjnych.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600" dirty="0"/>
              <a:t>Upewnić się </a:t>
            </a:r>
            <a:r>
              <a:rPr lang="pl-PL" altLang="pl-PL" sz="1600" dirty="0" smtClean="0"/>
              <a:t>co do </a:t>
            </a:r>
            <a:r>
              <a:rPr lang="pl-PL" altLang="pl-PL" sz="1600" dirty="0"/>
              <a:t>dyspozycyjności członków zespołów nadzorujących.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600" dirty="0"/>
              <a:t>Przeprowadzić instruktaż dla członków zespołów  nadzorujących.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600" dirty="0"/>
              <a:t>Przekazać odpowiednie materiały członkom zespołu </a:t>
            </a:r>
            <a:r>
              <a:rPr lang="pl-PL" altLang="pl-PL" sz="1600" dirty="0" smtClean="0"/>
              <a:t>nadzorującego, </a:t>
            </a:r>
            <a:r>
              <a:rPr lang="pl-PL" altLang="pl-PL" sz="1600" dirty="0"/>
              <a:t>którzy zostali wyznaczeni do wpuszczania zdających na salę egzaminacyjną</a:t>
            </a:r>
            <a:r>
              <a:rPr lang="pl-PL" altLang="pl-PL" sz="1600" dirty="0" smtClean="0"/>
              <a:t>.</a:t>
            </a:r>
            <a:endParaRPr lang="pl-PL" altLang="pl-PL" sz="1600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600" dirty="0"/>
              <a:t>W obecności przewodniczących ZN i przedstawicieli zdających otworzyć </a:t>
            </a:r>
            <a:r>
              <a:rPr lang="pl-PL" altLang="pl-PL" sz="1600" dirty="0" smtClean="0"/>
              <a:t>przezroczyste </a:t>
            </a:r>
            <a:r>
              <a:rPr lang="pl-PL" altLang="pl-PL" sz="1600" dirty="0"/>
              <a:t>opakowania  z materiałami egzaminacyjnymi i przydzielić arkusze/CD na poszczególne </a:t>
            </a:r>
            <a:r>
              <a:rPr lang="pl-PL" altLang="pl-PL" sz="1600" dirty="0" smtClean="0"/>
              <a:t>sale </a:t>
            </a:r>
            <a:r>
              <a:rPr lang="pl-PL" altLang="pl-PL" sz="1600" dirty="0"/>
              <a:t>(</a:t>
            </a:r>
            <a:r>
              <a:rPr lang="pl-PL" altLang="pl-PL" sz="1600" b="1" dirty="0"/>
              <a:t>uwaga</a:t>
            </a:r>
            <a:r>
              <a:rPr lang="pl-PL" altLang="pl-PL" sz="1600" dirty="0"/>
              <a:t>: zamawiane dodatkowo – poza Hermesem </a:t>
            </a:r>
            <a:r>
              <a:rPr lang="pl-PL" altLang="pl-PL" sz="1600" dirty="0" smtClean="0"/>
              <a:t>– materiały </a:t>
            </a:r>
            <a:r>
              <a:rPr lang="pl-PL" altLang="pl-PL" sz="1600" dirty="0"/>
              <a:t>egzaminacyjne dla zdających o szczególnych potrzebach </a:t>
            </a:r>
            <a:r>
              <a:rPr lang="pl-PL" altLang="pl-PL" sz="1600" dirty="0" smtClean="0"/>
              <a:t>edukacyjnych będą </a:t>
            </a:r>
            <a:r>
              <a:rPr lang="pl-PL" altLang="pl-PL" sz="1600" dirty="0"/>
              <a:t>specjalnie oznakowane</a:t>
            </a:r>
            <a:r>
              <a:rPr lang="pl-PL" altLang="pl-PL" sz="1600" dirty="0" smtClean="0"/>
              <a:t>).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600" dirty="0" smtClean="0"/>
              <a:t>Odpowiednią </a:t>
            </a:r>
            <a:r>
              <a:rPr lang="pl-PL" altLang="pl-PL" sz="1600" dirty="0"/>
              <a:t>liczbę arkuszy i zwrotnych (bezpiecznych) kopert </a:t>
            </a:r>
            <a:r>
              <a:rPr lang="pl-PL" altLang="pl-PL" sz="1600" dirty="0" smtClean="0"/>
              <a:t>przekazać  </a:t>
            </a:r>
            <a:r>
              <a:rPr lang="pl-PL" altLang="pl-PL" sz="1600" dirty="0"/>
              <a:t>przewodniczącym ZN.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600" dirty="0"/>
              <a:t>Dopilnować, aby arkusze egzaminacyjne rozdano zdającym  o godzinie </a:t>
            </a:r>
            <a:r>
              <a:rPr lang="pl-PL" altLang="pl-PL" sz="1600" dirty="0" smtClean="0"/>
              <a:t>podanej w </a:t>
            </a:r>
            <a:r>
              <a:rPr lang="pl-PL" altLang="pl-PL" sz="1600" dirty="0"/>
              <a:t>harmonogramie egzaminu maturalnego. </a:t>
            </a:r>
          </a:p>
        </p:txBody>
      </p:sp>
    </p:spTree>
    <p:extLst>
      <p:ext uri="{BB962C8B-B14F-4D97-AF65-F5344CB8AC3E}">
        <p14:creationId xmlns:p14="http://schemas.microsoft.com/office/powerpoint/2010/main" val="33272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687611"/>
          </a:xfrm>
        </p:spPr>
        <p:txBody>
          <a:bodyPr/>
          <a:lstStyle/>
          <a:p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Materiały przekazywane członkom  ZN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7704856" cy="49833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i="1" dirty="0">
                <a:solidFill>
                  <a:prstClr val="black"/>
                </a:solidFill>
              </a:rPr>
              <a:t>Wykaz zdających w danej sali egzaminacyjnej </a:t>
            </a:r>
            <a:r>
              <a:rPr lang="pl-PL" altLang="pl-PL" i="1" dirty="0" smtClean="0">
                <a:solidFill>
                  <a:prstClr val="black"/>
                </a:solidFill>
              </a:rPr>
              <a:t>(</a:t>
            </a:r>
            <a:r>
              <a:rPr lang="pl-PL" altLang="pl-PL" b="1" i="1" dirty="0">
                <a:solidFill>
                  <a:srgbClr val="C00000"/>
                </a:solidFill>
              </a:rPr>
              <a:t>z</a:t>
            </a:r>
            <a:r>
              <a:rPr lang="pl-PL" altLang="pl-PL" b="1" i="1" dirty="0" smtClean="0">
                <a:solidFill>
                  <a:srgbClr val="C00000"/>
                </a:solidFill>
              </a:rPr>
              <a:t>ałącznik </a:t>
            </a:r>
            <a:r>
              <a:rPr lang="pl-PL" altLang="pl-PL" b="1" i="1" dirty="0">
                <a:solidFill>
                  <a:srgbClr val="C00000"/>
                </a:solidFill>
              </a:rPr>
              <a:t>15</a:t>
            </a:r>
            <a:r>
              <a:rPr lang="pl-PL" altLang="pl-PL" i="1" dirty="0">
                <a:solidFill>
                  <a:prstClr val="black"/>
                </a:solidFill>
              </a:rPr>
              <a:t>)</a:t>
            </a:r>
            <a:r>
              <a:rPr lang="pl-PL" altLang="pl-PL" i="1" dirty="0">
                <a:solidFill>
                  <a:srgbClr val="FF0000"/>
                </a:solidFill>
              </a:rPr>
              <a:t> </a:t>
            </a:r>
            <a:r>
              <a:rPr lang="pl-PL" altLang="pl-PL" dirty="0">
                <a:solidFill>
                  <a:prstClr val="black"/>
                </a:solidFill>
              </a:rPr>
              <a:t>- wydruk z Hermesa.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prstClr val="black"/>
                </a:solidFill>
              </a:rPr>
              <a:t>Pomoce na dany egzamin (słowniki, wybrane wzory na egzaminy wg starej i/lub nowej formuły), dodatkowe długopisy z czarnym wkładem</a:t>
            </a:r>
            <a:r>
              <a:rPr lang="pl-PL" altLang="pl-PL" dirty="0" smtClean="0">
                <a:solidFill>
                  <a:prstClr val="black"/>
                </a:solidFill>
              </a:rPr>
              <a:t>.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dirty="0" smtClean="0">
                <a:solidFill>
                  <a:prstClr val="black"/>
                </a:solidFill>
              </a:rPr>
              <a:t>Wzór planu </a:t>
            </a:r>
            <a:r>
              <a:rPr lang="pl-PL" altLang="pl-PL" dirty="0">
                <a:solidFill>
                  <a:prstClr val="black"/>
                </a:solidFill>
              </a:rPr>
              <a:t>sali egzaminacyjnej z oznaczonymi miejscami dla członków zespołu nadzorującego i  sektorami dla zdających wg różnych formuł / </a:t>
            </a:r>
            <a:r>
              <a:rPr lang="pl-PL" altLang="pl-PL" dirty="0" smtClean="0">
                <a:solidFill>
                  <a:prstClr val="black"/>
                </a:solidFill>
              </a:rPr>
              <a:t>poziomów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2100" dirty="0">
                <a:solidFill>
                  <a:prstClr val="black"/>
                </a:solidFill>
              </a:rPr>
              <a:t>Numery do losowania miejsc dla zdających.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2100" i="1" dirty="0">
                <a:solidFill>
                  <a:prstClr val="black"/>
                </a:solidFill>
              </a:rPr>
              <a:t>Protokół przebiegu części pisemnej egzaminu maturalnego w danej sali </a:t>
            </a:r>
            <a:r>
              <a:rPr lang="pl-PL" altLang="pl-PL" sz="2100" i="1" dirty="0" smtClean="0">
                <a:solidFill>
                  <a:prstClr val="black"/>
                </a:solidFill>
              </a:rPr>
              <a:t>(</a:t>
            </a:r>
            <a:r>
              <a:rPr lang="pl-PL" altLang="pl-PL" sz="2100" b="1" i="1" dirty="0">
                <a:solidFill>
                  <a:srgbClr val="C00000"/>
                </a:solidFill>
              </a:rPr>
              <a:t>z</a:t>
            </a:r>
            <a:r>
              <a:rPr lang="pl-PL" altLang="pl-PL" sz="2100" b="1" i="1" dirty="0" smtClean="0">
                <a:solidFill>
                  <a:srgbClr val="C00000"/>
                </a:solidFill>
              </a:rPr>
              <a:t>ałącznik </a:t>
            </a:r>
            <a:r>
              <a:rPr lang="pl-PL" altLang="pl-PL" sz="2100" b="1" i="1" dirty="0">
                <a:solidFill>
                  <a:srgbClr val="C00000"/>
                </a:solidFill>
              </a:rPr>
              <a:t>16</a:t>
            </a:r>
            <a:r>
              <a:rPr lang="pl-PL" altLang="pl-PL" sz="2100" i="1" dirty="0">
                <a:solidFill>
                  <a:prstClr val="black"/>
                </a:solidFill>
              </a:rPr>
              <a:t>).    Przerwanie i unieważnienie egzaminu maturalnego z danego przedmiotu </a:t>
            </a:r>
            <a:r>
              <a:rPr lang="pl-PL" altLang="pl-PL" sz="2100" i="1" dirty="0" smtClean="0">
                <a:solidFill>
                  <a:prstClr val="black"/>
                </a:solidFill>
              </a:rPr>
              <a:t>(</a:t>
            </a:r>
            <a:r>
              <a:rPr lang="pl-PL" altLang="pl-PL" sz="2100" b="1" i="1" dirty="0">
                <a:solidFill>
                  <a:srgbClr val="C00000"/>
                </a:solidFill>
              </a:rPr>
              <a:t>z</a:t>
            </a:r>
            <a:r>
              <a:rPr lang="pl-PL" altLang="pl-PL" sz="2100" b="1" i="1" dirty="0" smtClean="0">
                <a:solidFill>
                  <a:srgbClr val="C00000"/>
                </a:solidFill>
              </a:rPr>
              <a:t>ałącznik </a:t>
            </a:r>
            <a:r>
              <a:rPr lang="pl-PL" altLang="pl-PL" sz="2100" b="1" i="1" dirty="0">
                <a:solidFill>
                  <a:srgbClr val="C00000"/>
                </a:solidFill>
              </a:rPr>
              <a:t>18</a:t>
            </a:r>
            <a:r>
              <a:rPr lang="pl-PL" altLang="pl-PL" sz="2100" i="1" dirty="0">
                <a:solidFill>
                  <a:prstClr val="black"/>
                </a:solidFill>
              </a:rPr>
              <a:t>).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2100" dirty="0">
                <a:solidFill>
                  <a:prstClr val="black"/>
                </a:solidFill>
              </a:rPr>
              <a:t>Naklejki z kodem szkoły i numerem PESEL (po 2 szt. dla każdego zdającego).</a:t>
            </a:r>
          </a:p>
          <a:p>
            <a:pPr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2100" dirty="0">
                <a:solidFill>
                  <a:prstClr val="black"/>
                </a:solidFill>
              </a:rPr>
              <a:t>Informację o godzinach rozpoczynania i trwania egzaminu wg starej i/lub wg nowej formuły </a:t>
            </a:r>
          </a:p>
          <a:p>
            <a:endParaRPr lang="pl-PL" altLang="pl-PL" dirty="0">
              <a:solidFill>
                <a:prstClr val="black"/>
              </a:solidFill>
            </a:endParaRPr>
          </a:p>
          <a:p>
            <a:endParaRPr lang="pl-PL" altLang="pl-PL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37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62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75761" cy="648071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</a:rPr>
              <a:t>Wzór planu sali egzaminacyjnej</a:t>
            </a: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7BE0B-CCC9-4BC3-9410-5095CE696E89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E1D54-60A3-4E17-82A4-9F1AAF51C4F3}" type="slidenum">
              <a:rPr lang="pl-PL" altLang="pl-PL" smtClean="0"/>
              <a:pPr>
                <a:defRPr/>
              </a:pPr>
              <a:t>38</a:t>
            </a:fld>
            <a:endParaRPr lang="pl-PL" alt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t="16482" b="34389"/>
          <a:stretch/>
        </p:blipFill>
        <p:spPr>
          <a:xfrm>
            <a:off x="395536" y="1124744"/>
            <a:ext cx="7782816" cy="53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7963793" cy="864095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1F497D"/>
                </a:solidFill>
              </a:rPr>
              <a:t>Załącznik 15 – wykaz uczniów w sali – </a:t>
            </a:r>
            <a:r>
              <a:rPr lang="pl-PL" sz="2800" dirty="0" smtClean="0">
                <a:solidFill>
                  <a:srgbClr val="1F497D"/>
                </a:solidFill>
              </a:rPr>
              <a:t/>
            </a:r>
            <a:br>
              <a:rPr lang="pl-PL" sz="2800" dirty="0" smtClean="0">
                <a:solidFill>
                  <a:srgbClr val="1F497D"/>
                </a:solidFill>
              </a:rPr>
            </a:br>
            <a:r>
              <a:rPr lang="pl-PL" sz="2800" dirty="0" smtClean="0">
                <a:solidFill>
                  <a:srgbClr val="1F497D"/>
                </a:solidFill>
              </a:rPr>
              <a:t>wydruk </a:t>
            </a:r>
            <a:r>
              <a:rPr lang="pl-PL" sz="2800" dirty="0">
                <a:solidFill>
                  <a:srgbClr val="1F497D"/>
                </a:solidFill>
              </a:rPr>
              <a:t>z Hermesa</a:t>
            </a:r>
            <a:endParaRPr lang="pl-PL" sz="280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7BE0B-CCC9-4BC3-9410-5095CE696E89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E1D54-60A3-4E17-82A4-9F1AAF51C4F3}" type="slidenum">
              <a:rPr lang="pl-PL" altLang="pl-PL" smtClean="0"/>
              <a:pPr>
                <a:defRPr/>
              </a:pPr>
              <a:t>39</a:t>
            </a:fld>
            <a:endParaRPr lang="pl-PL" alt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22609" r="7474" b="9420"/>
          <a:stretch/>
        </p:blipFill>
        <p:spPr bwMode="auto">
          <a:xfrm>
            <a:off x="217251" y="1042256"/>
            <a:ext cx="8702912" cy="45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91557" y="5386724"/>
            <a:ext cx="7344816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Arkusze </a:t>
            </a:r>
            <a:r>
              <a:rPr lang="pl-PL" dirty="0" err="1" smtClean="0"/>
              <a:t>pozasystemowe</a:t>
            </a:r>
            <a:r>
              <a:rPr lang="pl-PL" dirty="0" smtClean="0"/>
              <a:t>, np.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A2/4</a:t>
            </a:r>
            <a:r>
              <a:rPr lang="pl-PL" dirty="0" smtClean="0"/>
              <a:t>, a także dostosowane kryteria oceniania </a:t>
            </a:r>
          </a:p>
          <a:p>
            <a:r>
              <a:rPr lang="pl-PL" dirty="0" smtClean="0"/>
              <a:t>w przypadku cudzoziemców i osób z trudnościami adaptacyjnymi – powinny  być oznaczone przed rozdaniem wykazów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87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777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</a:rPr>
              <a:t>Podstawy prawne</a:t>
            </a:r>
            <a:endParaRPr lang="pl-P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350" y="1135062"/>
            <a:ext cx="7564810" cy="48847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chemeClr val="tx1"/>
                </a:solidFill>
              </a:rPr>
              <a:t>Ustawa z dnia 7 września 1991 r. o systemie oświaty (tekst jedn. Dz.U. z 2018 r. poz. 1457</a:t>
            </a:r>
            <a:r>
              <a:rPr lang="pl-PL" sz="18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solidFill>
                  <a:schemeClr val="tx1"/>
                </a:solidFill>
              </a:rPr>
              <a:t>Rozporządzenie </a:t>
            </a:r>
            <a:r>
              <a:rPr lang="pl-PL" sz="1800" dirty="0">
                <a:solidFill>
                  <a:schemeClr val="tx1"/>
                </a:solidFill>
              </a:rPr>
              <a:t>M</a:t>
            </a:r>
            <a:r>
              <a:rPr lang="pl-PL" sz="1800" dirty="0" smtClean="0">
                <a:solidFill>
                  <a:schemeClr val="tx1"/>
                </a:solidFill>
              </a:rPr>
              <a:t>inistra Edukacji Narodowej z dnia 21 grudnia 2016 r. w sprawie szczegółowych warunków i sposobu przeprowadzania egzaminu gimnazjalnego i egzaminu maturalnego (Dz.U. z 2016 r. poz. 2223, ze zm.)</a:t>
            </a:r>
          </a:p>
          <a:p>
            <a:pPr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9A74F4-3A66-456D-B32B-60F1224E1EF1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9222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86C30E-9B4B-4196-840E-0BDBCAAC5420}" type="slidenum">
              <a:rPr lang="pl-PL" altLang="pl-PL" smtClean="0">
                <a:solidFill>
                  <a:srgbClr val="558ED5"/>
                </a:solidFill>
                <a:latin typeface="Calibri Light" pitchFamily="34" charset="0"/>
              </a:rPr>
              <a:pPr/>
              <a:t>4</a:t>
            </a:fld>
            <a:endParaRPr lang="pl-PL" altLang="pl-PL" smtClean="0">
              <a:solidFill>
                <a:srgbClr val="558ED5"/>
              </a:solidFill>
              <a:latin typeface="Calibri Light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26775" t="21000" r="28339" b="32802"/>
          <a:stretch/>
        </p:blipFill>
        <p:spPr>
          <a:xfrm>
            <a:off x="449440" y="2959942"/>
            <a:ext cx="4914647" cy="284532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/>
          <a:srcRect l="30312" t="29001" r="27163" b="37399"/>
          <a:stretch/>
        </p:blipFill>
        <p:spPr>
          <a:xfrm>
            <a:off x="2866152" y="4207724"/>
            <a:ext cx="5327730" cy="23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65125"/>
            <a:ext cx="7747769" cy="975643"/>
          </a:xfrm>
        </p:spPr>
        <p:txBody>
          <a:bodyPr/>
          <a:lstStyle/>
          <a:p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Zadania zespołu nadzorującego</a:t>
            </a:r>
            <a:br>
              <a:rPr lang="pl-PL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(przed godz. 9.00 lub godz. 14.00)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51845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pc="0" dirty="0">
                <a:solidFill>
                  <a:prstClr val="black"/>
                </a:solidFill>
                <a:latin typeface="Arial" charset="0"/>
              </a:rPr>
              <a:t>Wpuścić zdających do sali po: </a:t>
            </a:r>
            <a:r>
              <a:rPr lang="pl-PL" spc="0" dirty="0" smtClean="0">
                <a:solidFill>
                  <a:prstClr val="black"/>
                </a:solidFill>
                <a:latin typeface="Arial" charset="0"/>
              </a:rPr>
              <a:t>sprawdzeniu </a:t>
            </a:r>
            <a:r>
              <a:rPr lang="pl-PL" spc="0" dirty="0">
                <a:solidFill>
                  <a:prstClr val="black"/>
                </a:solidFill>
                <a:latin typeface="Arial" charset="0"/>
              </a:rPr>
              <a:t>tożsamości, przypomnieniu o telefonie komórkowym, wylosowaniu miejsca, podpisaniu się na liście </a:t>
            </a:r>
            <a:r>
              <a:rPr lang="pl-PL" spc="0" dirty="0" smtClean="0">
                <a:solidFill>
                  <a:prstClr val="black"/>
                </a:solidFill>
                <a:latin typeface="Arial" charset="0"/>
              </a:rPr>
              <a:t>(</a:t>
            </a:r>
            <a:r>
              <a:rPr lang="pl-PL" b="1" i="1" spc="0" dirty="0" smtClean="0">
                <a:solidFill>
                  <a:srgbClr val="C00000"/>
                </a:solidFill>
                <a:latin typeface="Arial" charset="0"/>
              </a:rPr>
              <a:t>załącznik 15</a:t>
            </a:r>
            <a:r>
              <a:rPr lang="pl-PL" spc="0" dirty="0">
                <a:solidFill>
                  <a:prstClr val="black"/>
                </a:solidFill>
                <a:latin typeface="Arial" charset="0"/>
              </a:rPr>
              <a:t>) i przekazaniu </a:t>
            </a:r>
            <a:r>
              <a:rPr lang="pl-PL" b="1" spc="0" dirty="0">
                <a:solidFill>
                  <a:srgbClr val="C00000"/>
                </a:solidFill>
                <a:latin typeface="Arial" charset="0"/>
              </a:rPr>
              <a:t>2 naklejek</a:t>
            </a:r>
            <a:r>
              <a:rPr lang="pl-PL" spc="0" dirty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pl-PL" spc="0" dirty="0">
                <a:solidFill>
                  <a:schemeClr val="tx1"/>
                </a:solidFill>
                <a:latin typeface="Arial" charset="0"/>
              </a:rPr>
              <a:t>z kodem szkoły i PESELEM. </a:t>
            </a:r>
            <a:endParaRPr lang="pl-PL" spc="0" dirty="0" smtClean="0">
              <a:solidFill>
                <a:schemeClr val="tx1"/>
              </a:solidFill>
              <a:latin typeface="Arial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pl-PL" spc="0" dirty="0">
              <a:solidFill>
                <a:prstClr val="black"/>
              </a:solidFill>
              <a:latin typeface="Arial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pc="0" dirty="0">
                <a:solidFill>
                  <a:prstClr val="black"/>
                </a:solidFill>
                <a:latin typeface="Arial" charset="0"/>
              </a:rPr>
              <a:t>Uzupełnić </a:t>
            </a:r>
            <a:r>
              <a:rPr lang="pl-PL" i="1" spc="0" dirty="0">
                <a:solidFill>
                  <a:prstClr val="black"/>
                </a:solidFill>
                <a:latin typeface="Arial" charset="0"/>
              </a:rPr>
              <a:t>Wykaz  zdających w danej sali </a:t>
            </a:r>
            <a:r>
              <a:rPr lang="pl-PL" i="1" spc="0" dirty="0" smtClean="0">
                <a:solidFill>
                  <a:prstClr val="black"/>
                </a:solidFill>
                <a:latin typeface="Arial" charset="0"/>
              </a:rPr>
              <a:t>(</a:t>
            </a:r>
            <a:r>
              <a:rPr lang="pl-PL" b="1" i="1" spc="0" dirty="0">
                <a:solidFill>
                  <a:srgbClr val="C00000"/>
                </a:solidFill>
                <a:latin typeface="Arial" charset="0"/>
              </a:rPr>
              <a:t>z</a:t>
            </a:r>
            <a:r>
              <a:rPr lang="pl-PL" b="1" i="1" spc="0" dirty="0" smtClean="0">
                <a:solidFill>
                  <a:srgbClr val="C00000"/>
                </a:solidFill>
                <a:latin typeface="Arial" charset="0"/>
              </a:rPr>
              <a:t>ałącznik 15</a:t>
            </a:r>
            <a:r>
              <a:rPr lang="pl-PL" spc="0" dirty="0">
                <a:solidFill>
                  <a:prstClr val="black"/>
                </a:solidFill>
                <a:latin typeface="Arial" charset="0"/>
              </a:rPr>
              <a:t>) o numery wylosowanych miejsc i zaznaczenie (N) nieobecności</a:t>
            </a:r>
            <a:r>
              <a:rPr lang="pl-PL" spc="0" dirty="0">
                <a:solidFill>
                  <a:srgbClr val="FF0000"/>
                </a:solidFill>
                <a:latin typeface="Arial" charset="0"/>
              </a:rPr>
              <a:t>.  </a:t>
            </a:r>
            <a:endParaRPr lang="pl-PL" spc="0" dirty="0" smtClean="0">
              <a:solidFill>
                <a:srgbClr val="FF0000"/>
              </a:solidFill>
              <a:latin typeface="Arial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pl-PL" spc="0" dirty="0" smtClean="0">
                <a:solidFill>
                  <a:srgbClr val="C00000"/>
                </a:solidFill>
                <a:latin typeface="Arial" charset="0"/>
              </a:rPr>
              <a:t>Uwaga: przy nazwisku absolwentów przystępujących w innych komisjach piszemy – przystępuje w OKE ……..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pl-PL" spc="0" dirty="0">
              <a:solidFill>
                <a:prstClr val="black"/>
              </a:solidFill>
              <a:latin typeface="Arial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l-PL" spc="0" dirty="0">
                <a:solidFill>
                  <a:prstClr val="black"/>
                </a:solidFill>
                <a:latin typeface="Arial" charset="0"/>
              </a:rPr>
              <a:t>Poinformować zdających o</a:t>
            </a:r>
            <a:r>
              <a:rPr lang="pl-PL" spc="0" dirty="0" smtClean="0">
                <a:solidFill>
                  <a:prstClr val="black"/>
                </a:solidFill>
                <a:latin typeface="Arial" charset="0"/>
              </a:rPr>
              <a:t>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czasie rozpoczynania i trwania egzaminu / poszczególnych poziomów / części egzaminu wg </a:t>
            </a:r>
            <a:r>
              <a:rPr lang="pl-PL" dirty="0" smtClean="0">
                <a:solidFill>
                  <a:prstClr val="black"/>
                </a:solidFill>
                <a:latin typeface="Arial" charset="0"/>
              </a:rPr>
              <a:t>starej </a:t>
            </a:r>
            <a:r>
              <a:rPr lang="pl-PL" dirty="0">
                <a:solidFill>
                  <a:prstClr val="black"/>
                </a:solidFill>
                <a:latin typeface="Arial" charset="0"/>
              </a:rPr>
              <a:t>i/lub nowej formuły;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zasadach zachowania się podczas egzaminu i sposobie korzystania z pomocy, przyborów, wody;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zakazie wnoszenia urządzeń telekomunikacyjnych i korzystania z nich;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zasadach kontaktowania się z zespołem nadzorującym;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sposobie kodowania arkuszy i kart odpowiedzi;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konieczności zapoznania się z instrukcją na pierwszej stronie arkusza</a:t>
            </a:r>
            <a:r>
              <a:rPr lang="pl-PL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udzielaniu odpowiedzi czarnym długopisem lub piórem z czarnym atramentem;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konieczności zaznaczenia odpowiedzi do zadań zamkniętych na karcie odpowiedzi w arkuszach z języków obcych nowożytnych, </a:t>
            </a:r>
            <a:r>
              <a:rPr lang="pl-PL" dirty="0" smtClean="0">
                <a:solidFill>
                  <a:prstClr val="black"/>
                </a:solidFill>
                <a:latin typeface="Arial" charset="0"/>
              </a:rPr>
              <a:t>matematyki…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sposobie zachowania się po zakończeniu egzaminu / danej części egzaminu</a:t>
            </a:r>
            <a:r>
              <a:rPr lang="pl-PL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godzinie przybycia na następną część egzaminu  (język obcy – poziom rozszerzony wg starej formuły, informatyka, przedmioty w języku  obcym</a:t>
            </a:r>
            <a:r>
              <a:rPr lang="pl-PL" dirty="0" smtClean="0">
                <a:solidFill>
                  <a:prstClr val="black"/>
                </a:solidFill>
                <a:latin typeface="Arial" charset="0"/>
              </a:rPr>
              <a:t>).</a:t>
            </a: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40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59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65125"/>
            <a:ext cx="7747769" cy="975643"/>
          </a:xfrm>
        </p:spPr>
        <p:txBody>
          <a:bodyPr/>
          <a:lstStyle/>
          <a:p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Zadania zespołu nadzorującego</a:t>
            </a:r>
            <a:br>
              <a:rPr lang="pl-PL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(w trakcie egzaminu)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51845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Rozdać arkusze egzaminacyjne o godzinie wskazanej w harmonogramie jako czas rozpoczęcia egzaminu /</a:t>
            </a:r>
            <a:r>
              <a:rPr lang="pl-PL" altLang="pl-PL" i="1" dirty="0">
                <a:solidFill>
                  <a:schemeClr val="tx1"/>
                </a:solidFill>
              </a:rPr>
              <a:t> </a:t>
            </a:r>
            <a:r>
              <a:rPr lang="pl-PL" altLang="pl-PL" dirty="0">
                <a:solidFill>
                  <a:schemeClr val="tx1"/>
                </a:solidFill>
              </a:rPr>
              <a:t>danej części egzaminu</a:t>
            </a:r>
            <a:r>
              <a:rPr lang="pl-PL" altLang="pl-PL" i="1" dirty="0">
                <a:solidFill>
                  <a:schemeClr val="tx1"/>
                </a:solidFill>
              </a:rPr>
              <a:t> </a:t>
            </a:r>
            <a:r>
              <a:rPr lang="pl-PL" altLang="pl-PL" dirty="0">
                <a:solidFill>
                  <a:schemeClr val="tx1"/>
                </a:solidFill>
              </a:rPr>
              <a:t>(9:00 lub 14:00). </a:t>
            </a:r>
            <a:r>
              <a:rPr lang="pl-PL" altLang="pl-PL" b="1" dirty="0">
                <a:solidFill>
                  <a:schemeClr val="tx1"/>
                </a:solidFill>
              </a:rPr>
              <a:t>Dopilnować, aby zdający otrzymali arkusze zgodnie z zadeklarowanym egzaminem, czyli wg starej lub nowej formuły na danym poziomie egzaminu</a:t>
            </a:r>
            <a:r>
              <a:rPr lang="pl-PL" altLang="pl-PL" b="1" dirty="0" smtClean="0">
                <a:solidFill>
                  <a:schemeClr val="tx1"/>
                </a:solidFill>
              </a:rPr>
              <a:t>.</a:t>
            </a:r>
            <a:endParaRPr lang="pl-PL" altLang="pl-PL" b="1" dirty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Poprosić zdających o  sprawdzenie kompletności arkuszy i zakodowanie się; sprawdzić poprawność kodowania arkuszy</a:t>
            </a:r>
            <a:r>
              <a:rPr lang="pl-PL" altLang="pl-PL" dirty="0" smtClean="0">
                <a:solidFill>
                  <a:schemeClr val="tx1"/>
                </a:solidFill>
              </a:rPr>
              <a:t>.</a:t>
            </a:r>
            <a:endParaRPr lang="pl-PL" altLang="pl-PL" dirty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Zapisać (na tablicy) czas rozpoczęcia i zakończenia egzaminu określony dla starej i/lub  nowej formuły i danego poziomu  egzaminu</a:t>
            </a:r>
            <a:r>
              <a:rPr lang="pl-PL" altLang="pl-PL" dirty="0" smtClean="0">
                <a:solidFill>
                  <a:schemeClr val="tx1"/>
                </a:solidFill>
              </a:rPr>
              <a:t>.</a:t>
            </a:r>
            <a:endParaRPr lang="pl-PL" altLang="pl-PL" dirty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Nadzorować przebieg egzaminu, a w szczególności samodzielność pracy zdających (członkowie ZN powinny zając miejsca przewidziane w planie sali egzaminacyjnej i odpowiadać za określona grupę absolwentów</a:t>
            </a:r>
            <a:r>
              <a:rPr lang="pl-PL" altLang="pl-PL" dirty="0" smtClean="0">
                <a:solidFill>
                  <a:schemeClr val="tx1"/>
                </a:solidFill>
              </a:rPr>
              <a:t>).</a:t>
            </a:r>
            <a:endParaRPr lang="pl-PL" altLang="pl-PL" dirty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Dopilnować, aby zdający kończyli egzamin (wychodzili z sali egzaminacyjnej) zgodnie z czasem określonym dla starej i/lub  nowej formuły dla danego poziomu  egzaminu.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pl-PL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41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62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65125"/>
            <a:ext cx="7747769" cy="1191667"/>
          </a:xfrm>
        </p:spPr>
        <p:txBody>
          <a:bodyPr/>
          <a:lstStyle/>
          <a:p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Zadania zespołu nadzorującego</a:t>
            </a:r>
            <a:br>
              <a:rPr lang="pl-PL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(po zakończeniu egzaminu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72816"/>
            <a:ext cx="7920880" cy="462334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altLang="pl-PL" dirty="0">
                <a:solidFill>
                  <a:schemeClr val="tx1"/>
                </a:solidFill>
              </a:rPr>
              <a:t>Zebrać arkusze egzaminacyjne, segregując wg formuły egzaminu / poziomu. </a:t>
            </a:r>
          </a:p>
          <a:p>
            <a:pPr eaLnBrk="1" hangingPunct="1">
              <a:defRPr/>
            </a:pPr>
            <a:r>
              <a:rPr lang="pl-PL" altLang="pl-PL" dirty="0" smtClean="0">
                <a:solidFill>
                  <a:schemeClr val="tx1"/>
                </a:solidFill>
              </a:rPr>
              <a:t>Sprawdzić zgodność liczby arkuszy z </a:t>
            </a:r>
            <a:r>
              <a:rPr lang="pl-PL" altLang="pl-PL" i="1" dirty="0" smtClean="0">
                <a:solidFill>
                  <a:schemeClr val="tx1"/>
                </a:solidFill>
              </a:rPr>
              <a:t>Wykazem zdających (</a:t>
            </a:r>
            <a:r>
              <a:rPr lang="pl-PL" altLang="pl-PL" b="1" i="1" dirty="0" smtClean="0">
                <a:solidFill>
                  <a:srgbClr val="C00000"/>
                </a:solidFill>
              </a:rPr>
              <a:t>załącznik  15</a:t>
            </a:r>
            <a:r>
              <a:rPr lang="pl-PL" altLang="pl-PL" i="1" dirty="0" smtClean="0">
                <a:solidFill>
                  <a:schemeClr val="tx1"/>
                </a:solidFill>
              </a:rPr>
              <a:t>).</a:t>
            </a:r>
          </a:p>
          <a:p>
            <a:pPr eaLnBrk="1" hangingPunct="1">
              <a:defRPr/>
            </a:pPr>
            <a:r>
              <a:rPr lang="pl-PL" altLang="pl-PL" dirty="0" smtClean="0">
                <a:solidFill>
                  <a:schemeClr val="tx1"/>
                </a:solidFill>
              </a:rPr>
              <a:t>Zaznaczyć </a:t>
            </a:r>
            <a:r>
              <a:rPr lang="pl-PL" altLang="pl-PL" dirty="0">
                <a:solidFill>
                  <a:schemeClr val="tx1"/>
                </a:solidFill>
              </a:rPr>
              <a:t>dysleksję (i dyskalkulię na matematyce) na stronie tytułowej  arkuszy i kartach odpowiedzi zdających oznaczonych odpowiednio literą </a:t>
            </a:r>
            <a:r>
              <a:rPr lang="pl-PL" altLang="pl-PL" b="1" dirty="0">
                <a:solidFill>
                  <a:schemeClr val="tx1"/>
                </a:solidFill>
              </a:rPr>
              <a:t>K</a:t>
            </a:r>
            <a:r>
              <a:rPr lang="pl-PL" altLang="pl-PL" dirty="0">
                <a:solidFill>
                  <a:schemeClr val="tx1"/>
                </a:solidFill>
              </a:rPr>
              <a:t> i </a:t>
            </a:r>
            <a:r>
              <a:rPr lang="pl-PL" altLang="pl-PL" b="1" dirty="0">
                <a:solidFill>
                  <a:schemeClr val="tx1"/>
                </a:solidFill>
              </a:rPr>
              <a:t>T</a:t>
            </a:r>
            <a:r>
              <a:rPr lang="pl-PL" altLang="pl-PL" dirty="0">
                <a:solidFill>
                  <a:schemeClr val="tx1"/>
                </a:solidFill>
              </a:rPr>
              <a:t> na </a:t>
            </a:r>
            <a:r>
              <a:rPr lang="pl-PL" altLang="pl-PL" i="1" dirty="0">
                <a:solidFill>
                  <a:schemeClr val="tx1"/>
                </a:solidFill>
              </a:rPr>
              <a:t>Wykazie zdających </a:t>
            </a:r>
            <a:r>
              <a:rPr lang="pl-PL" altLang="pl-PL" i="1" dirty="0" smtClean="0">
                <a:solidFill>
                  <a:schemeClr val="tx1"/>
                </a:solidFill>
              </a:rPr>
              <a:t>(</a:t>
            </a:r>
            <a:r>
              <a:rPr lang="pl-PL" altLang="pl-PL" b="1" i="1" dirty="0" smtClean="0">
                <a:solidFill>
                  <a:srgbClr val="C00000"/>
                </a:solidFill>
              </a:rPr>
              <a:t>załącznik </a:t>
            </a:r>
            <a:r>
              <a:rPr lang="pl-PL" altLang="pl-PL" b="1" i="1" dirty="0">
                <a:solidFill>
                  <a:srgbClr val="C00000"/>
                </a:solidFill>
              </a:rPr>
              <a:t>15</a:t>
            </a:r>
            <a:r>
              <a:rPr lang="pl-PL" altLang="pl-PL" i="1" dirty="0">
                <a:solidFill>
                  <a:schemeClr val="tx1"/>
                </a:solidFill>
              </a:rPr>
              <a:t>).</a:t>
            </a:r>
            <a:endParaRPr lang="pl-PL" altLang="pl-PL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pl-PL" altLang="pl-PL" dirty="0">
                <a:solidFill>
                  <a:schemeClr val="tx1"/>
                </a:solidFill>
              </a:rPr>
              <a:t>Uzupełnić </a:t>
            </a:r>
            <a:r>
              <a:rPr lang="pl-PL" altLang="pl-PL" i="1" dirty="0">
                <a:solidFill>
                  <a:schemeClr val="tx1"/>
                </a:solidFill>
              </a:rPr>
              <a:t>Wykaz zdających </a:t>
            </a:r>
            <a:r>
              <a:rPr lang="pl-PL" altLang="pl-PL" i="1" dirty="0" smtClean="0">
                <a:solidFill>
                  <a:schemeClr val="tx1"/>
                </a:solidFill>
              </a:rPr>
              <a:t>(</a:t>
            </a:r>
            <a:r>
              <a:rPr lang="pl-PL" altLang="pl-PL" b="1" i="1" dirty="0" smtClean="0">
                <a:solidFill>
                  <a:srgbClr val="C00000"/>
                </a:solidFill>
              </a:rPr>
              <a:t>załącznik 15</a:t>
            </a:r>
            <a:r>
              <a:rPr lang="pl-PL" altLang="pl-PL" dirty="0">
                <a:solidFill>
                  <a:schemeClr val="tx1"/>
                </a:solidFill>
              </a:rPr>
              <a:t>) </a:t>
            </a:r>
            <a:r>
              <a:rPr lang="pl-PL" altLang="pl-PL" dirty="0" smtClean="0">
                <a:solidFill>
                  <a:schemeClr val="tx1"/>
                </a:solidFill>
              </a:rPr>
              <a:t>o </a:t>
            </a:r>
            <a:r>
              <a:rPr lang="pl-PL" altLang="pl-PL" dirty="0">
                <a:solidFill>
                  <a:schemeClr val="tx1"/>
                </a:solidFill>
              </a:rPr>
              <a:t>laureatów i finalistów olimpiad; wymianę arkusza; unieważnienia; przerwanie pracy z arkuszem.</a:t>
            </a:r>
          </a:p>
          <a:p>
            <a:pPr eaLnBrk="1" hangingPunct="1">
              <a:defRPr/>
            </a:pPr>
            <a:r>
              <a:rPr lang="pl-PL" altLang="pl-PL" dirty="0">
                <a:solidFill>
                  <a:schemeClr val="tx1"/>
                </a:solidFill>
              </a:rPr>
              <a:t>Podpisać </a:t>
            </a:r>
            <a:r>
              <a:rPr lang="pl-PL" altLang="pl-PL" i="1" dirty="0">
                <a:solidFill>
                  <a:schemeClr val="tx1"/>
                </a:solidFill>
              </a:rPr>
              <a:t>Wykaz zdających </a:t>
            </a:r>
            <a:r>
              <a:rPr lang="pl-PL" altLang="pl-PL" i="1" dirty="0" smtClean="0">
                <a:solidFill>
                  <a:schemeClr val="tx1"/>
                </a:solidFill>
              </a:rPr>
              <a:t>(</a:t>
            </a:r>
            <a:r>
              <a:rPr lang="pl-PL" altLang="pl-PL" b="1" i="1" dirty="0" smtClean="0">
                <a:solidFill>
                  <a:srgbClr val="C00000"/>
                </a:solidFill>
              </a:rPr>
              <a:t>załącznik </a:t>
            </a:r>
            <a:r>
              <a:rPr lang="pl-PL" altLang="pl-PL" b="1" i="1" dirty="0">
                <a:solidFill>
                  <a:srgbClr val="C00000"/>
                </a:solidFill>
              </a:rPr>
              <a:t>15</a:t>
            </a:r>
            <a:r>
              <a:rPr lang="pl-PL" altLang="pl-PL" i="1" dirty="0">
                <a:solidFill>
                  <a:schemeClr val="tx1"/>
                </a:solidFill>
              </a:rPr>
              <a:t>)</a:t>
            </a:r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42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97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65125"/>
            <a:ext cx="7747769" cy="1191667"/>
          </a:xfrm>
        </p:spPr>
        <p:txBody>
          <a:bodyPr/>
          <a:lstStyle/>
          <a:p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Zadania zespołu nadzorującego</a:t>
            </a:r>
            <a:br>
              <a:rPr lang="pl-PL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(po zakończeniu egzaminu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00808"/>
            <a:ext cx="7920880" cy="45365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900" dirty="0">
                <a:solidFill>
                  <a:schemeClr val="tx1"/>
                </a:solidFill>
              </a:rPr>
              <a:t>Spakować do zwrotnych (bezpiecznych) kopert  </a:t>
            </a:r>
            <a:r>
              <a:rPr lang="pl-PL" altLang="pl-PL" sz="2900" b="1" dirty="0">
                <a:solidFill>
                  <a:schemeClr val="tx1"/>
                </a:solidFill>
              </a:rPr>
              <a:t>oddzielnie</a:t>
            </a:r>
            <a:r>
              <a:rPr lang="pl-PL" altLang="pl-PL" sz="2900" dirty="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700" dirty="0">
                <a:solidFill>
                  <a:schemeClr val="tx1"/>
                </a:solidFill>
              </a:rPr>
              <a:t>arkusze z różnych poziomów i różnych formuł </a:t>
            </a:r>
            <a:r>
              <a:rPr lang="pl-PL" altLang="pl-PL" sz="2700" dirty="0" smtClean="0">
                <a:solidFill>
                  <a:schemeClr val="tx1"/>
                </a:solidFill>
              </a:rPr>
              <a:t>egzaminu;</a:t>
            </a:r>
            <a:endParaRPr lang="pl-PL" altLang="pl-PL" sz="27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700" dirty="0">
                <a:solidFill>
                  <a:schemeClr val="tx1"/>
                </a:solidFill>
              </a:rPr>
              <a:t>arkusze z matematyki zdających z  dyskalkulią  (z dopiskiem na kopercie </a:t>
            </a:r>
            <a:r>
              <a:rPr lang="pl-PL" altLang="pl-PL" sz="2700" b="1" dirty="0">
                <a:solidFill>
                  <a:schemeClr val="tx1"/>
                </a:solidFill>
              </a:rPr>
              <a:t>DYSKALKULIA</a:t>
            </a:r>
            <a:r>
              <a:rPr lang="pl-PL" altLang="pl-PL" sz="2700" dirty="0">
                <a:solidFill>
                  <a:schemeClr val="tx1"/>
                </a:solidFill>
              </a:rPr>
              <a:t>);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700" dirty="0">
                <a:solidFill>
                  <a:schemeClr val="tx1"/>
                </a:solidFill>
              </a:rPr>
              <a:t>arkusze zdających z innych OKE (z </a:t>
            </a:r>
            <a:r>
              <a:rPr lang="pl-PL" altLang="pl-PL" sz="2700" dirty="0" smtClean="0">
                <a:solidFill>
                  <a:schemeClr val="tx1"/>
                </a:solidFill>
              </a:rPr>
              <a:t>dopiskiem </a:t>
            </a:r>
            <a:r>
              <a:rPr lang="pl-PL" altLang="pl-PL" sz="2700" dirty="0">
                <a:solidFill>
                  <a:schemeClr val="tx1"/>
                </a:solidFill>
              </a:rPr>
              <a:t>np. </a:t>
            </a:r>
            <a:r>
              <a:rPr lang="pl-PL" altLang="pl-PL" sz="2700" b="1" dirty="0">
                <a:solidFill>
                  <a:schemeClr val="tx1"/>
                </a:solidFill>
              </a:rPr>
              <a:t>OKE </a:t>
            </a:r>
            <a:r>
              <a:rPr lang="pl-PL" altLang="pl-PL" sz="2700" b="1" dirty="0" smtClean="0">
                <a:solidFill>
                  <a:schemeClr val="tx1"/>
                </a:solidFill>
              </a:rPr>
              <a:t>KRAKÓW, OKE POZNAŃ…</a:t>
            </a:r>
            <a:r>
              <a:rPr lang="pl-PL" altLang="pl-PL" sz="2700" dirty="0" smtClean="0">
                <a:solidFill>
                  <a:schemeClr val="tx1"/>
                </a:solidFill>
              </a:rPr>
              <a:t>);</a:t>
            </a:r>
            <a:endParaRPr lang="pl-PL" altLang="pl-PL" sz="27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700" dirty="0">
                <a:solidFill>
                  <a:schemeClr val="tx1"/>
                </a:solidFill>
              </a:rPr>
              <a:t>arkusze w brajlu;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700" dirty="0">
                <a:solidFill>
                  <a:schemeClr val="tx1"/>
                </a:solidFill>
              </a:rPr>
              <a:t>arkusze dla niesłyszących (A7) z języka angielskiego, j. polskiego;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700" dirty="0">
                <a:solidFill>
                  <a:schemeClr val="tx1"/>
                </a:solidFill>
              </a:rPr>
              <a:t>arkusze z poszczególnych przedmiotów zdawanych dwujęzycznie.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900" dirty="0">
                <a:solidFill>
                  <a:schemeClr val="tx1"/>
                </a:solidFill>
              </a:rPr>
              <a:t>Opisać zwrotne (bezpieczne) koperty oddzielnie dla każdej wskazanej powyżej grupy arkuszy (bezpieczne koperty przekazane na daną salę </a:t>
            </a:r>
            <a:r>
              <a:rPr lang="pl-PL" altLang="pl-PL" sz="2900" dirty="0" smtClean="0">
                <a:solidFill>
                  <a:schemeClr val="tx1"/>
                </a:solidFill>
              </a:rPr>
              <a:t>egzaminacyjną </a:t>
            </a:r>
            <a:r>
              <a:rPr lang="pl-PL" altLang="pl-PL" sz="2900" dirty="0">
                <a:solidFill>
                  <a:schemeClr val="tx1"/>
                </a:solidFill>
              </a:rPr>
              <a:t>mogą być wcześniej opisane, a członkowie ZN uzupełnią tylko liczbę arkuszy).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900" dirty="0">
                <a:solidFill>
                  <a:schemeClr val="tx1"/>
                </a:solidFill>
              </a:rPr>
              <a:t>Zakleić zwrotne (bezpieczne) koperty na danej sali egzaminacyjnej w obecności przedstawicieli zdających.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900" dirty="0">
                <a:solidFill>
                  <a:schemeClr val="tx1"/>
                </a:solidFill>
              </a:rPr>
              <a:t>Wypełnić </a:t>
            </a:r>
            <a:r>
              <a:rPr lang="pl-PL" altLang="pl-PL" sz="2900" i="1" dirty="0">
                <a:solidFill>
                  <a:schemeClr val="tx1"/>
                </a:solidFill>
              </a:rPr>
              <a:t>Protokół przebiegu części pisemnej egzaminu  maturalnego z danego przedmiotu w danej sali </a:t>
            </a:r>
            <a:r>
              <a:rPr lang="pl-PL" altLang="pl-PL" sz="2900" dirty="0" smtClean="0">
                <a:solidFill>
                  <a:schemeClr val="tx1"/>
                </a:solidFill>
              </a:rPr>
              <a:t>(</a:t>
            </a:r>
            <a:r>
              <a:rPr lang="pl-PL" altLang="pl-PL" sz="2900" b="1" i="1" dirty="0">
                <a:solidFill>
                  <a:srgbClr val="C00000"/>
                </a:solidFill>
              </a:rPr>
              <a:t>z</a:t>
            </a:r>
            <a:r>
              <a:rPr lang="pl-PL" altLang="pl-PL" sz="2900" b="1" i="1" dirty="0" smtClean="0">
                <a:solidFill>
                  <a:srgbClr val="C00000"/>
                </a:solidFill>
              </a:rPr>
              <a:t>ałącznik </a:t>
            </a:r>
            <a:r>
              <a:rPr lang="pl-PL" altLang="pl-PL" sz="2900" b="1" i="1" dirty="0">
                <a:solidFill>
                  <a:srgbClr val="C00000"/>
                </a:solidFill>
              </a:rPr>
              <a:t>16</a:t>
            </a:r>
            <a:r>
              <a:rPr lang="pl-PL" altLang="pl-PL" sz="2900" dirty="0" smtClean="0">
                <a:solidFill>
                  <a:schemeClr val="tx1"/>
                </a:solidFill>
              </a:rPr>
              <a:t>).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sz="2900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43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57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65125"/>
            <a:ext cx="7747769" cy="975643"/>
          </a:xfrm>
        </p:spPr>
        <p:txBody>
          <a:bodyPr/>
          <a:lstStyle/>
          <a:p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Zadania zespołu nadzorującego</a:t>
            </a:r>
            <a:br>
              <a:rPr lang="pl-PL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accent6">
                    <a:lumMod val="50000"/>
                  </a:schemeClr>
                </a:solidFill>
              </a:rPr>
              <a:t>(przed i po zakończeniu egzaminu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7920880" cy="25202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r>
              <a:rPr lang="pl-PL" sz="2100" dirty="0">
                <a:solidFill>
                  <a:srgbClr val="C00000"/>
                </a:solidFill>
              </a:rPr>
              <a:t>Uwaga:</a:t>
            </a:r>
            <a:r>
              <a:rPr lang="pl-PL" sz="2100" dirty="0">
                <a:solidFill>
                  <a:schemeClr val="tx1"/>
                </a:solidFill>
              </a:rPr>
              <a:t> jeżeli egzamin jest dwuczęściowy (język obcy poziom rozszerzony wg starej </a:t>
            </a:r>
            <a:r>
              <a:rPr lang="pl-PL" sz="2100" dirty="0" smtClean="0">
                <a:solidFill>
                  <a:schemeClr val="tx1"/>
                </a:solidFill>
              </a:rPr>
              <a:t>formuły, </a:t>
            </a:r>
            <a:r>
              <a:rPr lang="pl-PL" sz="2100" dirty="0">
                <a:solidFill>
                  <a:schemeClr val="tx1"/>
                </a:solidFill>
              </a:rPr>
              <a:t>informatyka) – to zespół nadzorujący: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pl-PL" sz="2100" dirty="0">
                <a:solidFill>
                  <a:schemeClr val="tx1"/>
                </a:solidFill>
              </a:rPr>
              <a:t> pobiera arkusze  oddzielnie na każdą część egzaminu;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pl-PL" sz="2100" dirty="0">
                <a:solidFill>
                  <a:schemeClr val="tx1"/>
                </a:solidFill>
              </a:rPr>
              <a:t> po każdej części egzaminu przekazuje dyrektorowi zaklejone zwrotne (bezpieczne) koperty  </a:t>
            </a:r>
            <a:r>
              <a:rPr lang="pl-PL" sz="2100" dirty="0" smtClean="0">
                <a:solidFill>
                  <a:schemeClr val="tx1"/>
                </a:solidFill>
              </a:rPr>
              <a:t>z arkuszami;</a:t>
            </a:r>
            <a:endParaRPr lang="pl-PL" sz="2100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pl-PL" sz="2100" dirty="0">
                <a:solidFill>
                  <a:schemeClr val="tx1"/>
                </a:solidFill>
              </a:rPr>
              <a:t> po zakończeniu wszystkich części egzaminu przekazuje dyrektorowi  wypełniony protokół </a:t>
            </a:r>
            <a:r>
              <a:rPr lang="pl-PL" sz="2100" dirty="0" smtClean="0">
                <a:solidFill>
                  <a:schemeClr val="tx1"/>
                </a:solidFill>
              </a:rPr>
              <a:t>z </a:t>
            </a:r>
            <a:r>
              <a:rPr lang="pl-PL" sz="2100" dirty="0">
                <a:solidFill>
                  <a:schemeClr val="tx1"/>
                </a:solidFill>
              </a:rPr>
              <a:t>sali i  wykaz zdających.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900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44</a:t>
            </a:fld>
            <a:endParaRPr lang="pl-PL" altLang="pl-PL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536" y="4077072"/>
            <a:ext cx="7776864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2000" kern="1200" spc="1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Tx/>
              <a:buFont typeface="Arial" charset="0"/>
              <a:buNone/>
              <a:defRPr/>
            </a:pPr>
            <a:r>
              <a:rPr lang="pl-PL" sz="2400" b="1" dirty="0" smtClean="0">
                <a:solidFill>
                  <a:srgbClr val="C00000"/>
                </a:solidFill>
              </a:rPr>
              <a:t>Uwaga: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po drugiej części egzaminu z języka obcego nowożytnego na poziomie rozszerzonym w „starej” formule </a:t>
            </a:r>
            <a:r>
              <a:rPr lang="pl-PL" sz="2400" u="sng" dirty="0" smtClean="0">
                <a:solidFill>
                  <a:schemeClr val="tx1"/>
                </a:solidFill>
              </a:rPr>
              <a:t>nie należy odrywać kart odpowiedzi</a:t>
            </a:r>
            <a:r>
              <a:rPr lang="pl-PL" sz="2400" dirty="0" smtClean="0">
                <a:solidFill>
                  <a:schemeClr val="tx1"/>
                </a:solidFill>
              </a:rPr>
              <a:t>, lecz spakować arkusz w całości do bezpiecznej koperty.</a:t>
            </a:r>
          </a:p>
        </p:txBody>
      </p:sp>
    </p:spTree>
    <p:extLst>
      <p:ext uri="{BB962C8B-B14F-4D97-AF65-F5344CB8AC3E}">
        <p14:creationId xmlns:p14="http://schemas.microsoft.com/office/powerpoint/2010/main" val="10151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831627"/>
          </a:xfrm>
        </p:spPr>
        <p:txBody>
          <a:bodyPr/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Opis kopert zwrotnej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4ECFD-2642-49EB-BBF4-2C9ED1DD62D0}" type="datetime1">
              <a:rPr lang="pl-PL" smtClean="0"/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www.oke.waw.pl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45</a:t>
            </a:fld>
            <a:endParaRPr lang="pl-PL" alt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8"/>
          <a:stretch/>
        </p:blipFill>
        <p:spPr>
          <a:xfrm>
            <a:off x="468960" y="1868866"/>
            <a:ext cx="7746353" cy="4303334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539552" y="3140968"/>
            <a:ext cx="2006247" cy="1485746"/>
            <a:chOff x="112492" y="2708920"/>
            <a:chExt cx="2006247" cy="1485746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12492" y="3671446"/>
              <a:ext cx="2006247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pl-PL" altLang="pl-PL" sz="1400" dirty="0">
                  <a:solidFill>
                    <a:prstClr val="black"/>
                  </a:solidFill>
                </a:rPr>
                <a:t>l</a:t>
              </a:r>
              <a:r>
                <a:rPr lang="pl-PL" altLang="pl-PL" sz="1400" dirty="0" smtClean="0">
                  <a:solidFill>
                    <a:prstClr val="black"/>
                  </a:solidFill>
                </a:rPr>
                <a:t>ub ręcznie </a:t>
              </a:r>
              <a:r>
                <a:rPr lang="pl-PL" altLang="pl-PL" sz="1400" dirty="0" smtClean="0"/>
                <a:t>wpisany </a:t>
              </a:r>
              <a:r>
                <a:rPr lang="pl-PL" altLang="pl-PL" sz="1400" dirty="0" smtClean="0">
                  <a:solidFill>
                    <a:prstClr val="black"/>
                  </a:solidFill>
                </a:rPr>
                <a:t>kod</a:t>
              </a: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1115616" y="2708920"/>
              <a:ext cx="792088" cy="962526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320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0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65125"/>
            <a:ext cx="7747769" cy="975643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</a:rPr>
              <a:t>Opis koperty zwrotnej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7920880" cy="41764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 algn="just">
              <a:spcBef>
                <a:spcPct val="20000"/>
              </a:spcBef>
              <a:spcAft>
                <a:spcPct val="0"/>
              </a:spcAft>
              <a:buClr>
                <a:srgbClr val="8AB833"/>
              </a:buClr>
              <a:buSzPct val="60000"/>
              <a:buNone/>
            </a:pPr>
            <a:r>
              <a:rPr lang="pl-PL" altLang="pl-PL" sz="2400" dirty="0">
                <a:solidFill>
                  <a:prstClr val="black"/>
                </a:solidFill>
              </a:rPr>
              <a:t>Pod nazwą przedmiotu na zwrotnej (bezpiecznej) kopercie należy dopisać odpowiednio</a:t>
            </a:r>
            <a:r>
              <a:rPr lang="pl-PL" altLang="pl-PL" sz="2400" dirty="0" smtClean="0">
                <a:solidFill>
                  <a:prstClr val="black"/>
                </a:solidFill>
              </a:rPr>
              <a:t>:</a:t>
            </a:r>
          </a:p>
          <a:p>
            <a:pPr lvl="1" algn="just">
              <a:spcBef>
                <a:spcPct val="20000"/>
              </a:spcBef>
              <a:spcAft>
                <a:spcPct val="0"/>
              </a:spcAft>
              <a:buClr>
                <a:srgbClr val="8AB833"/>
              </a:buClr>
              <a:buSzPct val="60000"/>
              <a:buNone/>
            </a:pPr>
            <a:endParaRPr lang="pl-PL" altLang="pl-PL" sz="2000" dirty="0">
              <a:solidFill>
                <a:prstClr val="black"/>
              </a:solidFill>
            </a:endParaRPr>
          </a:p>
          <a:p>
            <a:pPr lvl="1" algn="just">
              <a:spcBef>
                <a:spcPct val="20000"/>
              </a:spcBef>
              <a:spcAft>
                <a:spcPct val="0"/>
              </a:spcAft>
              <a:buClr>
                <a:srgbClr val="8AB833"/>
              </a:buClr>
              <a:buSzPct val="60000"/>
              <a:buFont typeface="Wingdings" pitchFamily="2" charset="2"/>
              <a:buChar char="§"/>
            </a:pPr>
            <a:r>
              <a:rPr lang="pl-PL" altLang="pl-PL" sz="2000" b="1" dirty="0">
                <a:solidFill>
                  <a:srgbClr val="0070C0"/>
                </a:solidFill>
              </a:rPr>
              <a:t>STARA FORMUŁA </a:t>
            </a:r>
          </a:p>
          <a:p>
            <a:pPr lvl="1" algn="just">
              <a:spcBef>
                <a:spcPct val="20000"/>
              </a:spcBef>
              <a:spcAft>
                <a:spcPct val="0"/>
              </a:spcAft>
              <a:buClr>
                <a:srgbClr val="8AB833"/>
              </a:buClr>
              <a:buSzPct val="60000"/>
              <a:buFont typeface="Wingdings" pitchFamily="2" charset="2"/>
              <a:buChar char="§"/>
            </a:pPr>
            <a:r>
              <a:rPr lang="pl-PL" altLang="pl-PL" sz="2000" b="1" dirty="0">
                <a:solidFill>
                  <a:srgbClr val="0070C0"/>
                </a:solidFill>
              </a:rPr>
              <a:t>NOWA FORMUŁA </a:t>
            </a:r>
          </a:p>
          <a:p>
            <a:pPr lvl="1" algn="just">
              <a:spcBef>
                <a:spcPct val="20000"/>
              </a:spcBef>
              <a:spcAft>
                <a:spcPct val="0"/>
              </a:spcAft>
              <a:buClr>
                <a:srgbClr val="8AB833"/>
              </a:buClr>
              <a:buSzPct val="60000"/>
              <a:buFont typeface="Wingdings" pitchFamily="2" charset="2"/>
              <a:buChar char="§"/>
            </a:pPr>
            <a:r>
              <a:rPr lang="pl-PL" altLang="pl-PL" sz="2000" b="1" dirty="0" smtClean="0">
                <a:solidFill>
                  <a:srgbClr val="0070C0"/>
                </a:solidFill>
              </a:rPr>
              <a:t>PRACA WYKONANA Z NAUCZYCIELEM WSPOMAGAJĄCYM </a:t>
            </a:r>
            <a:r>
              <a:rPr lang="pl-PL" altLang="pl-PL" sz="2000" b="1" dirty="0" smtClean="0">
                <a:solidFill>
                  <a:srgbClr val="C00000"/>
                </a:solidFill>
              </a:rPr>
              <a:t>(liczymy </a:t>
            </a:r>
            <a:r>
              <a:rPr lang="pl-PL" altLang="pl-PL" sz="2000" b="1" dirty="0">
                <a:solidFill>
                  <a:srgbClr val="C00000"/>
                </a:solidFill>
              </a:rPr>
              <a:t>jako </a:t>
            </a:r>
            <a:r>
              <a:rPr lang="pl-PL" altLang="pl-PL" sz="2000" b="1" dirty="0" smtClean="0">
                <a:solidFill>
                  <a:srgbClr val="C00000"/>
                </a:solidFill>
              </a:rPr>
              <a:t>1 arkusz)</a:t>
            </a:r>
            <a:endParaRPr lang="pl-PL" altLang="pl-PL" sz="2000" b="1" dirty="0">
              <a:solidFill>
                <a:srgbClr val="C00000"/>
              </a:solidFill>
            </a:endParaRPr>
          </a:p>
          <a:p>
            <a:pPr lvl="1" algn="just">
              <a:spcBef>
                <a:spcPct val="20000"/>
              </a:spcBef>
              <a:spcAft>
                <a:spcPct val="0"/>
              </a:spcAft>
              <a:buClr>
                <a:srgbClr val="8AB833"/>
              </a:buClr>
              <a:buSzPct val="60000"/>
              <a:buFont typeface="Wingdings" pitchFamily="2" charset="2"/>
              <a:buChar char="§"/>
            </a:pPr>
            <a:r>
              <a:rPr lang="pl-PL" altLang="pl-PL" sz="2000" b="1" dirty="0">
                <a:solidFill>
                  <a:srgbClr val="0070C0"/>
                </a:solidFill>
              </a:rPr>
              <a:t>PRACA PISANA NA KOMPUTERZE </a:t>
            </a:r>
          </a:p>
          <a:p>
            <a:pPr lvl="1" algn="just">
              <a:spcBef>
                <a:spcPct val="20000"/>
              </a:spcBef>
              <a:spcAft>
                <a:spcPct val="0"/>
              </a:spcAft>
              <a:buClr>
                <a:srgbClr val="8AB833"/>
              </a:buClr>
              <a:buSzPct val="60000"/>
              <a:buFont typeface="Wingdings" pitchFamily="2" charset="2"/>
              <a:buChar char="§"/>
            </a:pPr>
            <a:r>
              <a:rPr lang="pl-PL" altLang="pl-PL" sz="2000" b="1" dirty="0">
                <a:solidFill>
                  <a:srgbClr val="0070C0"/>
                </a:solidFill>
              </a:rPr>
              <a:t>EGZAMIN W DOMU / SZPITALU</a:t>
            </a:r>
          </a:p>
          <a:p>
            <a:pPr lvl="1" algn="just">
              <a:spcBef>
                <a:spcPct val="20000"/>
              </a:spcBef>
              <a:spcAft>
                <a:spcPct val="0"/>
              </a:spcAft>
              <a:buClr>
                <a:srgbClr val="8AB833"/>
              </a:buClr>
              <a:buSzPct val="60000"/>
              <a:buFont typeface="Wingdings" pitchFamily="2" charset="2"/>
              <a:buChar char="§"/>
            </a:pPr>
            <a:r>
              <a:rPr lang="pl-PL" altLang="pl-PL" sz="2000" b="1" dirty="0">
                <a:solidFill>
                  <a:srgbClr val="0070C0"/>
                </a:solidFill>
              </a:rPr>
              <a:t>DYSKALKULIA </a:t>
            </a:r>
            <a:endParaRPr lang="pl-PL" altLang="pl-PL" sz="2000" b="1" dirty="0">
              <a:solidFill>
                <a:srgbClr val="FF0000"/>
              </a:solidFill>
            </a:endParaRPr>
          </a:p>
          <a:p>
            <a:pPr lvl="1" algn="just">
              <a:spcBef>
                <a:spcPct val="20000"/>
              </a:spcBef>
              <a:spcAft>
                <a:spcPct val="0"/>
              </a:spcAft>
              <a:buClr>
                <a:srgbClr val="8AB833"/>
              </a:buClr>
              <a:buSzPct val="60000"/>
              <a:buFont typeface="Wingdings" pitchFamily="2" charset="2"/>
              <a:buChar char="§"/>
            </a:pPr>
            <a:r>
              <a:rPr lang="pl-PL" altLang="pl-PL" sz="2000" b="1" dirty="0">
                <a:solidFill>
                  <a:srgbClr val="0070C0"/>
                </a:solidFill>
              </a:rPr>
              <a:t>OKE w KRAKOWIE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900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46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037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65125"/>
            <a:ext cx="7747769" cy="759619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</a:rPr>
              <a:t>Redystrybucja materiałów egzaminacyjnych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7920880" cy="47525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r>
              <a:rPr lang="pl-PL" sz="1800" b="1" dirty="0">
                <a:solidFill>
                  <a:schemeClr val="tx1"/>
                </a:solidFill>
              </a:rPr>
              <a:t>Za przygotowanie materiałów egzaminacyjnych do oddania OKE odpowiada dyrektor/przewodniczący zespołu egzaminacyjnego </a:t>
            </a:r>
          </a:p>
          <a:p>
            <a:pPr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pl-PL" sz="1800" dirty="0" smtClean="0">
              <a:solidFill>
                <a:schemeClr val="tx1"/>
              </a:solidFill>
            </a:endParaRPr>
          </a:p>
          <a:p>
            <a:pPr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r>
              <a:rPr lang="pl-PL" sz="1800" dirty="0" smtClean="0">
                <a:solidFill>
                  <a:schemeClr val="tx1"/>
                </a:solidFill>
              </a:rPr>
              <a:t>Dyrektor </a:t>
            </a:r>
            <a:endParaRPr lang="pl-PL" sz="1800" dirty="0">
              <a:solidFill>
                <a:schemeClr val="tx1"/>
              </a:solidFill>
            </a:endParaRPr>
          </a:p>
          <a:p>
            <a:pPr marL="468313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solidFill>
                  <a:schemeClr val="tx1"/>
                </a:solidFill>
              </a:rPr>
              <a:t>odbiera od przewodniczących zespołów nadzorujących materiały przekazane na egzamin;</a:t>
            </a:r>
          </a:p>
          <a:p>
            <a:pPr marL="468313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l-PL" sz="1800" dirty="0" smtClean="0">
                <a:solidFill>
                  <a:schemeClr val="tx1"/>
                </a:solidFill>
              </a:rPr>
              <a:t>numeruje </a:t>
            </a:r>
            <a:r>
              <a:rPr lang="pl-PL" sz="1800" dirty="0">
                <a:solidFill>
                  <a:schemeClr val="tx1"/>
                </a:solidFill>
              </a:rPr>
              <a:t>bezpieczne koperty oddzielnie: 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z </a:t>
            </a:r>
            <a:r>
              <a:rPr lang="pl-PL" sz="1600" dirty="0">
                <a:solidFill>
                  <a:schemeClr val="tx1"/>
                </a:solidFill>
              </a:rPr>
              <a:t>każdego poziomu danego przedmiotu zdawanego wg nowej formuły (z informatyki  </a:t>
            </a:r>
            <a:r>
              <a:rPr lang="pl-PL" sz="1600" dirty="0" smtClean="0">
                <a:solidFill>
                  <a:schemeClr val="tx1"/>
                </a:solidFill>
              </a:rPr>
              <a:t>niezależna </a:t>
            </a:r>
            <a:r>
              <a:rPr lang="pl-PL" sz="1600" dirty="0">
                <a:solidFill>
                  <a:schemeClr val="tx1"/>
                </a:solidFill>
              </a:rPr>
              <a:t>numeracja dotyczy także każdej części egzaminu)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pl-PL" sz="1600" dirty="0" smtClean="0">
                <a:solidFill>
                  <a:schemeClr val="tx1"/>
                </a:solidFill>
              </a:rPr>
              <a:t>z </a:t>
            </a:r>
            <a:r>
              <a:rPr lang="pl-PL" sz="1600" dirty="0">
                <a:solidFill>
                  <a:schemeClr val="tx1"/>
                </a:solidFill>
              </a:rPr>
              <a:t>każdego poziomu danego przedmiotu zdawanego wg starej formuły (z języka     </a:t>
            </a:r>
            <a:r>
              <a:rPr lang="pl-PL" sz="1600" dirty="0" smtClean="0">
                <a:solidFill>
                  <a:schemeClr val="tx1"/>
                </a:solidFill>
              </a:rPr>
              <a:t>obcego  </a:t>
            </a:r>
            <a:r>
              <a:rPr lang="pl-PL" sz="1600" dirty="0">
                <a:solidFill>
                  <a:schemeClr val="tx1"/>
                </a:solidFill>
              </a:rPr>
              <a:t>nowożytnego na poziomie rozszerzonym i z informatyki niezależna </a:t>
            </a:r>
            <a:r>
              <a:rPr lang="pl-PL" sz="1600" dirty="0" smtClean="0">
                <a:solidFill>
                  <a:schemeClr val="tx1"/>
                </a:solidFill>
              </a:rPr>
              <a:t>numeracja </a:t>
            </a:r>
            <a:r>
              <a:rPr lang="pl-PL" sz="1600" dirty="0">
                <a:solidFill>
                  <a:schemeClr val="tx1"/>
                </a:solidFill>
              </a:rPr>
              <a:t>dotyczy także każdej części egzaminu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  <a:endParaRPr lang="pl-PL" sz="1600" dirty="0">
              <a:solidFill>
                <a:schemeClr val="tx1"/>
              </a:solidFill>
            </a:endParaRPr>
          </a:p>
          <a:p>
            <a:pPr marL="468313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solidFill>
                  <a:schemeClr val="tx1"/>
                </a:solidFill>
              </a:rPr>
              <a:t>wypełnia </a:t>
            </a:r>
            <a:r>
              <a:rPr lang="pl-PL" sz="1800" i="1" dirty="0">
                <a:solidFill>
                  <a:schemeClr val="tx1"/>
                </a:solidFill>
              </a:rPr>
              <a:t>Protokół zbiorczy  przebiegu części pisemnej egzaminu maturalnego z danego przedmiotu </a:t>
            </a:r>
            <a:r>
              <a:rPr lang="pl-PL" sz="1800" dirty="0">
                <a:solidFill>
                  <a:schemeClr val="tx1"/>
                </a:solidFill>
              </a:rPr>
              <a:t>(</a:t>
            </a:r>
            <a:r>
              <a:rPr lang="pl-PL" sz="1800" b="1" i="1" dirty="0" smtClean="0">
                <a:solidFill>
                  <a:srgbClr val="C00000"/>
                </a:solidFill>
              </a:rPr>
              <a:t>załącznik </a:t>
            </a:r>
            <a:r>
              <a:rPr lang="pl-PL" sz="1800" b="1" i="1" dirty="0">
                <a:solidFill>
                  <a:srgbClr val="C00000"/>
                </a:solidFill>
              </a:rPr>
              <a:t>17</a:t>
            </a:r>
            <a:r>
              <a:rPr lang="pl-PL" sz="1800" dirty="0">
                <a:solidFill>
                  <a:schemeClr val="tx1"/>
                </a:solidFill>
              </a:rPr>
              <a:t>);</a:t>
            </a:r>
          </a:p>
          <a:p>
            <a:pPr marL="468313" indent="-28575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solidFill>
                  <a:schemeClr val="tx1"/>
                </a:solidFill>
              </a:rPr>
              <a:t>przygotowuje materiały egzaminacyjne do przekazania dla kuriera OKE.</a:t>
            </a:r>
            <a:endParaRPr lang="pl-PL" altLang="pl-PL" sz="1800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47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900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65125"/>
            <a:ext cx="7747769" cy="759619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</a:rPr>
              <a:t>Redystrybucja materiałów egzaminacyjnych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7992888" cy="52565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65000"/>
              <a:buNone/>
              <a:defRPr/>
            </a:pPr>
            <a:r>
              <a:rPr lang="pl-PL" altLang="pl-PL" sz="1800" spc="0" dirty="0" smtClean="0">
                <a:solidFill>
                  <a:prstClr val="black"/>
                </a:solidFill>
              </a:rPr>
              <a:t>Dyrektor  </a:t>
            </a:r>
            <a:r>
              <a:rPr lang="pl-PL" altLang="pl-PL" sz="1800" spc="0" dirty="0">
                <a:solidFill>
                  <a:prstClr val="black"/>
                </a:solidFill>
              </a:rPr>
              <a:t>pakuje do</a:t>
            </a:r>
            <a:r>
              <a:rPr lang="pl-PL" altLang="pl-PL" sz="1800" b="1" spc="0" dirty="0">
                <a:solidFill>
                  <a:prstClr val="black"/>
                </a:solidFill>
              </a:rPr>
              <a:t> </a:t>
            </a:r>
            <a:r>
              <a:rPr lang="pl-PL" altLang="pl-PL" sz="1800" b="1" u="sng" spc="0" dirty="0">
                <a:solidFill>
                  <a:prstClr val="black"/>
                </a:solidFill>
              </a:rPr>
              <a:t>papierowej koperty</a:t>
            </a:r>
            <a:r>
              <a:rPr lang="pl-PL" altLang="pl-PL" sz="1800" b="1" spc="0" dirty="0">
                <a:solidFill>
                  <a:prstClr val="black"/>
                </a:solidFill>
              </a:rPr>
              <a:t>:</a:t>
            </a:r>
          </a:p>
          <a:p>
            <a:pPr marL="0" lvl="0" indent="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49E39"/>
              </a:buClr>
              <a:buSzPct val="65000"/>
              <a:buNone/>
              <a:defRPr/>
            </a:pPr>
            <a:endParaRPr lang="pl-PL" altLang="pl-PL" sz="1600" b="1" spc="0" dirty="0">
              <a:solidFill>
                <a:prstClr val="black"/>
              </a:solidFill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65000"/>
              <a:buNone/>
              <a:defRPr/>
            </a:pPr>
            <a:r>
              <a:rPr lang="pl-PL" altLang="pl-PL" sz="1600" i="1" spc="0" dirty="0">
                <a:solidFill>
                  <a:prstClr val="black"/>
                </a:solidFill>
              </a:rPr>
              <a:t>Protokół zbiorczy części pisemnej egzaminu maturalnego z danego przedmiotu (</a:t>
            </a:r>
            <a:r>
              <a:rPr lang="pl-PL" altLang="pl-PL" sz="1600" b="1" i="1" spc="0" dirty="0" smtClean="0">
                <a:solidFill>
                  <a:srgbClr val="C00000"/>
                </a:solidFill>
              </a:rPr>
              <a:t>załącznik </a:t>
            </a:r>
            <a:r>
              <a:rPr lang="pl-PL" altLang="pl-PL" sz="1600" b="1" i="1" spc="0" dirty="0">
                <a:solidFill>
                  <a:srgbClr val="C00000"/>
                </a:solidFill>
              </a:rPr>
              <a:t>17</a:t>
            </a:r>
            <a:r>
              <a:rPr lang="pl-PL" altLang="pl-PL" sz="1600" i="1" spc="0" dirty="0">
                <a:solidFill>
                  <a:prstClr val="black"/>
                </a:solidFill>
              </a:rPr>
              <a:t>) </a:t>
            </a:r>
          </a:p>
          <a:p>
            <a:pPr marL="0" lvl="0" indent="0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65000"/>
              <a:buNone/>
              <a:defRPr/>
            </a:pPr>
            <a:r>
              <a:rPr lang="pl-PL" altLang="pl-PL" sz="1600" spc="0" dirty="0">
                <a:solidFill>
                  <a:prstClr val="black"/>
                </a:solidFill>
              </a:rPr>
              <a:t>wraz z załącznikami</a:t>
            </a:r>
            <a:r>
              <a:rPr lang="pl-PL" altLang="pl-PL" sz="1600" spc="0" dirty="0" smtClean="0">
                <a:solidFill>
                  <a:prstClr val="black"/>
                </a:solidFill>
              </a:rPr>
              <a:t>:</a:t>
            </a:r>
            <a:endParaRPr lang="pl-PL" altLang="pl-PL" sz="1600" spc="0" dirty="0">
              <a:solidFill>
                <a:prstClr val="black"/>
              </a:solidFill>
            </a:endParaRPr>
          </a:p>
          <a:p>
            <a:pPr lvl="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1600" i="1" spc="0" dirty="0">
                <a:solidFill>
                  <a:schemeClr val="tx1"/>
                </a:solidFill>
              </a:rPr>
              <a:t>Wykazem zdających w danej sali  </a:t>
            </a:r>
            <a:r>
              <a:rPr lang="pl-PL" altLang="pl-PL" sz="1600" i="1" spc="0" dirty="0" smtClean="0">
                <a:solidFill>
                  <a:schemeClr val="tx1"/>
                </a:solidFill>
              </a:rPr>
              <a:t>(</a:t>
            </a:r>
            <a:r>
              <a:rPr lang="pl-PL" altLang="pl-PL" sz="1600" b="1" i="1" spc="0" dirty="0" smtClean="0">
                <a:solidFill>
                  <a:srgbClr val="C00000"/>
                </a:solidFill>
              </a:rPr>
              <a:t>załącznik </a:t>
            </a:r>
            <a:r>
              <a:rPr lang="pl-PL" altLang="pl-PL" sz="1600" b="1" i="1" spc="0" dirty="0">
                <a:solidFill>
                  <a:srgbClr val="C00000"/>
                </a:solidFill>
              </a:rPr>
              <a:t>15</a:t>
            </a:r>
            <a:r>
              <a:rPr lang="pl-PL" altLang="pl-PL" sz="1600" i="1" spc="0" dirty="0">
                <a:solidFill>
                  <a:schemeClr val="tx1"/>
                </a:solidFill>
              </a:rPr>
              <a:t>);  </a:t>
            </a:r>
          </a:p>
          <a:p>
            <a:pPr lvl="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1600" spc="0" dirty="0">
                <a:solidFill>
                  <a:schemeClr val="tx1"/>
                </a:solidFill>
              </a:rPr>
              <a:t>planem rozmieszczenia osób w danej sali </a:t>
            </a:r>
            <a:r>
              <a:rPr lang="pl-PL" altLang="pl-PL" sz="1600" spc="0" dirty="0" smtClean="0">
                <a:solidFill>
                  <a:schemeClr val="tx1"/>
                </a:solidFill>
              </a:rPr>
              <a:t>egzaminacyjnej</a:t>
            </a:r>
            <a:r>
              <a:rPr lang="pl-PL" altLang="pl-PL" sz="1600" spc="0" dirty="0">
                <a:solidFill>
                  <a:schemeClr val="tx1"/>
                </a:solidFill>
              </a:rPr>
              <a:t>;</a:t>
            </a:r>
          </a:p>
          <a:p>
            <a:pPr lvl="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1600" spc="0" dirty="0">
                <a:solidFill>
                  <a:schemeClr val="tx1"/>
                </a:solidFill>
              </a:rPr>
              <a:t>protokołem</a:t>
            </a:r>
            <a:r>
              <a:rPr lang="pl-PL" altLang="pl-PL" sz="1600" i="1" spc="0" dirty="0">
                <a:solidFill>
                  <a:schemeClr val="tx1"/>
                </a:solidFill>
              </a:rPr>
              <a:t> Przerwania i unieważnienia egzaminu maturalnego z danego przedmiotu (</a:t>
            </a:r>
            <a:r>
              <a:rPr lang="pl-PL" altLang="pl-PL" sz="1600" b="1" i="1" spc="0" dirty="0" smtClean="0">
                <a:solidFill>
                  <a:srgbClr val="C00000"/>
                </a:solidFill>
              </a:rPr>
              <a:t>załącznik </a:t>
            </a:r>
            <a:r>
              <a:rPr lang="pl-PL" altLang="pl-PL" sz="1600" b="1" i="1" spc="0" dirty="0">
                <a:solidFill>
                  <a:srgbClr val="C00000"/>
                </a:solidFill>
              </a:rPr>
              <a:t>18</a:t>
            </a:r>
            <a:r>
              <a:rPr lang="pl-PL" altLang="pl-PL" sz="1600" i="1" spc="0" dirty="0">
                <a:solidFill>
                  <a:schemeClr val="tx1"/>
                </a:solidFill>
              </a:rPr>
              <a:t>)</a:t>
            </a:r>
            <a:r>
              <a:rPr lang="pl-PL" altLang="pl-PL" sz="1600" spc="0" dirty="0">
                <a:solidFill>
                  <a:schemeClr val="tx1"/>
                </a:solidFill>
              </a:rPr>
              <a:t> wraz    z arkuszem zdającego. </a:t>
            </a:r>
            <a:r>
              <a:rPr lang="pl-PL" altLang="pl-PL" sz="1600" b="1" spc="0" dirty="0" smtClean="0">
                <a:solidFill>
                  <a:srgbClr val="C00000"/>
                </a:solidFill>
              </a:rPr>
              <a:t>UWAGA</a:t>
            </a:r>
            <a:r>
              <a:rPr lang="pl-PL" altLang="pl-PL" sz="1600" spc="0" dirty="0">
                <a:solidFill>
                  <a:schemeClr val="tx1"/>
                </a:solidFill>
              </a:rPr>
              <a:t>: prosimy także przefaksować protokół </a:t>
            </a:r>
            <a:r>
              <a:rPr lang="pl-PL" altLang="pl-PL" sz="1600" i="1" spc="0" dirty="0">
                <a:solidFill>
                  <a:schemeClr val="tx1"/>
                </a:solidFill>
              </a:rPr>
              <a:t>Przerwania i unieważnienia egzaminu  (22 457 03 45);</a:t>
            </a:r>
          </a:p>
          <a:p>
            <a:pPr lvl="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1600" spc="0" dirty="0">
                <a:solidFill>
                  <a:schemeClr val="tx1"/>
                </a:solidFill>
              </a:rPr>
              <a:t>kopią zaświadczenia laureata i finalisty potwierdzoną za zgodność z oryginałem;</a:t>
            </a:r>
          </a:p>
          <a:p>
            <a:pPr lvl="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1600" spc="0" dirty="0">
                <a:solidFill>
                  <a:schemeClr val="tx1"/>
                </a:solidFill>
              </a:rPr>
              <a:t>kopią wykazu zawartości przesyłki dostarczonej przez dystrybutora. </a:t>
            </a:r>
          </a:p>
          <a:p>
            <a:pPr marL="0" lvl="0" indent="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65000"/>
              <a:buNone/>
              <a:defRPr/>
            </a:pPr>
            <a:r>
              <a:rPr lang="pl-PL" altLang="pl-PL" sz="1600" b="1" spc="0" dirty="0">
                <a:solidFill>
                  <a:prstClr val="black"/>
                </a:solidFill>
              </a:rPr>
              <a:t>Uwaga: </a:t>
            </a:r>
            <a:r>
              <a:rPr lang="pl-PL" altLang="pl-PL" sz="1600" b="1" spc="0" dirty="0" smtClean="0">
                <a:solidFill>
                  <a:prstClr val="black"/>
                </a:solidFill>
              </a:rPr>
              <a:t>niezaklejoną papierową </a:t>
            </a:r>
            <a:r>
              <a:rPr lang="pl-PL" altLang="pl-PL" sz="1600" b="1" spc="0" dirty="0">
                <a:solidFill>
                  <a:prstClr val="black"/>
                </a:solidFill>
              </a:rPr>
              <a:t>kopertę z dokumentacją </a:t>
            </a:r>
            <a:r>
              <a:rPr lang="pl-PL" altLang="pl-PL" sz="1600" b="1" spc="0" dirty="0" smtClean="0">
                <a:solidFill>
                  <a:prstClr val="black"/>
                </a:solidFill>
              </a:rPr>
              <a:t>egzaminu </a:t>
            </a:r>
            <a:r>
              <a:rPr lang="pl-PL" altLang="pl-PL" sz="1600" b="1" spc="0" dirty="0">
                <a:solidFill>
                  <a:prstClr val="black"/>
                </a:solidFill>
              </a:rPr>
              <a:t>należy zapakować do białego pudełka  z odpowiednią </a:t>
            </a:r>
            <a:r>
              <a:rPr lang="pl-PL" altLang="pl-PL" sz="1600" b="1" spc="0" dirty="0" smtClean="0">
                <a:solidFill>
                  <a:prstClr val="black"/>
                </a:solidFill>
              </a:rPr>
              <a:t>naklejką</a:t>
            </a:r>
            <a:endParaRPr lang="pl-PL" altLang="pl-PL" sz="1600" b="1" spc="0" dirty="0">
              <a:solidFill>
                <a:prstClr val="black"/>
              </a:solidFill>
            </a:endParaRPr>
          </a:p>
          <a:p>
            <a:pPr marL="0" lvl="0" indent="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65000"/>
              <a:buNone/>
              <a:defRPr/>
            </a:pPr>
            <a:r>
              <a:rPr lang="pl-PL" altLang="pl-PL" sz="1600" b="1" spc="0" dirty="0">
                <a:solidFill>
                  <a:srgbClr val="0070C0"/>
                </a:solidFill>
              </a:rPr>
              <a:t>        </a:t>
            </a:r>
            <a:r>
              <a:rPr lang="pl-PL" altLang="pl-PL" sz="1600" b="1" spc="0" dirty="0">
                <a:solidFill>
                  <a:srgbClr val="C00000"/>
                </a:solidFill>
              </a:rPr>
              <a:t>UWAGA: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1600" spc="0" dirty="0">
                <a:solidFill>
                  <a:schemeClr val="tx1"/>
                </a:solidFill>
              </a:rPr>
              <a:t>do dystrybucji j. polskiego będą dodane bezpieczne koperty do </a:t>
            </a:r>
            <a:r>
              <a:rPr lang="pl-PL" altLang="pl-PL" sz="1600" spc="0" dirty="0" smtClean="0">
                <a:solidFill>
                  <a:schemeClr val="tx1"/>
                </a:solidFill>
              </a:rPr>
              <a:t>oddzielnego zapakowania arkuszy zdających z innych OKE i zdających z dyskalkulią;</a:t>
            </a:r>
            <a:endParaRPr lang="pl-PL" altLang="pl-PL" sz="1600" spc="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1600" spc="0" dirty="0">
                <a:solidFill>
                  <a:schemeClr val="tx1"/>
                </a:solidFill>
              </a:rPr>
              <a:t>wypełniając pkt. C. Protokołu zbiorczego należy uwzględnić tylko liczbę zwrotnych kopert otrzymanych  i wykorzystanych, A LICZBĘ KOPERT PRZEKAZANYCH DO OKE wypełnić w protokole ostatniego egzaminu (niewykorzystane zwrotne koperty włożyć w pudełko z  dokumentacją ostatniego egzaminu przeprowadzonego w danej szkole).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48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85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www.oke.waw.pl</a:t>
            </a:r>
            <a:endParaRPr lang="pl-PL" altLang="en-US"/>
          </a:p>
        </p:txBody>
      </p:sp>
      <p:sp>
        <p:nvSpPr>
          <p:cNvPr id="48131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81EE5D-50C8-4C43-B70D-C5E06B3F615C}" type="slidenum">
              <a:rPr lang="pl-PL" altLang="en-US" sz="1200" smtClean="0">
                <a:solidFill>
                  <a:prstClr val="black"/>
                </a:solidFill>
                <a:latin typeface="Garamond" pitchFamily="18" charset="0"/>
              </a:rPr>
              <a:pPr/>
              <a:t>49</a:t>
            </a:fld>
            <a:endParaRPr lang="pl-PL" altLang="en-US" sz="1200" smtClean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48134" name="Rectangle 14"/>
          <p:cNvSpPr>
            <a:spLocks noChangeArrowheads="1"/>
          </p:cNvSpPr>
          <p:nvPr/>
        </p:nvSpPr>
        <p:spPr bwMode="auto">
          <a:xfrm>
            <a:off x="2286000" y="-698500"/>
            <a:ext cx="457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altLang="pl-PL" b="1" smtClean="0">
              <a:solidFill>
                <a:prstClr val="black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65000"/>
              <a:buFont typeface="Wingdings" pitchFamily="2" charset="2"/>
              <a:buNone/>
            </a:pPr>
            <a:endParaRPr lang="pl-PL" altLang="pl-PL" sz="1600" b="1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652120" y="332656"/>
            <a:ext cx="1656184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20082" r="80136" b="43634"/>
          <a:stretch/>
        </p:blipFill>
        <p:spPr bwMode="auto">
          <a:xfrm>
            <a:off x="5724128" y="3283345"/>
            <a:ext cx="1512168" cy="28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1035522" y="821704"/>
            <a:ext cx="3176438" cy="5256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dirty="0" smtClean="0">
                <a:solidFill>
                  <a:schemeClr val="tx1"/>
                </a:solidFill>
              </a:rPr>
              <a:t>Pieczątka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Szkoły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IDENTYFIKATOR SZKOŁY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Nazwa przedmiotu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DOKUMENTACJA</a:t>
            </a: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13" name="Strzałka w prawo 12"/>
          <p:cNvSpPr/>
          <p:nvPr/>
        </p:nvSpPr>
        <p:spPr>
          <a:xfrm>
            <a:off x="3707904" y="1628800"/>
            <a:ext cx="2376264" cy="64807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 smtClean="0">
                <a:solidFill>
                  <a:prstClr val="white"/>
                </a:solidFill>
              </a:rPr>
              <a:t>białe wąskie pudełko</a:t>
            </a:r>
            <a:endParaRPr lang="pl-PL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8F076B-6168-42C2-97D8-2D8CF0EDD39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AAE4DD-8A86-416B-8CBB-92057D69CA36}" type="slidenum">
              <a:rPr lang="pl-PL" altLang="pl-PL" smtClean="0">
                <a:solidFill>
                  <a:srgbClr val="558ED5"/>
                </a:solidFill>
                <a:latin typeface="Calibri Light" pitchFamily="34" charset="0"/>
              </a:rPr>
              <a:pPr/>
              <a:t>5</a:t>
            </a:fld>
            <a:endParaRPr lang="pl-PL" altLang="pl-PL" smtClean="0">
              <a:solidFill>
                <a:srgbClr val="558ED5"/>
              </a:solidFill>
              <a:latin typeface="Calibri Light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0075" t="17802" r="18500" b="39055"/>
          <a:stretch/>
        </p:blipFill>
        <p:spPr>
          <a:xfrm>
            <a:off x="483826" y="962235"/>
            <a:ext cx="7472550" cy="2952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467544" y="33265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spc="-70" dirty="0">
                <a:solidFill>
                  <a:schemeClr val="accent6">
                    <a:lumMod val="50000"/>
                  </a:schemeClr>
                </a:solidFill>
                <a:latin typeface="Calibri Light" panose="020F0302020204030204"/>
                <a:ea typeface="+mj-ea"/>
                <a:cs typeface="+mj-cs"/>
              </a:rPr>
              <a:t>Podstawy prawne</a:t>
            </a: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23528" y="4293096"/>
            <a:ext cx="777686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Zespoły przedmiotowe</a:t>
            </a:r>
            <a:r>
              <a:rPr lang="pl-PL" dirty="0" smtClean="0"/>
              <a:t>: nauczyciel przedmiotu-egzaminator (PZP) + nauczyciel przedmiotu (CZP) (nieuczący w ostatnim roku; co najmniej jeden z innej placówki)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31669" y="5085184"/>
            <a:ext cx="7776864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Zespoły nadzorujące</a:t>
            </a:r>
            <a:r>
              <a:rPr lang="pl-PL" dirty="0" smtClean="0"/>
              <a:t>: nauczyciel ze szkoły macierzystej (PZN) + co najmniej jeden nauczyciel z innej placówki (CZP) </a:t>
            </a:r>
          </a:p>
          <a:p>
            <a:r>
              <a:rPr lang="pl-PL" dirty="0" smtClean="0"/>
              <a:t>Od 1 do 5 zdających – co najmniej 2 nauczycieli w zespole;</a:t>
            </a:r>
          </a:p>
          <a:p>
            <a:r>
              <a:rPr lang="pl-PL" dirty="0" smtClean="0"/>
              <a:t>Od 6 do 30 zdających – co najmniej 3 nauczycieli w zespole;</a:t>
            </a:r>
          </a:p>
          <a:p>
            <a:r>
              <a:rPr lang="pl-PL" dirty="0" smtClean="0"/>
              <a:t>Od 31 do 50 zdających – co najmniej 4 nauczycieli w zespole…</a:t>
            </a: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539552" y="1556792"/>
            <a:ext cx="7200800" cy="88160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0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056F1-C21B-4A31-92B1-706F064948C7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21B92-ED0A-4AE7-82D7-67A87630C3B8}" type="slidenum">
              <a:rPr lang="pl-PL" altLang="pl-PL" smtClean="0"/>
              <a:pPr>
                <a:defRPr/>
              </a:pPr>
              <a:t>50</a:t>
            </a:fld>
            <a:endParaRPr lang="pl-PL" altLang="pl-PL"/>
          </a:p>
        </p:txBody>
      </p:sp>
      <p:sp>
        <p:nvSpPr>
          <p:cNvPr id="6" name="Prostokąt 5"/>
          <p:cNvSpPr/>
          <p:nvPr/>
        </p:nvSpPr>
        <p:spPr>
          <a:xfrm>
            <a:off x="1035522" y="1268760"/>
            <a:ext cx="3176438" cy="5256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dirty="0" smtClean="0">
                <a:solidFill>
                  <a:schemeClr val="tx1"/>
                </a:solidFill>
              </a:rPr>
              <a:t>Pieczątka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Szkoły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IDENTYFIKATOR SZKOŁY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Nazwa przedmiotu</a:t>
            </a:r>
          </a:p>
          <a:p>
            <a:pPr algn="ctr"/>
            <a:endParaRPr lang="pl-PL" b="1" dirty="0" smtClean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ARKUSZE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NIEWYKORZYSTANE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Liczba arkuszy …….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Prostokąt 6"/>
          <p:cNvSpPr/>
          <p:nvPr/>
        </p:nvSpPr>
        <p:spPr>
          <a:xfrm>
            <a:off x="4788024" y="1268760"/>
            <a:ext cx="3176438" cy="5256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dirty="0" smtClean="0">
                <a:solidFill>
                  <a:schemeClr val="tx1"/>
                </a:solidFill>
              </a:rPr>
              <a:t>Pieczątka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Szkoły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IDENTYFIKATOR SZKOŁY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Nazwa przedmiotu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ARKUSZE Z USTERKAMI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Liczba arkuszy ……</a:t>
            </a: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69973" y="332656"/>
            <a:ext cx="2094315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Do pudełka </a:t>
            </a:r>
          </a:p>
          <a:p>
            <a:r>
              <a:rPr lang="pl-PL" dirty="0" smtClean="0"/>
              <a:t>z dokumentacją</a:t>
            </a:r>
            <a:endParaRPr lang="pl-PL" dirty="0"/>
          </a:p>
        </p:txBody>
      </p:sp>
      <p:sp>
        <p:nvSpPr>
          <p:cNvPr id="12" name="Strzałka w dół 11"/>
          <p:cNvSpPr/>
          <p:nvPr/>
        </p:nvSpPr>
        <p:spPr>
          <a:xfrm>
            <a:off x="6732240" y="836712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1277605" y="333059"/>
            <a:ext cx="1800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Nie wkładamy do żadnego pudełka</a:t>
            </a:r>
            <a:endParaRPr lang="pl-PL" dirty="0"/>
          </a:p>
        </p:txBody>
      </p:sp>
      <p:sp>
        <p:nvSpPr>
          <p:cNvPr id="15" name="Strzałka w dół 14"/>
          <p:cNvSpPr/>
          <p:nvPr/>
        </p:nvSpPr>
        <p:spPr>
          <a:xfrm>
            <a:off x="2267744" y="978987"/>
            <a:ext cx="288032" cy="793829"/>
          </a:xfrm>
          <a:prstGeom prst="downArrow">
            <a:avLst>
              <a:gd name="adj1" fmla="val 100000"/>
              <a:gd name="adj2" fmla="val 275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377273" y="5049180"/>
            <a:ext cx="1080120" cy="10081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819498" y="5445224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191344" y="4221088"/>
            <a:ext cx="12241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Pozostają w szkole</a:t>
            </a:r>
            <a:endParaRPr lang="pl-PL" dirty="0"/>
          </a:p>
        </p:txBody>
      </p:sp>
      <p:sp>
        <p:nvSpPr>
          <p:cNvPr id="21" name="Strzałka w dół 20"/>
          <p:cNvSpPr/>
          <p:nvPr/>
        </p:nvSpPr>
        <p:spPr>
          <a:xfrm>
            <a:off x="467544" y="4867419"/>
            <a:ext cx="144016" cy="433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5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65125"/>
            <a:ext cx="7675761" cy="615603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Pakowanie i opisywanie pudełek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7920880" cy="54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sz="2100" dirty="0" smtClean="0">
                <a:solidFill>
                  <a:schemeClr val="tx1"/>
                </a:solidFill>
              </a:rPr>
              <a:t>Zwrotne </a:t>
            </a:r>
            <a:r>
              <a:rPr lang="pl-PL" sz="2100" dirty="0">
                <a:solidFill>
                  <a:schemeClr val="tx1"/>
                </a:solidFill>
              </a:rPr>
              <a:t>koperty z materiałami egzaminacyjnymi pakujemy do odpowiednich pudełek </a:t>
            </a:r>
            <a:r>
              <a:rPr lang="pl-PL" sz="2100" dirty="0" smtClean="0">
                <a:solidFill>
                  <a:schemeClr val="tx1"/>
                </a:solidFill>
              </a:rPr>
              <a:t>zgodnie z </a:t>
            </a:r>
            <a:r>
              <a:rPr lang="pl-PL" sz="2100" dirty="0">
                <a:solidFill>
                  <a:schemeClr val="tx1"/>
                </a:solidFill>
              </a:rPr>
              <a:t>opisem na etykietach dotyczących tych egzaminów.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sz="2100" dirty="0">
                <a:solidFill>
                  <a:schemeClr val="tx1"/>
                </a:solidFill>
              </a:rPr>
              <a:t>W oddzielnych pudełkach umieszczamy zwrotne (bezpieczne) koperty tylko z danego poziomu danego egzaminu zdawanych wg danej formuły. </a:t>
            </a:r>
            <a:endParaRPr lang="pl-PL" sz="21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pl-PL" sz="2100" dirty="0" smtClean="0">
                <a:solidFill>
                  <a:schemeClr val="tx1"/>
                </a:solidFill>
              </a:rPr>
              <a:t>(będą </a:t>
            </a:r>
            <a:r>
              <a:rPr lang="pl-PL" sz="2100" dirty="0">
                <a:solidFill>
                  <a:schemeClr val="tx1"/>
                </a:solidFill>
              </a:rPr>
              <a:t>pudełka i specjalne naklejki do zapakowania bezpiecznych kopert z materiałami niewidomych i niesłyszących z j. polskiego i z j. </a:t>
            </a:r>
            <a:r>
              <a:rPr lang="pl-PL" sz="2100" dirty="0" smtClean="0">
                <a:solidFill>
                  <a:schemeClr val="tx1"/>
                </a:solidFill>
              </a:rPr>
              <a:t>angielskiego)</a:t>
            </a:r>
            <a:endParaRPr lang="pl-PL" sz="21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3A15"/>
              </a:buClr>
              <a:buFont typeface="Wingdings" pitchFamily="2" charset="2"/>
              <a:buNone/>
              <a:defRPr/>
            </a:pPr>
            <a:endParaRPr lang="pl-PL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3A15"/>
              </a:buClr>
              <a:buFont typeface="Wingdings" pitchFamily="2" charset="2"/>
              <a:buNone/>
              <a:defRPr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Uwaga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3A15"/>
              </a:buClr>
              <a:buNone/>
              <a:defRPr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W jednym pudełku umieszczamy bezpieczne koperty z egzaminów dwuczęściowych tj.: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3A15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z obu części poziomu podstawowego z informatyki (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P1+P2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) wg starej formuły;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3A15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z obu części poziomu rozszerzonego z informatyki; (R1+R2) wg starej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formuły;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3A15"/>
              </a:buClr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z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obu części poziomu rozszerzonego z informatyki; (R1+R2) wg nowej formuły;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3A15"/>
              </a:buClr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z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obu części poziomu rozszerzonego z języka obcego (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R1+R2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) wg „starej”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formuły;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3A15"/>
              </a:buClr>
              <a:buFont typeface="Garamond" panose="02020404030301010803" pitchFamily="18" charset="0"/>
              <a:buNone/>
              <a:defRPr/>
            </a:pPr>
            <a:endParaRPr lang="pl-PL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3A15"/>
              </a:buClr>
              <a:buFont typeface="Garamond" panose="02020404030301010803" pitchFamily="18" charset="0"/>
              <a:buNone/>
              <a:defRPr/>
            </a:pPr>
            <a:r>
              <a:rPr lang="pl-PL" dirty="0" smtClean="0">
                <a:solidFill>
                  <a:schemeClr val="tx1"/>
                </a:solidFill>
              </a:rPr>
              <a:t>Uzupełniamy </a:t>
            </a:r>
            <a:r>
              <a:rPr lang="pl-PL" dirty="0">
                <a:solidFill>
                  <a:schemeClr val="tx1"/>
                </a:solidFill>
              </a:rPr>
              <a:t>naklejkę na pudełku  poprzez wpisanie na niej liczby  prac </a:t>
            </a:r>
            <a:r>
              <a:rPr lang="pl-PL" dirty="0" smtClean="0">
                <a:solidFill>
                  <a:schemeClr val="tx1"/>
                </a:solidFill>
              </a:rPr>
              <a:t>znajdujących się w bezpiecznych </a:t>
            </a:r>
            <a:r>
              <a:rPr lang="pl-PL" dirty="0">
                <a:solidFill>
                  <a:schemeClr val="tx1"/>
                </a:solidFill>
              </a:rPr>
              <a:t>kopertach w danym pudełku. Następnie numerujemy </a:t>
            </a:r>
            <a:r>
              <a:rPr lang="pl-PL" dirty="0" smtClean="0">
                <a:solidFill>
                  <a:schemeClr val="tx1"/>
                </a:solidFill>
              </a:rPr>
              <a:t>pudełka </a:t>
            </a:r>
            <a:r>
              <a:rPr lang="pl-PL" dirty="0">
                <a:solidFill>
                  <a:schemeClr val="tx1"/>
                </a:solidFill>
              </a:rPr>
              <a:t>niezależnie z każdego poziomu egzaminu </a:t>
            </a:r>
            <a:r>
              <a:rPr lang="pl-PL" dirty="0" smtClean="0">
                <a:solidFill>
                  <a:schemeClr val="tx1"/>
                </a:solidFill>
              </a:rPr>
              <a:t>(według zasady 1/3, 2/3, 3/3).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3A15"/>
              </a:buClr>
              <a:buFont typeface="Garamond" panose="02020404030301010803" pitchFamily="18" charset="0"/>
              <a:buNone/>
              <a:defRPr/>
            </a:pP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3A15"/>
              </a:buClr>
              <a:buFont typeface="Garamond" panose="02020404030301010803" pitchFamily="18" charset="0"/>
              <a:buNone/>
              <a:defRPr/>
            </a:pPr>
            <a:r>
              <a:rPr lang="pl-PL" dirty="0">
                <a:solidFill>
                  <a:srgbClr val="FF0000"/>
                </a:solidFill>
              </a:rPr>
              <a:t>UWAGA!! Pudełko z dokumentacją NIE JEST WLICZANIE  do liczby pudełek z arkuszami.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51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83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72137"/>
          </a:xfrm>
        </p:spPr>
        <p:txBody>
          <a:bodyPr/>
          <a:lstStyle/>
          <a:p>
            <a:pPr algn="ctr">
              <a:defRPr/>
            </a:pPr>
            <a:r>
              <a:rPr lang="pl-PL" altLang="pl-PL" sz="2400" dirty="0" smtClean="0">
                <a:latin typeface="+mn-lt"/>
              </a:rPr>
              <a:t>Przykład naklejek dotyczących języka polskiego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r>
              <a:rPr lang="pl-PL" altLang="pl-PL" sz="2400" dirty="0" smtClean="0"/>
              <a:t>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www.oke.waw.pl</a:t>
            </a:r>
            <a:endParaRPr lang="pl-PL" altLang="en-US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3CBAFB6-5BF3-45B7-94D3-1938E5029383}" type="slidenum">
              <a:rPr lang="pl-PL" altLang="en-US" sz="1200" smtClean="0">
                <a:solidFill>
                  <a:prstClr val="black"/>
                </a:solidFill>
                <a:latin typeface="Garamond" pitchFamily="18" charset="0"/>
              </a:rPr>
              <a:pPr/>
              <a:t>52</a:t>
            </a:fld>
            <a:endParaRPr lang="pl-PL" altLang="en-US" sz="1200" smtClean="0">
              <a:solidFill>
                <a:prstClr val="black"/>
              </a:solidFill>
              <a:latin typeface="Garamond" pitchFamily="18" charset="0"/>
            </a:endParaRPr>
          </a:p>
        </p:txBody>
      </p:sp>
      <p:grpSp>
        <p:nvGrpSpPr>
          <p:cNvPr id="51205" name="Grupa 37887"/>
          <p:cNvGrpSpPr>
            <a:grpSpLocks/>
          </p:cNvGrpSpPr>
          <p:nvPr/>
        </p:nvGrpSpPr>
        <p:grpSpPr bwMode="auto">
          <a:xfrm>
            <a:off x="323528" y="779462"/>
            <a:ext cx="7775575" cy="5689600"/>
            <a:chOff x="683568" y="692696"/>
            <a:chExt cx="7776864" cy="5688632"/>
          </a:xfrm>
        </p:grpSpPr>
        <p:grpSp>
          <p:nvGrpSpPr>
            <p:cNvPr id="51206" name="Grupa 5"/>
            <p:cNvGrpSpPr>
              <a:grpSpLocks/>
            </p:cNvGrpSpPr>
            <p:nvPr/>
          </p:nvGrpSpPr>
          <p:grpSpPr bwMode="auto">
            <a:xfrm>
              <a:off x="683568" y="692696"/>
              <a:ext cx="7776864" cy="5688632"/>
              <a:chOff x="899592" y="836712"/>
              <a:chExt cx="7493000" cy="5545137"/>
            </a:xfrm>
          </p:grpSpPr>
          <p:pic>
            <p:nvPicPr>
              <p:cNvPr id="51215" name="Obraz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836712"/>
                <a:ext cx="7493000" cy="5545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216" name="Grupa 7"/>
              <p:cNvGrpSpPr>
                <a:grpSpLocks/>
              </p:cNvGrpSpPr>
              <p:nvPr/>
            </p:nvGrpSpPr>
            <p:grpSpPr bwMode="auto">
              <a:xfrm>
                <a:off x="1090972" y="2420283"/>
                <a:ext cx="7106189" cy="2982689"/>
                <a:chOff x="1090972" y="2420283"/>
                <a:chExt cx="7106189" cy="2982689"/>
              </a:xfrm>
            </p:grpSpPr>
            <p:grpSp>
              <p:nvGrpSpPr>
                <p:cNvPr id="51217" name="Grupa 8"/>
                <p:cNvGrpSpPr>
                  <a:grpSpLocks/>
                </p:cNvGrpSpPr>
                <p:nvPr/>
              </p:nvGrpSpPr>
              <p:grpSpPr bwMode="auto">
                <a:xfrm>
                  <a:off x="1090972" y="2420283"/>
                  <a:ext cx="7106189" cy="2531239"/>
                  <a:chOff x="1090972" y="2420283"/>
                  <a:chExt cx="7106189" cy="2531239"/>
                </a:xfrm>
              </p:grpSpPr>
              <p:sp>
                <p:nvSpPr>
                  <p:cNvPr id="42" name="Prostokąt 41"/>
                  <p:cNvSpPr/>
                  <p:nvPr/>
                </p:nvSpPr>
                <p:spPr>
                  <a:xfrm>
                    <a:off x="1090818" y="2493755"/>
                    <a:ext cx="1295748" cy="1083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251" name="pole tekstowe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6168" y="2420896"/>
                    <a:ext cx="1296000" cy="18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l-PL" altLang="pl-PL" sz="700" i="1" u="sng" smtClean="0">
                        <a:solidFill>
                          <a:prstClr val="black"/>
                        </a:solidFill>
                      </a:rPr>
                      <a:t>NOWA I STARA FORMUŁA</a:t>
                    </a:r>
                  </a:p>
                </p:txBody>
              </p:sp>
              <p:sp>
                <p:nvSpPr>
                  <p:cNvPr id="44" name="Prostokąt 43"/>
                  <p:cNvSpPr/>
                  <p:nvPr/>
                </p:nvSpPr>
                <p:spPr>
                  <a:xfrm>
                    <a:off x="3997453" y="2498396"/>
                    <a:ext cx="1295748" cy="1083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" name="Prostokąt 44"/>
                  <p:cNvSpPr/>
                  <p:nvPr/>
                </p:nvSpPr>
                <p:spPr>
                  <a:xfrm>
                    <a:off x="5420174" y="2493755"/>
                    <a:ext cx="1259032" cy="1083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Prostokąt 45"/>
                  <p:cNvSpPr/>
                  <p:nvPr/>
                </p:nvSpPr>
                <p:spPr>
                  <a:xfrm>
                    <a:off x="1090818" y="4786693"/>
                    <a:ext cx="1295748" cy="773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" name="Prostokąt 46"/>
                  <p:cNvSpPr/>
                  <p:nvPr/>
                </p:nvSpPr>
                <p:spPr>
                  <a:xfrm>
                    <a:off x="4015811" y="4792882"/>
                    <a:ext cx="1295748" cy="7271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8" name="Prostokąt 47"/>
                  <p:cNvSpPr/>
                  <p:nvPr/>
                </p:nvSpPr>
                <p:spPr>
                  <a:xfrm>
                    <a:off x="5472188" y="4786693"/>
                    <a:ext cx="1260562" cy="773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Prostokąt 48"/>
                  <p:cNvSpPr/>
                  <p:nvPr/>
                </p:nvSpPr>
                <p:spPr>
                  <a:xfrm>
                    <a:off x="6887261" y="2493755"/>
                    <a:ext cx="1295747" cy="1083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" name="Prostokąt 49"/>
                  <p:cNvSpPr/>
                  <p:nvPr/>
                </p:nvSpPr>
                <p:spPr>
                  <a:xfrm>
                    <a:off x="2556374" y="2493755"/>
                    <a:ext cx="1295748" cy="108303"/>
                  </a:xfrm>
                  <a:prstGeom prst="rect">
                    <a:avLst/>
                  </a:prstGeom>
                  <a:solidFill>
                    <a:srgbClr val="0BF1F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Prostokąt 50"/>
                  <p:cNvSpPr/>
                  <p:nvPr/>
                </p:nvSpPr>
                <p:spPr>
                  <a:xfrm>
                    <a:off x="2559434" y="4786693"/>
                    <a:ext cx="1295748" cy="77360"/>
                  </a:xfrm>
                  <a:prstGeom prst="rect">
                    <a:avLst/>
                  </a:prstGeom>
                  <a:solidFill>
                    <a:srgbClr val="0BF1F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pl-PL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260" name="pole tekstowe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1866" y="4751467"/>
                    <a:ext cx="1296000" cy="18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l-PL" altLang="pl-PL" sz="700" i="1" u="sng" smtClean="0">
                        <a:solidFill>
                          <a:prstClr val="black"/>
                        </a:solidFill>
                      </a:rPr>
                      <a:t>NOWA I STARA FORMUŁA</a:t>
                    </a:r>
                  </a:p>
                </p:txBody>
              </p:sp>
              <p:sp>
                <p:nvSpPr>
                  <p:cNvPr id="51261" name="pole tekstowe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3056" y="2420888"/>
                    <a:ext cx="1386951" cy="2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l-PL" altLang="pl-PL" sz="700" i="1" u="sng" smtClean="0">
                        <a:solidFill>
                          <a:prstClr val="black"/>
                        </a:solidFill>
                      </a:rPr>
                      <a:t>STARA FORMUŁA</a:t>
                    </a:r>
                  </a:p>
                </p:txBody>
              </p:sp>
              <p:sp>
                <p:nvSpPr>
                  <p:cNvPr id="51262" name="pole tekstowe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6179" y="4741439"/>
                    <a:ext cx="1386951" cy="2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l-PL" altLang="pl-PL" sz="700" i="1" u="sng" smtClean="0">
                        <a:solidFill>
                          <a:prstClr val="black"/>
                        </a:solidFill>
                      </a:rPr>
                      <a:t>STARA FORMUŁA</a:t>
                    </a:r>
                  </a:p>
                </p:txBody>
              </p:sp>
              <p:sp>
                <p:nvSpPr>
                  <p:cNvPr id="51263" name="pole tekstowe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32338" y="2420283"/>
                    <a:ext cx="1408422" cy="2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l-PL" altLang="pl-PL" sz="700" i="1" u="sng" smtClean="0">
                        <a:solidFill>
                          <a:prstClr val="black"/>
                        </a:solidFill>
                      </a:rPr>
                      <a:t>NOWA FORMUŁA</a:t>
                    </a:r>
                  </a:p>
                </p:txBody>
              </p:sp>
              <p:sp>
                <p:nvSpPr>
                  <p:cNvPr id="51264" name="pole tekstowe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2477" y="4741438"/>
                    <a:ext cx="1408422" cy="2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l-PL" altLang="pl-PL" sz="700" i="1" u="sng" smtClean="0">
                        <a:solidFill>
                          <a:prstClr val="black"/>
                        </a:solidFill>
                      </a:rPr>
                      <a:t>NOWA FORMUŁA</a:t>
                    </a:r>
                  </a:p>
                </p:txBody>
              </p:sp>
              <p:sp>
                <p:nvSpPr>
                  <p:cNvPr id="51265" name="pole tekstowe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9846" y="2430915"/>
                    <a:ext cx="1408422" cy="2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l-PL" altLang="pl-PL" sz="700" i="1" u="sng" smtClean="0">
                        <a:solidFill>
                          <a:prstClr val="black"/>
                        </a:solidFill>
                      </a:rPr>
                      <a:t>NOWA FORMUŁA</a:t>
                    </a:r>
                  </a:p>
                </p:txBody>
              </p:sp>
              <p:sp>
                <p:nvSpPr>
                  <p:cNvPr id="51266" name="pole tekstowe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6123" y="4751467"/>
                    <a:ext cx="1408422" cy="2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l-PL" altLang="pl-PL" sz="700" i="1" u="sng" smtClean="0">
                        <a:solidFill>
                          <a:prstClr val="black"/>
                        </a:solidFill>
                      </a:rPr>
                      <a:t>NOWA FORMUŁA</a:t>
                    </a:r>
                  </a:p>
                </p:txBody>
              </p:sp>
              <p:sp>
                <p:nvSpPr>
                  <p:cNvPr id="51267" name="pole tekstowe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8739" y="2436857"/>
                    <a:ext cx="1408422" cy="2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l-PL" altLang="pl-PL" sz="700" i="1" u="sng" smtClean="0">
                        <a:solidFill>
                          <a:prstClr val="black"/>
                        </a:solidFill>
                      </a:rPr>
                      <a:t>NOWA FORMUŁA</a:t>
                    </a:r>
                  </a:p>
                </p:txBody>
              </p:sp>
            </p:grpSp>
            <p:sp>
              <p:nvSpPr>
                <p:cNvPr id="10" name="Prostokąt 9"/>
                <p:cNvSpPr/>
                <p:nvPr/>
              </p:nvSpPr>
              <p:spPr>
                <a:xfrm>
                  <a:off x="2004114" y="5266323"/>
                  <a:ext cx="71900" cy="711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Prostokąt 10"/>
                <p:cNvSpPr/>
                <p:nvPr/>
              </p:nvSpPr>
              <p:spPr>
                <a:xfrm>
                  <a:off x="3382470" y="5179680"/>
                  <a:ext cx="71901" cy="72718"/>
                </a:xfrm>
                <a:prstGeom prst="rect">
                  <a:avLst/>
                </a:prstGeom>
                <a:solidFill>
                  <a:srgbClr val="0B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Prostokąt 11"/>
                <p:cNvSpPr/>
                <p:nvPr/>
              </p:nvSpPr>
              <p:spPr>
                <a:xfrm>
                  <a:off x="4829669" y="5167303"/>
                  <a:ext cx="71901" cy="711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Prostokąt 12"/>
                <p:cNvSpPr/>
                <p:nvPr/>
              </p:nvSpPr>
              <p:spPr>
                <a:xfrm>
                  <a:off x="6276867" y="5176586"/>
                  <a:ext cx="71901" cy="711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222" name="pole tekstowe 13"/>
                <p:cNvSpPr txBox="1">
                  <a:spLocks noChangeArrowheads="1"/>
                </p:cNvSpPr>
                <p:nvPr/>
              </p:nvSpPr>
              <p:spPr bwMode="auto">
                <a:xfrm>
                  <a:off x="1961862" y="5187528"/>
                  <a:ext cx="9635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5</a:t>
                  </a:r>
                </a:p>
              </p:txBody>
            </p:sp>
            <p:sp>
              <p:nvSpPr>
                <p:cNvPr id="51223" name="pole tekstowe 14"/>
                <p:cNvSpPr txBox="1">
                  <a:spLocks noChangeArrowheads="1"/>
                </p:cNvSpPr>
                <p:nvPr/>
              </p:nvSpPr>
              <p:spPr bwMode="auto">
                <a:xfrm>
                  <a:off x="3344954" y="5102674"/>
                  <a:ext cx="9635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5                      </a:t>
                  </a:r>
                </a:p>
              </p:txBody>
            </p:sp>
            <p:sp>
              <p:nvSpPr>
                <p:cNvPr id="51224" name="pole tekstowe 15"/>
                <p:cNvSpPr txBox="1">
                  <a:spLocks noChangeArrowheads="1"/>
                </p:cNvSpPr>
                <p:nvPr/>
              </p:nvSpPr>
              <p:spPr bwMode="auto">
                <a:xfrm>
                  <a:off x="4796791" y="5092910"/>
                  <a:ext cx="9635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5</a:t>
                  </a:r>
                </a:p>
              </p:txBody>
            </p:sp>
            <p:sp>
              <p:nvSpPr>
                <p:cNvPr id="51225" name="pole tekstowe 16"/>
                <p:cNvSpPr txBox="1">
                  <a:spLocks noChangeArrowheads="1"/>
                </p:cNvSpPr>
                <p:nvPr/>
              </p:nvSpPr>
              <p:spPr bwMode="auto">
                <a:xfrm>
                  <a:off x="6248628" y="5101302"/>
                  <a:ext cx="9635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5</a:t>
                  </a:r>
                </a:p>
              </p:txBody>
            </p:sp>
            <p:sp>
              <p:nvSpPr>
                <p:cNvPr id="18" name="Prostokąt 17"/>
                <p:cNvSpPr/>
                <p:nvPr/>
              </p:nvSpPr>
              <p:spPr>
                <a:xfrm>
                  <a:off x="7523661" y="2598964"/>
                  <a:ext cx="143802" cy="1113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227" name="pole tekstowe 18"/>
                <p:cNvSpPr txBox="1">
                  <a:spLocks noChangeArrowheads="1"/>
                </p:cNvSpPr>
                <p:nvPr/>
              </p:nvSpPr>
              <p:spPr bwMode="auto">
                <a:xfrm>
                  <a:off x="7450905" y="2540566"/>
                  <a:ext cx="33705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7P</a:t>
                  </a:r>
                </a:p>
              </p:txBody>
            </p:sp>
            <p:sp>
              <p:nvSpPr>
                <p:cNvPr id="20" name="Prostokąt 19"/>
                <p:cNvSpPr/>
                <p:nvPr/>
              </p:nvSpPr>
              <p:spPr>
                <a:xfrm>
                  <a:off x="6091761" y="4907374"/>
                  <a:ext cx="165219" cy="1191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229" name="pole tekstowe 20"/>
                <p:cNvSpPr txBox="1">
                  <a:spLocks noChangeArrowheads="1"/>
                </p:cNvSpPr>
                <p:nvPr/>
              </p:nvSpPr>
              <p:spPr bwMode="auto">
                <a:xfrm>
                  <a:off x="5996395" y="4840668"/>
                  <a:ext cx="33705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7P</a:t>
                  </a:r>
                </a:p>
              </p:txBody>
            </p:sp>
            <p:sp>
              <p:nvSpPr>
                <p:cNvPr id="22" name="Prostokąt 21"/>
                <p:cNvSpPr/>
                <p:nvPr/>
              </p:nvSpPr>
              <p:spPr>
                <a:xfrm>
                  <a:off x="3197364" y="2583492"/>
                  <a:ext cx="575208" cy="108303"/>
                </a:xfrm>
                <a:prstGeom prst="rect">
                  <a:avLst/>
                </a:prstGeom>
                <a:solidFill>
                  <a:srgbClr val="0B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rostokąt 22"/>
                <p:cNvSpPr/>
                <p:nvPr/>
              </p:nvSpPr>
              <p:spPr>
                <a:xfrm>
                  <a:off x="4649151" y="2575756"/>
                  <a:ext cx="575208" cy="1083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Prostokąt 23"/>
                <p:cNvSpPr/>
                <p:nvPr/>
              </p:nvSpPr>
              <p:spPr>
                <a:xfrm>
                  <a:off x="6055045" y="2583492"/>
                  <a:ext cx="575208" cy="1083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Prostokąt 24"/>
                <p:cNvSpPr/>
                <p:nvPr/>
              </p:nvSpPr>
              <p:spPr>
                <a:xfrm>
                  <a:off x="4639972" y="4901186"/>
                  <a:ext cx="573678" cy="1067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Prostokąt 25"/>
                <p:cNvSpPr/>
                <p:nvPr/>
              </p:nvSpPr>
              <p:spPr>
                <a:xfrm>
                  <a:off x="3214191" y="4901186"/>
                  <a:ext cx="573678" cy="106756"/>
                </a:xfrm>
                <a:prstGeom prst="rect">
                  <a:avLst/>
                </a:prstGeom>
                <a:solidFill>
                  <a:srgbClr val="0B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235" name="pole tekstowe 26"/>
                <p:cNvSpPr txBox="1">
                  <a:spLocks noChangeArrowheads="1"/>
                </p:cNvSpPr>
                <p:nvPr/>
              </p:nvSpPr>
              <p:spPr bwMode="auto">
                <a:xfrm>
                  <a:off x="3107898" y="2516183"/>
                  <a:ext cx="68069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1P, 2P, 3P</a:t>
                  </a:r>
                </a:p>
              </p:txBody>
            </p:sp>
            <p:sp>
              <p:nvSpPr>
                <p:cNvPr id="51236" name="pole tekstowe 27"/>
                <p:cNvSpPr txBox="1">
                  <a:spLocks noChangeArrowheads="1"/>
                </p:cNvSpPr>
                <p:nvPr/>
              </p:nvSpPr>
              <p:spPr bwMode="auto">
                <a:xfrm>
                  <a:off x="3114413" y="4833771"/>
                  <a:ext cx="68069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1P, 2P, 3P</a:t>
                  </a:r>
                </a:p>
              </p:txBody>
            </p:sp>
            <p:sp>
              <p:nvSpPr>
                <p:cNvPr id="51237" name="pole tekstowe 28"/>
                <p:cNvSpPr txBox="1">
                  <a:spLocks noChangeArrowheads="1"/>
                </p:cNvSpPr>
                <p:nvPr/>
              </p:nvSpPr>
              <p:spPr bwMode="auto">
                <a:xfrm>
                  <a:off x="4531815" y="2527015"/>
                  <a:ext cx="68069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1P, 2P, 3P</a:t>
                  </a:r>
                </a:p>
              </p:txBody>
            </p:sp>
            <p:sp>
              <p:nvSpPr>
                <p:cNvPr id="51238" name="pole tekstowe 29"/>
                <p:cNvSpPr txBox="1">
                  <a:spLocks noChangeArrowheads="1"/>
                </p:cNvSpPr>
                <p:nvPr/>
              </p:nvSpPr>
              <p:spPr bwMode="auto">
                <a:xfrm>
                  <a:off x="4545769" y="4833771"/>
                  <a:ext cx="68069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1P, 2P, 3P</a:t>
                  </a:r>
                </a:p>
              </p:txBody>
            </p:sp>
            <p:sp>
              <p:nvSpPr>
                <p:cNvPr id="51239" name="pole tekstowe 30"/>
                <p:cNvSpPr txBox="1">
                  <a:spLocks noChangeArrowheads="1"/>
                </p:cNvSpPr>
                <p:nvPr/>
              </p:nvSpPr>
              <p:spPr bwMode="auto">
                <a:xfrm>
                  <a:off x="5961456" y="2510501"/>
                  <a:ext cx="68069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1P, 2P, 3P</a:t>
                  </a:r>
                </a:p>
              </p:txBody>
            </p:sp>
            <p:sp>
              <p:nvSpPr>
                <p:cNvPr id="32" name="Prostokąt 31"/>
                <p:cNvSpPr/>
                <p:nvPr/>
              </p:nvSpPr>
              <p:spPr>
                <a:xfrm>
                  <a:off x="2564023" y="2687153"/>
                  <a:ext cx="142272" cy="108303"/>
                </a:xfrm>
                <a:prstGeom prst="rect">
                  <a:avLst/>
                </a:prstGeom>
                <a:solidFill>
                  <a:srgbClr val="0B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Prostokąt 32"/>
                <p:cNvSpPr/>
                <p:nvPr/>
              </p:nvSpPr>
              <p:spPr>
                <a:xfrm>
                  <a:off x="2553314" y="4994017"/>
                  <a:ext cx="143802" cy="106756"/>
                </a:xfrm>
                <a:prstGeom prst="rect">
                  <a:avLst/>
                </a:prstGeom>
                <a:solidFill>
                  <a:srgbClr val="0B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242" name="pole tekstowe 33"/>
                <p:cNvSpPr txBox="1">
                  <a:spLocks noChangeArrowheads="1"/>
                </p:cNvSpPr>
                <p:nvPr/>
              </p:nvSpPr>
              <p:spPr bwMode="auto">
                <a:xfrm>
                  <a:off x="2489486" y="2621458"/>
                  <a:ext cx="35193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4P</a:t>
                  </a:r>
                </a:p>
              </p:txBody>
            </p:sp>
            <p:sp>
              <p:nvSpPr>
                <p:cNvPr id="51243" name="pole tekstowe 34"/>
                <p:cNvSpPr txBox="1">
                  <a:spLocks noChangeArrowheads="1"/>
                </p:cNvSpPr>
                <p:nvPr/>
              </p:nvSpPr>
              <p:spPr bwMode="auto">
                <a:xfrm>
                  <a:off x="2476347" y="4940006"/>
                  <a:ext cx="35193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4P</a:t>
                  </a:r>
                </a:p>
              </p:txBody>
            </p:sp>
            <p:sp>
              <p:nvSpPr>
                <p:cNvPr id="36" name="Prostokąt 35"/>
                <p:cNvSpPr/>
                <p:nvPr/>
              </p:nvSpPr>
              <p:spPr>
                <a:xfrm>
                  <a:off x="4003572" y="2693342"/>
                  <a:ext cx="143802" cy="711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Prostokąt 36"/>
                <p:cNvSpPr/>
                <p:nvPr/>
              </p:nvSpPr>
              <p:spPr>
                <a:xfrm>
                  <a:off x="3989804" y="5007941"/>
                  <a:ext cx="143802" cy="72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Prostokąt 37"/>
                <p:cNvSpPr/>
                <p:nvPr/>
              </p:nvSpPr>
              <p:spPr>
                <a:xfrm>
                  <a:off x="5447711" y="2696437"/>
                  <a:ext cx="143802" cy="72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247" name="pole tekstowe 38"/>
                <p:cNvSpPr txBox="1">
                  <a:spLocks noChangeArrowheads="1"/>
                </p:cNvSpPr>
                <p:nvPr/>
              </p:nvSpPr>
              <p:spPr bwMode="auto">
                <a:xfrm>
                  <a:off x="3924802" y="2618223"/>
                  <a:ext cx="35193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4P</a:t>
                  </a:r>
                </a:p>
              </p:txBody>
            </p:sp>
            <p:sp>
              <p:nvSpPr>
                <p:cNvPr id="51248" name="pole tekstowe 39"/>
                <p:cNvSpPr txBox="1">
                  <a:spLocks noChangeArrowheads="1"/>
                </p:cNvSpPr>
                <p:nvPr/>
              </p:nvSpPr>
              <p:spPr bwMode="auto">
                <a:xfrm>
                  <a:off x="5381629" y="2618223"/>
                  <a:ext cx="35193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4P</a:t>
                  </a:r>
                </a:p>
              </p:txBody>
            </p:sp>
            <p:sp>
              <p:nvSpPr>
                <p:cNvPr id="51249" name="pole tekstowe 40"/>
                <p:cNvSpPr txBox="1">
                  <a:spLocks noChangeArrowheads="1"/>
                </p:cNvSpPr>
                <p:nvPr/>
              </p:nvSpPr>
              <p:spPr bwMode="auto">
                <a:xfrm>
                  <a:off x="3924802" y="4940006"/>
                  <a:ext cx="35193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4P</a:t>
                  </a:r>
                </a:p>
              </p:txBody>
            </p:sp>
          </p:grpSp>
        </p:grpSp>
        <p:grpSp>
          <p:nvGrpSpPr>
            <p:cNvPr id="51207" name="Grupa 4"/>
            <p:cNvGrpSpPr>
              <a:grpSpLocks/>
            </p:cNvGrpSpPr>
            <p:nvPr/>
          </p:nvGrpSpPr>
          <p:grpSpPr bwMode="auto">
            <a:xfrm>
              <a:off x="4211960" y="1106090"/>
              <a:ext cx="2065661" cy="594496"/>
              <a:chOff x="4211960" y="1106090"/>
              <a:chExt cx="2065661" cy="594496"/>
            </a:xfrm>
          </p:grpSpPr>
          <p:sp>
            <p:nvSpPr>
              <p:cNvPr id="2" name="Prostokąt 1"/>
              <p:cNvSpPr/>
              <p:nvPr/>
            </p:nvSpPr>
            <p:spPr>
              <a:xfrm>
                <a:off x="5869202" y="1105376"/>
                <a:ext cx="408055" cy="1444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100" dirty="0">
                    <a:solidFill>
                      <a:prstClr val="white"/>
                    </a:solidFill>
                  </a:rPr>
                  <a:t>7P</a:t>
                </a:r>
              </a:p>
            </p:txBody>
          </p:sp>
          <p:sp>
            <p:nvSpPr>
              <p:cNvPr id="61" name="Prostokąt 60"/>
              <p:cNvSpPr/>
              <p:nvPr/>
            </p:nvSpPr>
            <p:spPr>
              <a:xfrm>
                <a:off x="4211578" y="1556150"/>
                <a:ext cx="792293" cy="1444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100" dirty="0">
                    <a:solidFill>
                      <a:prstClr val="white"/>
                    </a:solidFill>
                  </a:rPr>
                  <a:t>(1P - 4P)</a:t>
                </a:r>
              </a:p>
            </p:txBody>
          </p:sp>
          <p:sp>
            <p:nvSpPr>
              <p:cNvPr id="62" name="Prostokąt 61"/>
              <p:cNvSpPr/>
              <p:nvPr/>
            </p:nvSpPr>
            <p:spPr>
              <a:xfrm>
                <a:off x="4343362" y="1267274"/>
                <a:ext cx="804996" cy="1444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100" dirty="0">
                    <a:solidFill>
                      <a:prstClr val="white"/>
                    </a:solidFill>
                  </a:rPr>
                  <a:t>(1P - 4P)</a:t>
                </a:r>
              </a:p>
            </p:txBody>
          </p:sp>
          <p:sp>
            <p:nvSpPr>
              <p:cNvPr id="63" name="Prostokąt 62"/>
              <p:cNvSpPr/>
              <p:nvPr/>
            </p:nvSpPr>
            <p:spPr>
              <a:xfrm>
                <a:off x="4230631" y="1406950"/>
                <a:ext cx="773240" cy="1444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100" dirty="0">
                    <a:solidFill>
                      <a:prstClr val="white"/>
                    </a:solidFill>
                  </a:rPr>
                  <a:t>(1P - 4P)</a:t>
                </a:r>
              </a:p>
            </p:txBody>
          </p:sp>
          <p:sp>
            <p:nvSpPr>
              <p:cNvPr id="64" name="Prostokąt 63"/>
              <p:cNvSpPr/>
              <p:nvPr/>
            </p:nvSpPr>
            <p:spPr>
              <a:xfrm>
                <a:off x="5769173" y="1411712"/>
                <a:ext cx="408056" cy="14443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100" dirty="0">
                    <a:solidFill>
                      <a:prstClr val="white"/>
                    </a:solidFill>
                  </a:rPr>
                  <a:t>7P</a:t>
                </a:r>
              </a:p>
            </p:txBody>
          </p:sp>
          <p:sp>
            <p:nvSpPr>
              <p:cNvPr id="4" name="Prostokąt 3"/>
              <p:cNvSpPr/>
              <p:nvPr/>
            </p:nvSpPr>
            <p:spPr>
              <a:xfrm>
                <a:off x="4395758" y="1132360"/>
                <a:ext cx="611288" cy="14443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l-PL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Prostokąt 65"/>
              <p:cNvSpPr/>
              <p:nvPr/>
            </p:nvSpPr>
            <p:spPr>
              <a:xfrm>
                <a:off x="4332248" y="1105376"/>
                <a:ext cx="803408" cy="1444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100" dirty="0">
                    <a:solidFill>
                      <a:prstClr val="white"/>
                    </a:solidFill>
                  </a:rPr>
                  <a:t>(1P - 4P)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81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6725" y="260350"/>
            <a:ext cx="8229600" cy="5888038"/>
          </a:xfrm>
        </p:spPr>
        <p:txBody>
          <a:bodyPr/>
          <a:lstStyle/>
          <a:p>
            <a:pPr algn="ctr">
              <a:defRPr/>
            </a:pPr>
            <a:r>
              <a:rPr lang="pl-PL" sz="2400" dirty="0" smtClean="0">
                <a:latin typeface="+mn-lt"/>
              </a:rPr>
              <a:t>Przykład naklejek dotyczących matematyki</a:t>
            </a:r>
            <a:r>
              <a:rPr lang="pl-PL" sz="2400" dirty="0">
                <a:latin typeface="+mn-lt"/>
              </a:rPr>
              <a:t/>
            </a:r>
            <a:br>
              <a:rPr lang="pl-PL" sz="2400" dirty="0">
                <a:latin typeface="+mn-lt"/>
              </a:rPr>
            </a:br>
            <a:r>
              <a:rPr lang="pl-PL" sz="2400" dirty="0" smtClean="0">
                <a:latin typeface="+mn-lt"/>
              </a:rPr>
              <a:t/>
            </a:r>
            <a:br>
              <a:rPr lang="pl-PL" sz="2400" dirty="0" smtClean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en-US" smtClean="0"/>
              <a:t>www.oke.waw.pl</a:t>
            </a:r>
            <a:endParaRPr lang="pl-PL" altLang="en-US"/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A16C432-4234-4D74-B200-B5FB595F44A5}" type="slidenum">
              <a:rPr lang="pl-PL" altLang="en-US" sz="1200" smtClean="0">
                <a:solidFill>
                  <a:prstClr val="black"/>
                </a:solidFill>
                <a:latin typeface="Garamond" pitchFamily="18" charset="0"/>
              </a:rPr>
              <a:pPr/>
              <a:t>53</a:t>
            </a:fld>
            <a:endParaRPr lang="pl-PL" altLang="en-US" sz="1200" smtClean="0">
              <a:solidFill>
                <a:prstClr val="black"/>
              </a:solidFill>
              <a:latin typeface="Garamond" pitchFamily="18" charset="0"/>
            </a:endParaRPr>
          </a:p>
        </p:txBody>
      </p:sp>
      <p:grpSp>
        <p:nvGrpSpPr>
          <p:cNvPr id="52229" name="Grupa 4"/>
          <p:cNvGrpSpPr>
            <a:grpSpLocks/>
          </p:cNvGrpSpPr>
          <p:nvPr/>
        </p:nvGrpSpPr>
        <p:grpSpPr bwMode="auto">
          <a:xfrm>
            <a:off x="837858" y="923925"/>
            <a:ext cx="7045325" cy="5545137"/>
            <a:chOff x="827584" y="932434"/>
            <a:chExt cx="7045325" cy="5545137"/>
          </a:xfrm>
        </p:grpSpPr>
        <p:grpSp>
          <p:nvGrpSpPr>
            <p:cNvPr id="52230" name="Grupa 5"/>
            <p:cNvGrpSpPr>
              <a:grpSpLocks/>
            </p:cNvGrpSpPr>
            <p:nvPr/>
          </p:nvGrpSpPr>
          <p:grpSpPr bwMode="auto">
            <a:xfrm>
              <a:off x="827584" y="932434"/>
              <a:ext cx="7045325" cy="5545137"/>
              <a:chOff x="1049338" y="836613"/>
              <a:chExt cx="7045325" cy="5545137"/>
            </a:xfrm>
          </p:grpSpPr>
          <p:pic>
            <p:nvPicPr>
              <p:cNvPr id="52236" name="Obraz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9338" y="836613"/>
                <a:ext cx="7045325" cy="5545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237" name="Grupa 7"/>
              <p:cNvGrpSpPr>
                <a:grpSpLocks/>
              </p:cNvGrpSpPr>
              <p:nvPr/>
            </p:nvGrpSpPr>
            <p:grpSpPr bwMode="auto">
              <a:xfrm>
                <a:off x="1219374" y="2427911"/>
                <a:ext cx="5637092" cy="2717738"/>
                <a:chOff x="1219374" y="2427911"/>
                <a:chExt cx="5637092" cy="2717738"/>
              </a:xfrm>
            </p:grpSpPr>
            <p:sp>
              <p:nvSpPr>
                <p:cNvPr id="9" name="Prostokąt 8"/>
                <p:cNvSpPr/>
                <p:nvPr/>
              </p:nvSpPr>
              <p:spPr>
                <a:xfrm>
                  <a:off x="1238250" y="2486025"/>
                  <a:ext cx="1295400" cy="1079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Prostokąt 9"/>
                <p:cNvSpPr/>
                <p:nvPr/>
              </p:nvSpPr>
              <p:spPr>
                <a:xfrm>
                  <a:off x="1238250" y="4802188"/>
                  <a:ext cx="1295400" cy="1079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240" name="pole tekstowe 10"/>
                <p:cNvSpPr txBox="1">
                  <a:spLocks noChangeArrowheads="1"/>
                </p:cNvSpPr>
                <p:nvPr/>
              </p:nvSpPr>
              <p:spPr bwMode="auto">
                <a:xfrm>
                  <a:off x="1219374" y="4750205"/>
                  <a:ext cx="1296000" cy="18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700" i="1" u="sng" smtClean="0">
                      <a:solidFill>
                        <a:prstClr val="black"/>
                      </a:solidFill>
                    </a:rPr>
                    <a:t>NOWA I STARA FORMUŁA</a:t>
                  </a:r>
                </a:p>
              </p:txBody>
            </p:sp>
            <p:sp>
              <p:nvSpPr>
                <p:cNvPr id="12" name="Prostokąt 11"/>
                <p:cNvSpPr/>
                <p:nvPr/>
              </p:nvSpPr>
              <p:spPr>
                <a:xfrm>
                  <a:off x="2660650" y="2479675"/>
                  <a:ext cx="1295400" cy="107950"/>
                </a:xfrm>
                <a:prstGeom prst="rect">
                  <a:avLst/>
                </a:prstGeom>
                <a:solidFill>
                  <a:srgbClr val="0B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Prostokąt 12"/>
                <p:cNvSpPr/>
                <p:nvPr/>
              </p:nvSpPr>
              <p:spPr>
                <a:xfrm>
                  <a:off x="2660650" y="4789488"/>
                  <a:ext cx="1295400" cy="107950"/>
                </a:xfrm>
                <a:prstGeom prst="rect">
                  <a:avLst/>
                </a:prstGeom>
                <a:solidFill>
                  <a:srgbClr val="0B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Prostokąt 13"/>
                <p:cNvSpPr/>
                <p:nvPr/>
              </p:nvSpPr>
              <p:spPr>
                <a:xfrm>
                  <a:off x="4081463" y="2479675"/>
                  <a:ext cx="1296987" cy="1079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244" name="pole tekstowe 14"/>
                <p:cNvSpPr txBox="1">
                  <a:spLocks noChangeArrowheads="1"/>
                </p:cNvSpPr>
                <p:nvPr/>
              </p:nvSpPr>
              <p:spPr bwMode="auto">
                <a:xfrm>
                  <a:off x="2669963" y="2427911"/>
                  <a:ext cx="1386951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700" i="1" u="sng" smtClean="0">
                      <a:solidFill>
                        <a:prstClr val="black"/>
                      </a:solidFill>
                    </a:rPr>
                    <a:t>STARA FORMUŁA</a:t>
                  </a:r>
                </a:p>
              </p:txBody>
            </p:sp>
            <p:sp>
              <p:nvSpPr>
                <p:cNvPr id="16" name="Prostokąt 15"/>
                <p:cNvSpPr/>
                <p:nvPr/>
              </p:nvSpPr>
              <p:spPr>
                <a:xfrm>
                  <a:off x="5568950" y="2479675"/>
                  <a:ext cx="1166813" cy="1079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rostokąt 16"/>
                <p:cNvSpPr/>
                <p:nvPr/>
              </p:nvSpPr>
              <p:spPr>
                <a:xfrm>
                  <a:off x="4116388" y="4789488"/>
                  <a:ext cx="1295400" cy="1079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247" name="pole tekstowe 17"/>
                <p:cNvSpPr txBox="1">
                  <a:spLocks noChangeArrowheads="1"/>
                </p:cNvSpPr>
                <p:nvPr/>
              </p:nvSpPr>
              <p:spPr bwMode="auto">
                <a:xfrm>
                  <a:off x="1264734" y="2427911"/>
                  <a:ext cx="1296000" cy="18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700" i="1" u="sng" smtClean="0">
                      <a:solidFill>
                        <a:prstClr val="black"/>
                      </a:solidFill>
                    </a:rPr>
                    <a:t>NOWA I STARA FORMUŁA</a:t>
                  </a:r>
                </a:p>
              </p:txBody>
            </p:sp>
            <p:sp>
              <p:nvSpPr>
                <p:cNvPr id="52248" name="pole tekstowe 18"/>
                <p:cNvSpPr txBox="1">
                  <a:spLocks noChangeArrowheads="1"/>
                </p:cNvSpPr>
                <p:nvPr/>
              </p:nvSpPr>
              <p:spPr bwMode="auto">
                <a:xfrm>
                  <a:off x="2619808" y="4740177"/>
                  <a:ext cx="1386951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700" i="1" u="sng" smtClean="0">
                      <a:solidFill>
                        <a:prstClr val="black"/>
                      </a:solidFill>
                    </a:rPr>
                    <a:t>STARA FORMUŁA</a:t>
                  </a:r>
                </a:p>
              </p:txBody>
            </p:sp>
            <p:sp>
              <p:nvSpPr>
                <p:cNvPr id="52249" name="pole tekstowe 19"/>
                <p:cNvSpPr txBox="1">
                  <a:spLocks noChangeArrowheads="1"/>
                </p:cNvSpPr>
                <p:nvPr/>
              </p:nvSpPr>
              <p:spPr bwMode="auto">
                <a:xfrm>
                  <a:off x="4066053" y="2427911"/>
                  <a:ext cx="1408422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700" i="1" u="sng" smtClean="0">
                      <a:solidFill>
                        <a:prstClr val="black"/>
                      </a:solidFill>
                    </a:rPr>
                    <a:t>NOWA FORMUŁA</a:t>
                  </a:r>
                </a:p>
              </p:txBody>
            </p:sp>
            <p:sp>
              <p:nvSpPr>
                <p:cNvPr id="52250" name="pole tekstowe 20"/>
                <p:cNvSpPr txBox="1">
                  <a:spLocks noChangeArrowheads="1"/>
                </p:cNvSpPr>
                <p:nvPr/>
              </p:nvSpPr>
              <p:spPr bwMode="auto">
                <a:xfrm>
                  <a:off x="5448044" y="2440517"/>
                  <a:ext cx="1408422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700" i="1" u="sng" smtClean="0">
                      <a:solidFill>
                        <a:prstClr val="black"/>
                      </a:solidFill>
                    </a:rPr>
                    <a:t>NOWA FORMUŁA</a:t>
                  </a:r>
                </a:p>
              </p:txBody>
            </p:sp>
            <p:sp>
              <p:nvSpPr>
                <p:cNvPr id="52251" name="pole tekstowe 21"/>
                <p:cNvSpPr txBox="1">
                  <a:spLocks noChangeArrowheads="1"/>
                </p:cNvSpPr>
                <p:nvPr/>
              </p:nvSpPr>
              <p:spPr bwMode="auto">
                <a:xfrm>
                  <a:off x="3997840" y="4740176"/>
                  <a:ext cx="1408422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700" i="1" u="sng" smtClean="0">
                      <a:solidFill>
                        <a:prstClr val="black"/>
                      </a:solidFill>
                    </a:rPr>
                    <a:t>NOWA FORMUŁA</a:t>
                  </a:r>
                </a:p>
              </p:txBody>
            </p:sp>
            <p:sp>
              <p:nvSpPr>
                <p:cNvPr id="23" name="Prostokąt 22"/>
                <p:cNvSpPr/>
                <p:nvPr/>
              </p:nvSpPr>
              <p:spPr>
                <a:xfrm>
                  <a:off x="3529013" y="2598738"/>
                  <a:ext cx="360362" cy="127000"/>
                </a:xfrm>
                <a:prstGeom prst="rect">
                  <a:avLst/>
                </a:prstGeom>
                <a:solidFill>
                  <a:srgbClr val="0B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Prostokąt 23"/>
                <p:cNvSpPr/>
                <p:nvPr/>
              </p:nvSpPr>
              <p:spPr>
                <a:xfrm>
                  <a:off x="3532188" y="4910138"/>
                  <a:ext cx="360362" cy="127000"/>
                </a:xfrm>
                <a:prstGeom prst="rect">
                  <a:avLst/>
                </a:prstGeom>
                <a:solidFill>
                  <a:srgbClr val="0B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Prostokąt 24"/>
                <p:cNvSpPr/>
                <p:nvPr/>
              </p:nvSpPr>
              <p:spPr>
                <a:xfrm>
                  <a:off x="4946650" y="2598738"/>
                  <a:ext cx="360363" cy="127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Prostokąt 25"/>
                <p:cNvSpPr/>
                <p:nvPr/>
              </p:nvSpPr>
              <p:spPr>
                <a:xfrm>
                  <a:off x="4943475" y="4897438"/>
                  <a:ext cx="358775" cy="127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Prostokąt 26"/>
                <p:cNvSpPr/>
                <p:nvPr/>
              </p:nvSpPr>
              <p:spPr>
                <a:xfrm>
                  <a:off x="6364288" y="2598738"/>
                  <a:ext cx="360362" cy="127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rostokąt 27"/>
                <p:cNvSpPr/>
                <p:nvPr/>
              </p:nvSpPr>
              <p:spPr>
                <a:xfrm>
                  <a:off x="2670175" y="2676525"/>
                  <a:ext cx="684213" cy="107950"/>
                </a:xfrm>
                <a:prstGeom prst="rect">
                  <a:avLst/>
                </a:prstGeom>
                <a:solidFill>
                  <a:srgbClr val="0B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Prostokąt 28"/>
                <p:cNvSpPr/>
                <p:nvPr/>
              </p:nvSpPr>
              <p:spPr>
                <a:xfrm>
                  <a:off x="2660650" y="4983163"/>
                  <a:ext cx="684213" cy="107950"/>
                </a:xfrm>
                <a:prstGeom prst="rect">
                  <a:avLst/>
                </a:prstGeom>
                <a:solidFill>
                  <a:srgbClr val="0BF1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Prostokąt 29"/>
                <p:cNvSpPr/>
                <p:nvPr/>
              </p:nvSpPr>
              <p:spPr>
                <a:xfrm>
                  <a:off x="4094163" y="2676525"/>
                  <a:ext cx="684212" cy="1079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Prostokąt 30"/>
                <p:cNvSpPr/>
                <p:nvPr/>
              </p:nvSpPr>
              <p:spPr>
                <a:xfrm>
                  <a:off x="4102100" y="4983163"/>
                  <a:ext cx="684213" cy="1079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Prostokąt 31"/>
                <p:cNvSpPr/>
                <p:nvPr/>
              </p:nvSpPr>
              <p:spPr>
                <a:xfrm>
                  <a:off x="5530850" y="2676525"/>
                  <a:ext cx="684213" cy="1079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pl-PL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262" name="pole tekstowe 32"/>
                <p:cNvSpPr txBox="1">
                  <a:spLocks noChangeArrowheads="1"/>
                </p:cNvSpPr>
                <p:nvPr/>
              </p:nvSpPr>
              <p:spPr bwMode="auto">
                <a:xfrm>
                  <a:off x="3426032" y="2520240"/>
                  <a:ext cx="536819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1P, 2P</a:t>
                  </a:r>
                </a:p>
              </p:txBody>
            </p:sp>
            <p:sp>
              <p:nvSpPr>
                <p:cNvPr id="52263" name="pole tekstowe 33"/>
                <p:cNvSpPr txBox="1">
                  <a:spLocks noChangeArrowheads="1"/>
                </p:cNvSpPr>
                <p:nvPr/>
              </p:nvSpPr>
              <p:spPr bwMode="auto">
                <a:xfrm>
                  <a:off x="3447664" y="4838877"/>
                  <a:ext cx="536819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1P, 2P</a:t>
                  </a:r>
                </a:p>
              </p:txBody>
            </p:sp>
            <p:sp>
              <p:nvSpPr>
                <p:cNvPr id="52264" name="pole tekstowe 34"/>
                <p:cNvSpPr txBox="1">
                  <a:spLocks noChangeArrowheads="1"/>
                </p:cNvSpPr>
                <p:nvPr/>
              </p:nvSpPr>
              <p:spPr bwMode="auto">
                <a:xfrm>
                  <a:off x="4879557" y="2520240"/>
                  <a:ext cx="536819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1P, 2P</a:t>
                  </a:r>
                </a:p>
              </p:txBody>
            </p:sp>
            <p:sp>
              <p:nvSpPr>
                <p:cNvPr id="52265" name="pole tekstowe 35"/>
                <p:cNvSpPr txBox="1">
                  <a:spLocks noChangeArrowheads="1"/>
                </p:cNvSpPr>
                <p:nvPr/>
              </p:nvSpPr>
              <p:spPr bwMode="auto">
                <a:xfrm>
                  <a:off x="6269684" y="2527008"/>
                  <a:ext cx="536819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1P, 2P</a:t>
                  </a:r>
                </a:p>
              </p:txBody>
            </p:sp>
            <p:sp>
              <p:nvSpPr>
                <p:cNvPr id="52266" name="pole tekstowe 36"/>
                <p:cNvSpPr txBox="1">
                  <a:spLocks noChangeArrowheads="1"/>
                </p:cNvSpPr>
                <p:nvPr/>
              </p:nvSpPr>
              <p:spPr bwMode="auto">
                <a:xfrm>
                  <a:off x="4840924" y="4832509"/>
                  <a:ext cx="536819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1P, 2P</a:t>
                  </a:r>
                </a:p>
              </p:txBody>
            </p:sp>
            <p:sp>
              <p:nvSpPr>
                <p:cNvPr id="52267" name="pole tekstowe 37"/>
                <p:cNvSpPr txBox="1">
                  <a:spLocks noChangeArrowheads="1"/>
                </p:cNvSpPr>
                <p:nvPr/>
              </p:nvSpPr>
              <p:spPr bwMode="auto">
                <a:xfrm>
                  <a:off x="2597764" y="2618085"/>
                  <a:ext cx="88407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3P,4P, 7P</a:t>
                  </a:r>
                </a:p>
              </p:txBody>
            </p:sp>
            <p:sp>
              <p:nvSpPr>
                <p:cNvPr id="52268" name="pole tekstowe 38"/>
                <p:cNvSpPr txBox="1">
                  <a:spLocks noChangeArrowheads="1"/>
                </p:cNvSpPr>
                <p:nvPr/>
              </p:nvSpPr>
              <p:spPr bwMode="auto">
                <a:xfrm>
                  <a:off x="2612209" y="4930205"/>
                  <a:ext cx="88407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3P, 4P, 7P</a:t>
                  </a:r>
                </a:p>
              </p:txBody>
            </p:sp>
            <p:sp>
              <p:nvSpPr>
                <p:cNvPr id="52269" name="pole tekstowe 39"/>
                <p:cNvSpPr txBox="1">
                  <a:spLocks noChangeArrowheads="1"/>
                </p:cNvSpPr>
                <p:nvPr/>
              </p:nvSpPr>
              <p:spPr bwMode="auto">
                <a:xfrm>
                  <a:off x="4033152" y="2618085"/>
                  <a:ext cx="88407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3P, 4P, 7P</a:t>
                  </a:r>
                </a:p>
              </p:txBody>
            </p:sp>
            <p:sp>
              <p:nvSpPr>
                <p:cNvPr id="52270" name="pole tekstowe 40"/>
                <p:cNvSpPr txBox="1">
                  <a:spLocks noChangeArrowheads="1"/>
                </p:cNvSpPr>
                <p:nvPr/>
              </p:nvSpPr>
              <p:spPr bwMode="auto">
                <a:xfrm>
                  <a:off x="5453129" y="2618085"/>
                  <a:ext cx="88407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3P, 4P, 7P</a:t>
                  </a:r>
                </a:p>
              </p:txBody>
            </p:sp>
            <p:sp>
              <p:nvSpPr>
                <p:cNvPr id="52271" name="pole tekstowe 41"/>
                <p:cNvSpPr txBox="1">
                  <a:spLocks noChangeArrowheads="1"/>
                </p:cNvSpPr>
                <p:nvPr/>
              </p:nvSpPr>
              <p:spPr bwMode="auto">
                <a:xfrm>
                  <a:off x="4020739" y="4927373"/>
                  <a:ext cx="884071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l-PL" altLang="pl-PL" sz="800" smtClean="0">
                      <a:solidFill>
                        <a:prstClr val="black"/>
                      </a:solidFill>
                    </a:rPr>
                    <a:t>3P, 4P, 7P</a:t>
                  </a:r>
                </a:p>
              </p:txBody>
            </p:sp>
          </p:grpSp>
        </p:grpSp>
        <p:grpSp>
          <p:nvGrpSpPr>
            <p:cNvPr id="52231" name="Grupa 3"/>
            <p:cNvGrpSpPr>
              <a:grpSpLocks/>
            </p:cNvGrpSpPr>
            <p:nvPr/>
          </p:nvGrpSpPr>
          <p:grpSpPr bwMode="auto">
            <a:xfrm>
              <a:off x="4241020" y="1361884"/>
              <a:ext cx="883873" cy="558379"/>
              <a:chOff x="4241020" y="1361884"/>
              <a:chExt cx="883873" cy="558379"/>
            </a:xfrm>
          </p:grpSpPr>
          <p:sp>
            <p:nvSpPr>
              <p:cNvPr id="43" name="Prostokąt 42"/>
              <p:cNvSpPr/>
              <p:nvPr/>
            </p:nvSpPr>
            <p:spPr>
              <a:xfrm>
                <a:off x="4283571" y="1362646"/>
                <a:ext cx="795338" cy="1444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100" dirty="0">
                    <a:solidFill>
                      <a:prstClr val="white"/>
                    </a:solidFill>
                  </a:rPr>
                  <a:t>(1P - 7P)</a:t>
                </a:r>
              </a:p>
            </p:txBody>
          </p:sp>
          <p:sp>
            <p:nvSpPr>
              <p:cNvPr id="44" name="Prostokąt 43"/>
              <p:cNvSpPr/>
              <p:nvPr/>
            </p:nvSpPr>
            <p:spPr>
              <a:xfrm>
                <a:off x="4240709" y="1775396"/>
                <a:ext cx="795337" cy="1444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100" dirty="0">
                    <a:solidFill>
                      <a:prstClr val="white"/>
                    </a:solidFill>
                  </a:rPr>
                  <a:t>(1P - 7P)</a:t>
                </a:r>
              </a:p>
            </p:txBody>
          </p:sp>
          <p:sp>
            <p:nvSpPr>
              <p:cNvPr id="45" name="Prostokąt 44"/>
              <p:cNvSpPr/>
              <p:nvPr/>
            </p:nvSpPr>
            <p:spPr>
              <a:xfrm>
                <a:off x="4361359" y="1610296"/>
                <a:ext cx="763587" cy="1539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100" dirty="0">
                    <a:solidFill>
                      <a:prstClr val="white"/>
                    </a:solidFill>
                  </a:rPr>
                  <a:t>(1P - 7P)</a:t>
                </a:r>
              </a:p>
            </p:txBody>
          </p:sp>
          <p:sp>
            <p:nvSpPr>
              <p:cNvPr id="46" name="Prostokąt 45"/>
              <p:cNvSpPr/>
              <p:nvPr/>
            </p:nvSpPr>
            <p:spPr>
              <a:xfrm>
                <a:off x="4350246" y="1486471"/>
                <a:ext cx="763588" cy="1555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l-PL" sz="1100" dirty="0">
                    <a:solidFill>
                      <a:prstClr val="white"/>
                    </a:solidFill>
                  </a:rPr>
                  <a:t>(1P - 7P)</a:t>
                </a:r>
              </a:p>
            </p:txBody>
          </p:sp>
        </p:grpSp>
      </p:grpSp>
      <p:pic>
        <p:nvPicPr>
          <p:cNvPr id="48" name="Obraz 47"/>
          <p:cNvPicPr>
            <a:picLocks noChangeAspect="1"/>
          </p:cNvPicPr>
          <p:nvPr/>
        </p:nvPicPr>
        <p:blipFill rotWithShape="1">
          <a:blip r:embed="rId3"/>
          <a:srcRect l="42187" t="61694" r="37696"/>
          <a:stretch/>
        </p:blipFill>
        <p:spPr>
          <a:xfrm>
            <a:off x="5508104" y="4306300"/>
            <a:ext cx="1428137" cy="2138383"/>
          </a:xfrm>
          <a:prstGeom prst="rect">
            <a:avLst/>
          </a:prstGeom>
        </p:spPr>
      </p:pic>
      <p:sp>
        <p:nvSpPr>
          <p:cNvPr id="49" name="pole tekstowe 48"/>
          <p:cNvSpPr txBox="1"/>
          <p:nvPr/>
        </p:nvSpPr>
        <p:spPr>
          <a:xfrm>
            <a:off x="5554148" y="6093296"/>
            <a:ext cx="8900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OKE Poznań</a:t>
            </a:r>
            <a:endParaRPr lang="pl-PL" sz="1100" b="1" dirty="0"/>
          </a:p>
        </p:txBody>
      </p:sp>
    </p:spTree>
    <p:extLst>
      <p:ext uri="{BB962C8B-B14F-4D97-AF65-F5344CB8AC3E}">
        <p14:creationId xmlns:p14="http://schemas.microsoft.com/office/powerpoint/2010/main" val="18188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476672"/>
            <a:ext cx="8136904" cy="5703466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pl-PL" sz="2600" b="1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2600" b="1" dirty="0" smtClean="0"/>
              <a:t>DYSTRYBUCJA I REDYSTRYBUCJA MATERIAŁÓW CZĘŚCI PISEMNEJ EGZAMINU MATURALNEGO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2600" b="1" dirty="0" smtClean="0"/>
              <a:t> SESJA WIOSENNA 2019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26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600" dirty="0" smtClean="0">
                <a:solidFill>
                  <a:schemeClr val="tx1"/>
                </a:solidFill>
              </a:rPr>
              <a:t>terminy </a:t>
            </a:r>
            <a:r>
              <a:rPr lang="pl-PL" sz="2600" dirty="0">
                <a:solidFill>
                  <a:schemeClr val="tx1"/>
                </a:solidFill>
              </a:rPr>
              <a:t>poszczególnych egzaminów od </a:t>
            </a:r>
            <a:r>
              <a:rPr lang="pl-PL" sz="2600" dirty="0" smtClean="0">
                <a:solidFill>
                  <a:srgbClr val="C00000"/>
                </a:solidFill>
              </a:rPr>
              <a:t>6 </a:t>
            </a:r>
            <a:r>
              <a:rPr lang="pl-PL" sz="2600" dirty="0">
                <a:solidFill>
                  <a:srgbClr val="C00000"/>
                </a:solidFill>
              </a:rPr>
              <a:t>do </a:t>
            </a:r>
            <a:r>
              <a:rPr lang="pl-PL" sz="2600" dirty="0" smtClean="0">
                <a:solidFill>
                  <a:srgbClr val="C00000"/>
                </a:solidFill>
              </a:rPr>
              <a:t>24 </a:t>
            </a:r>
            <a:r>
              <a:rPr lang="pl-PL" sz="2600" dirty="0">
                <a:solidFill>
                  <a:srgbClr val="C00000"/>
                </a:solidFill>
              </a:rPr>
              <a:t>maja </a:t>
            </a:r>
            <a:r>
              <a:rPr lang="pl-PL" sz="2600" dirty="0" smtClean="0">
                <a:solidFill>
                  <a:srgbClr val="C00000"/>
                </a:solidFill>
              </a:rPr>
              <a:t>2019 </a:t>
            </a:r>
            <a:r>
              <a:rPr lang="pl-PL" sz="2600" dirty="0">
                <a:solidFill>
                  <a:srgbClr val="C00000"/>
                </a:solidFill>
              </a:rPr>
              <a:t>r</a:t>
            </a:r>
            <a:r>
              <a:rPr lang="pl-PL" sz="2600" dirty="0" smtClean="0">
                <a:solidFill>
                  <a:srgbClr val="C00000"/>
                </a:solidFill>
              </a:rPr>
              <a:t>.</a:t>
            </a:r>
            <a:endParaRPr lang="pl-PL" sz="26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600" dirty="0" smtClean="0">
                <a:solidFill>
                  <a:schemeClr val="tx1"/>
                </a:solidFill>
              </a:rPr>
              <a:t>terminy </a:t>
            </a:r>
            <a:r>
              <a:rPr lang="pl-PL" sz="2600" b="1" u="sng" dirty="0">
                <a:solidFill>
                  <a:schemeClr val="tx1"/>
                </a:solidFill>
              </a:rPr>
              <a:t>dystrybucji</a:t>
            </a:r>
            <a:r>
              <a:rPr lang="pl-PL" sz="2600" dirty="0">
                <a:solidFill>
                  <a:schemeClr val="tx1"/>
                </a:solidFill>
              </a:rPr>
              <a:t> prowadzonej przez CKE: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600" dirty="0">
                <a:solidFill>
                  <a:srgbClr val="C00000"/>
                </a:solidFill>
              </a:rPr>
              <a:t>           </a:t>
            </a:r>
            <a:r>
              <a:rPr lang="pl-PL" sz="2600" b="1" dirty="0" smtClean="0">
                <a:solidFill>
                  <a:srgbClr val="C00000"/>
                </a:solidFill>
              </a:rPr>
              <a:t>6, </a:t>
            </a:r>
            <a:r>
              <a:rPr lang="pl-PL" sz="2600" b="1" dirty="0">
                <a:solidFill>
                  <a:srgbClr val="C00000"/>
                </a:solidFill>
              </a:rPr>
              <a:t>7, 8, </a:t>
            </a:r>
            <a:r>
              <a:rPr lang="pl-PL" sz="2600" b="1" dirty="0" smtClean="0">
                <a:solidFill>
                  <a:srgbClr val="C00000"/>
                </a:solidFill>
              </a:rPr>
              <a:t>13 </a:t>
            </a:r>
            <a:r>
              <a:rPr lang="pl-PL" sz="2600" b="1" dirty="0">
                <a:solidFill>
                  <a:srgbClr val="C00000"/>
                </a:solidFill>
              </a:rPr>
              <a:t>maja </a:t>
            </a:r>
            <a:r>
              <a:rPr lang="pl-PL" sz="2600" b="1" dirty="0" smtClean="0">
                <a:solidFill>
                  <a:srgbClr val="C00000"/>
                </a:solidFill>
              </a:rPr>
              <a:t>2019 </a:t>
            </a:r>
            <a:r>
              <a:rPr lang="pl-PL" sz="2600" b="1" dirty="0">
                <a:solidFill>
                  <a:schemeClr val="tx1"/>
                </a:solidFill>
              </a:rPr>
              <a:t>r. w godz. 5.00-7.30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600" dirty="0">
                <a:solidFill>
                  <a:schemeClr val="tx1"/>
                </a:solidFill>
              </a:rPr>
              <a:t> </a:t>
            </a:r>
            <a:r>
              <a:rPr lang="pl-PL" sz="2600" dirty="0" smtClean="0">
                <a:solidFill>
                  <a:schemeClr val="tx1"/>
                </a:solidFill>
              </a:rPr>
              <a:t>(od 5.00 dyżur </a:t>
            </a:r>
            <a:r>
              <a:rPr lang="pl-PL" sz="2600" dirty="0">
                <a:solidFill>
                  <a:schemeClr val="tx1"/>
                </a:solidFill>
              </a:rPr>
              <a:t>w OKE – 22 457 03 35; fax. 22 457 03 45</a:t>
            </a:r>
            <a:r>
              <a:rPr lang="pl-PL" sz="2600" dirty="0" smtClean="0">
                <a:solidFill>
                  <a:schemeClr val="tx1"/>
                </a:solidFill>
              </a:rPr>
              <a:t>)</a:t>
            </a:r>
            <a:endParaRPr lang="pl-PL" sz="2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600" dirty="0" smtClean="0">
                <a:solidFill>
                  <a:schemeClr val="tx1"/>
                </a:solidFill>
              </a:rPr>
              <a:t>terminy </a:t>
            </a:r>
            <a:r>
              <a:rPr lang="pl-PL" sz="2600" b="1" u="sng" dirty="0">
                <a:solidFill>
                  <a:schemeClr val="tx1"/>
                </a:solidFill>
              </a:rPr>
              <a:t>redystrybucji</a:t>
            </a:r>
            <a:r>
              <a:rPr lang="pl-PL" sz="2600" dirty="0">
                <a:solidFill>
                  <a:schemeClr val="tx1"/>
                </a:solidFill>
              </a:rPr>
              <a:t> prowadzonej przez OKE: </a:t>
            </a:r>
            <a:endParaRPr lang="pl-PL" sz="2600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pl-PL" sz="2600" b="1" dirty="0">
                <a:solidFill>
                  <a:srgbClr val="C00000"/>
                </a:solidFill>
              </a:rPr>
              <a:t>6</a:t>
            </a:r>
            <a:r>
              <a:rPr lang="pl-PL" sz="2600" b="1" dirty="0" smtClean="0">
                <a:solidFill>
                  <a:srgbClr val="C00000"/>
                </a:solidFill>
              </a:rPr>
              <a:t>, </a:t>
            </a:r>
            <a:r>
              <a:rPr lang="pl-PL" sz="2600" b="1" dirty="0">
                <a:solidFill>
                  <a:srgbClr val="C00000"/>
                </a:solidFill>
              </a:rPr>
              <a:t>7, </a:t>
            </a:r>
            <a:r>
              <a:rPr lang="pl-PL" sz="2600" b="1" dirty="0" smtClean="0">
                <a:solidFill>
                  <a:srgbClr val="C00000"/>
                </a:solidFill>
              </a:rPr>
              <a:t>10, </a:t>
            </a:r>
            <a:r>
              <a:rPr lang="pl-PL" sz="2600" b="1" dirty="0">
                <a:solidFill>
                  <a:srgbClr val="C00000"/>
                </a:solidFill>
              </a:rPr>
              <a:t>15, 17, 21</a:t>
            </a:r>
            <a:r>
              <a:rPr lang="pl-PL" sz="2600" b="1" dirty="0" smtClean="0">
                <a:solidFill>
                  <a:srgbClr val="C00000"/>
                </a:solidFill>
              </a:rPr>
              <a:t>, 24 </a:t>
            </a:r>
            <a:r>
              <a:rPr lang="pl-PL" sz="2600" b="1" dirty="0">
                <a:solidFill>
                  <a:srgbClr val="C00000"/>
                </a:solidFill>
              </a:rPr>
              <a:t>maja </a:t>
            </a:r>
            <a:r>
              <a:rPr lang="pl-PL" sz="2600" b="1" dirty="0" smtClean="0">
                <a:solidFill>
                  <a:srgbClr val="C00000"/>
                </a:solidFill>
              </a:rPr>
              <a:t>2019 </a:t>
            </a:r>
          </a:p>
          <a:p>
            <a:pPr marL="0" indent="0">
              <a:buNone/>
              <a:defRPr/>
            </a:pPr>
            <a:r>
              <a:rPr lang="pl-PL" sz="2600" dirty="0" smtClean="0">
                <a:solidFill>
                  <a:schemeClr val="tx1"/>
                </a:solidFill>
              </a:rPr>
              <a:t>(</a:t>
            </a:r>
            <a:r>
              <a:rPr lang="pl-PL" sz="2600" dirty="0">
                <a:solidFill>
                  <a:schemeClr val="tx1"/>
                </a:solidFill>
              </a:rPr>
              <a:t>w </a:t>
            </a:r>
            <a:r>
              <a:rPr lang="pl-PL" sz="2600" dirty="0" smtClean="0">
                <a:solidFill>
                  <a:schemeClr val="tx1"/>
                </a:solidFill>
              </a:rPr>
              <a:t>tych dniach dyżur </a:t>
            </a:r>
            <a:r>
              <a:rPr lang="pl-PL" sz="2600" dirty="0">
                <a:solidFill>
                  <a:schemeClr val="tx1"/>
                </a:solidFill>
              </a:rPr>
              <a:t>w </a:t>
            </a:r>
            <a:r>
              <a:rPr lang="pl-PL" sz="2600" dirty="0" smtClean="0">
                <a:solidFill>
                  <a:schemeClr val="tx1"/>
                </a:solidFill>
              </a:rPr>
              <a:t>OKE do 19.00 </a:t>
            </a:r>
            <a:r>
              <a:rPr lang="pl-PL" sz="2600" dirty="0">
                <a:solidFill>
                  <a:schemeClr val="tx1"/>
                </a:solidFill>
              </a:rPr>
              <a:t>– 22 457 03 35)</a:t>
            </a:r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54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61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" y="76201"/>
            <a:ext cx="8243095" cy="544488"/>
          </a:xfrm>
        </p:spPr>
        <p:txBody>
          <a:bodyPr>
            <a:noAutofit/>
          </a:bodyPr>
          <a:lstStyle/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</a:rPr>
              <a:t>plikacje internetowe do wype</a:t>
            </a:r>
            <a:r>
              <a:rPr lang="pl-PL" sz="3200" dirty="0">
                <a:solidFill>
                  <a:schemeClr val="accent6">
                    <a:lumMod val="50000"/>
                  </a:schemeClr>
                </a:solidFill>
              </a:rPr>
              <a:t>ł</a:t>
            </a:r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</a:rPr>
              <a:t>nienia po egzaminie</a:t>
            </a:r>
            <a:endParaRPr lang="pl-P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7741714" cy="3569426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pl-PL" dirty="0"/>
              <a:t> </a:t>
            </a:r>
            <a:r>
              <a:rPr lang="pl-PL" sz="4000" dirty="0">
                <a:solidFill>
                  <a:schemeClr val="tx1"/>
                </a:solidFill>
              </a:rPr>
              <a:t>Zgłaszanie nieobecnych po </a:t>
            </a:r>
            <a:r>
              <a:rPr lang="pl-PL" sz="4000" dirty="0" smtClean="0">
                <a:solidFill>
                  <a:schemeClr val="tx1"/>
                </a:solidFill>
              </a:rPr>
              <a:t>każdym egzaminie</a:t>
            </a:r>
            <a:endParaRPr lang="pl-PL" sz="4000" b="1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C00000"/>
              </a:buClr>
              <a:buSzPct val="120000"/>
              <a:buNone/>
            </a:pPr>
            <a:r>
              <a:rPr lang="pl-PL" sz="3400" dirty="0" smtClean="0">
                <a:solidFill>
                  <a:srgbClr val="003399"/>
                </a:solidFill>
              </a:rPr>
              <a:t>Aplikacja </a:t>
            </a:r>
            <a:r>
              <a:rPr lang="pl-PL" sz="3400" dirty="0">
                <a:solidFill>
                  <a:srgbClr val="003399"/>
                </a:solidFill>
              </a:rPr>
              <a:t>będzie dostępna w </a:t>
            </a:r>
            <a:r>
              <a:rPr lang="pl-PL" sz="3400" dirty="0" err="1" smtClean="0">
                <a:solidFill>
                  <a:srgbClr val="003399"/>
                </a:solidFill>
              </a:rPr>
              <a:t>internecie</a:t>
            </a:r>
            <a:endParaRPr lang="pl-PL" sz="3400" dirty="0">
              <a:solidFill>
                <a:srgbClr val="003399"/>
              </a:solidFill>
            </a:endParaRPr>
          </a:p>
          <a:p>
            <a:pPr marL="0" indent="0">
              <a:buClr>
                <a:srgbClr val="C00000"/>
              </a:buClr>
              <a:buSzPct val="120000"/>
              <a:buNone/>
            </a:pPr>
            <a:r>
              <a:rPr lang="pl-PL" sz="2800" dirty="0" smtClean="0"/>
              <a:t>Adres www:</a:t>
            </a:r>
            <a:r>
              <a:rPr lang="pl-PL" sz="2800" dirty="0"/>
              <a:t> </a:t>
            </a:r>
            <a:r>
              <a:rPr lang="pl-PL" sz="2800" u="sng" dirty="0" smtClean="0">
                <a:solidFill>
                  <a:srgbClr val="0000FF"/>
                </a:solidFill>
              </a:rPr>
              <a:t>https</a:t>
            </a:r>
            <a:r>
              <a:rPr lang="pl-PL" sz="2800" u="sng" dirty="0">
                <a:solidFill>
                  <a:srgbClr val="0000FF"/>
                </a:solidFill>
              </a:rPr>
              <a:t>://okeserwisy.azurewebsites.net</a:t>
            </a:r>
            <a:endParaRPr lang="pl-PL" sz="2800" dirty="0">
              <a:solidFill>
                <a:srgbClr val="0000FF"/>
              </a:solidFill>
            </a:endParaRPr>
          </a:p>
          <a:p>
            <a:pPr marL="0" indent="0">
              <a:buClr>
                <a:srgbClr val="C00000"/>
              </a:buClr>
              <a:buSzPct val="120000"/>
              <a:buNone/>
            </a:pPr>
            <a:r>
              <a:rPr lang="pl-PL" sz="2800" dirty="0" smtClean="0"/>
              <a:t>Login</a:t>
            </a:r>
            <a:r>
              <a:rPr lang="pl-PL" sz="2800" dirty="0"/>
              <a:t>: </a:t>
            </a:r>
            <a:r>
              <a:rPr lang="pl-PL" sz="2800" dirty="0">
                <a:solidFill>
                  <a:srgbClr val="003399"/>
                </a:solidFill>
              </a:rPr>
              <a:t>Kod szkoły</a:t>
            </a:r>
          </a:p>
          <a:p>
            <a:pPr marL="0" indent="0">
              <a:buClr>
                <a:srgbClr val="C00000"/>
              </a:buClr>
              <a:buSzPct val="120000"/>
              <a:buNone/>
            </a:pPr>
            <a:r>
              <a:rPr lang="pl-PL" sz="2800" dirty="0" smtClean="0"/>
              <a:t>Hasło</a:t>
            </a:r>
            <a:r>
              <a:rPr lang="pl-PL" sz="2800" dirty="0"/>
              <a:t>: </a:t>
            </a:r>
            <a:r>
              <a:rPr lang="pl-PL" sz="2800" dirty="0">
                <a:solidFill>
                  <a:srgbClr val="003399"/>
                </a:solidFill>
              </a:rPr>
              <a:t>Hasło jest takie, jak </a:t>
            </a:r>
            <a:r>
              <a:rPr lang="pl-PL" sz="2800" u="sng" dirty="0">
                <a:solidFill>
                  <a:srgbClr val="003399"/>
                </a:solidFill>
              </a:rPr>
              <a:t>oryginalne</a:t>
            </a:r>
            <a:r>
              <a:rPr lang="pl-PL" sz="2800" dirty="0">
                <a:solidFill>
                  <a:srgbClr val="003399"/>
                </a:solidFill>
              </a:rPr>
              <a:t> hasło do Systemu Wymiany </a:t>
            </a:r>
            <a:r>
              <a:rPr lang="pl-PL" sz="2800" dirty="0" smtClean="0">
                <a:solidFill>
                  <a:srgbClr val="003399"/>
                </a:solidFill>
              </a:rPr>
              <a:t>Plików</a:t>
            </a:r>
          </a:p>
          <a:p>
            <a:pPr marL="0" indent="0">
              <a:buClr>
                <a:srgbClr val="C00000"/>
              </a:buClr>
              <a:buSzPct val="120000"/>
              <a:buNone/>
            </a:pPr>
            <a:r>
              <a:rPr lang="pl-PL" sz="2800" dirty="0" smtClean="0">
                <a:solidFill>
                  <a:srgbClr val="FF0000"/>
                </a:solidFill>
              </a:rPr>
              <a:t>(wypełnioną listę drukujemy i dołączamy do protokołu zbiorczego, który przekazujemy w dokumentacji)</a:t>
            </a:r>
          </a:p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endParaRPr lang="pl-PL" sz="2800" dirty="0">
              <a:solidFill>
                <a:srgbClr val="003399"/>
              </a:solidFill>
            </a:endParaRPr>
          </a:p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endParaRPr lang="pl-PL" dirty="0">
              <a:solidFill>
                <a:srgbClr val="003399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A74F4-3A66-456D-B32B-60F1224E1EF1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BD67-F2A5-4041-95F9-6FB7BA9C8868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23527" y="4766177"/>
            <a:ext cx="7741715" cy="1393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563" indent="-182563" algn="l" rtl="0" eaLnBrk="0" fontAlgn="base" hangingPunc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2000" kern="1200" spc="1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pl-PL" dirty="0" smtClean="0"/>
              <a:t> </a:t>
            </a:r>
            <a:r>
              <a:rPr lang="pl-PL" sz="4000" dirty="0" smtClean="0">
                <a:solidFill>
                  <a:schemeClr val="tx1"/>
                </a:solidFill>
              </a:rPr>
              <a:t>Informacja o dostosowaniach wykorzystanych przez abiturientów na egzaminach</a:t>
            </a:r>
          </a:p>
          <a:p>
            <a:pPr marL="0" indent="0">
              <a:buFont typeface="Arial" charset="0"/>
              <a:buNone/>
            </a:pPr>
            <a:r>
              <a:rPr lang="pl-PL" sz="4000" dirty="0" smtClean="0">
                <a:solidFill>
                  <a:srgbClr val="002060"/>
                </a:solidFill>
              </a:rPr>
              <a:t>- do wypełnienia w czerwcu</a:t>
            </a:r>
            <a:endParaRPr lang="pl-PL" sz="2800" dirty="0" smtClean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</a:pPr>
            <a:endParaRPr lang="pl-PL" sz="2800" dirty="0" smtClean="0">
              <a:solidFill>
                <a:srgbClr val="003399"/>
              </a:solidFill>
            </a:endParaRPr>
          </a:p>
          <a:p>
            <a:endParaRPr lang="pl-PL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20880" cy="601216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1F497D"/>
                </a:solidFill>
              </a:rPr>
              <a:t>Egzamin w terminie dodatkowym</a:t>
            </a:r>
            <a:endParaRPr lang="pl-PL" sz="2800" dirty="0">
              <a:solidFill>
                <a:srgbClr val="1F497D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830957"/>
              </p:ext>
            </p:extLst>
          </p:nvPr>
        </p:nvGraphicFramePr>
        <p:xfrm>
          <a:off x="251520" y="1052737"/>
          <a:ext cx="8051565" cy="553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0885">
                  <a:extLst>
                    <a:ext uri="{9D8B030D-6E8A-4147-A177-3AD203B41FA5}">
                      <a16:colId xmlns:a16="http://schemas.microsoft.com/office/drawing/2014/main" xmlns="" val="3239538557"/>
                    </a:ext>
                  </a:extLst>
                </a:gridCol>
              </a:tblGrid>
              <a:tr h="5570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Zadanie/Działanie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Załączniki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(dokumentowanie)</a:t>
                      </a:r>
                      <a:endParaRPr lang="pl-PL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0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pl-PL" sz="2000" b="0" baseline="0" dirty="0" smtClean="0">
                          <a:solidFill>
                            <a:schemeClr val="tx1"/>
                          </a:solidFill>
                        </a:rPr>
                        <a:t> dniu egzaminu</a:t>
                      </a:r>
                      <a:endParaRPr lang="pl-PL" sz="20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Przyjęcie od absolwenta lub jego rodziców udokumentowanego wniosku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przystąpienie do egzaminu w terminie dodatkowym</a:t>
                      </a:r>
                      <a:endParaRPr lang="pl-PL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Załącznik</a:t>
                      </a:r>
                      <a:r>
                        <a:rPr lang="pl-PL" sz="20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endParaRPr lang="pl-PL" sz="20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tx1"/>
                          </a:solidFill>
                        </a:rPr>
                        <a:t>Następnego</a:t>
                      </a:r>
                      <a:r>
                        <a:rPr lang="pl-PL" sz="2000" b="0" baseline="0" dirty="0" smtClean="0">
                          <a:solidFill>
                            <a:schemeClr val="tx1"/>
                          </a:solidFill>
                        </a:rPr>
                        <a:t> dnia</a:t>
                      </a:r>
                      <a:endParaRPr lang="pl-PL" sz="20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Przekazanie przez dyrektora szkoły wniosku wraz z dokumentami do OKE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Załącznik 6</a:t>
                      </a:r>
                      <a:endParaRPr lang="pl-PL" sz="2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5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dni od dnia otrzymania wniosku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Rozpatrzenie wniosku przez dyrektora OKE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7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lang="pl-PL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końca maja</a:t>
                      </a:r>
                      <a:endParaRPr lang="pl-PL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OKE</a:t>
                      </a: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informuje o miejscu przeprowadzenia egzaminu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(egzaminy ustne w szkole macierzystej)</a:t>
                      </a:r>
                      <a:endParaRPr lang="pl-PL" sz="2000" b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Ogłoszenie na stronie </a:t>
                      </a:r>
                      <a:r>
                        <a:rPr lang="pl-PL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www.oke.waw.pl</a:t>
                      </a:r>
                      <a:endParaRPr lang="pl-PL" sz="2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37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3-19</a:t>
                      </a:r>
                      <a:r>
                        <a:rPr lang="pl-PL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czerwca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3-8 czerwca</a:t>
                      </a:r>
                      <a:endParaRPr lang="pl-PL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Egzaminy pisemne  w terminie dodatkowym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Egzaminy ustne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Harmonogram egzaminów</a:t>
                      </a:r>
                      <a:r>
                        <a:rPr lang="pl-PL" sz="20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ogłoszony przez dyrektora CKE</a:t>
                      </a:r>
                      <a:endParaRPr lang="pl-PL" sz="2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D26-81FD-4D30-858F-55C6582FF9A7}" type="datetime1">
              <a:rPr lang="pl-PL" smtClean="0"/>
              <a:t>2019-03-26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OKE w Warszawie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31897F-8F23-433E-A660-EFF8D3EDA506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7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20880" cy="100811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1F497D"/>
                </a:solidFill>
              </a:rPr>
              <a:t>Przekazanie wyników i świadectw dojrzałości</a:t>
            </a:r>
            <a:endParaRPr lang="pl-PL" sz="3200" dirty="0">
              <a:solidFill>
                <a:srgbClr val="1F497D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306723"/>
              </p:ext>
            </p:extLst>
          </p:nvPr>
        </p:nvGraphicFramePr>
        <p:xfrm>
          <a:off x="251520" y="1988840"/>
          <a:ext cx="8051565" cy="3340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0885">
                  <a:extLst>
                    <a:ext uri="{9D8B030D-6E8A-4147-A177-3AD203B41FA5}">
                      <a16:colId xmlns:a16="http://schemas.microsoft.com/office/drawing/2014/main" xmlns="" val="3239538557"/>
                    </a:ext>
                  </a:extLst>
                </a:gridCol>
              </a:tblGrid>
              <a:tr h="5570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Zadanie/Działanie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Miejsce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0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koniec kwietnia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Przekazanie </a:t>
                      </a: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absolwentom loginów umożliwiających dostęp do indywidualnych wyników w aplikacji elektronicznej</a:t>
                      </a:r>
                      <a:endParaRPr lang="pl-PL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i="0" dirty="0" smtClean="0">
                          <a:solidFill>
                            <a:schemeClr val="tx1"/>
                          </a:solidFill>
                        </a:rPr>
                        <a:t>Szkoły macierzyste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9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tx1"/>
                          </a:solidFill>
                        </a:rPr>
                        <a:t>4 lipca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Udostepnienie wyników dyrektorom szkół 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 Wymiany Plików</a:t>
                      </a:r>
                      <a:endParaRPr lang="pl-PL" sz="20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588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Przekazanie świadectw dojrzałości i aneksów do świadectw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Miejsce</a:t>
                      </a:r>
                      <a:r>
                        <a:rPr lang="pl-PL" sz="2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termin podane na stronie OKE</a:t>
                      </a:r>
                      <a:endParaRPr lang="pl-PL" sz="20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D26-81FD-4D30-858F-55C6582FF9A7}" type="datetime1">
              <a:rPr lang="pl-PL" smtClean="0"/>
              <a:t>2019-03-26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OKE w Warszawie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31897F-8F23-433E-A660-EFF8D3EDA506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3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64896" cy="864096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1F497D"/>
                </a:solidFill>
              </a:rPr>
              <a:t>Egzamin w terminie poprawkowym </a:t>
            </a:r>
            <a:br>
              <a:rPr lang="pl-PL" sz="2800" dirty="0" smtClean="0">
                <a:solidFill>
                  <a:srgbClr val="1F497D"/>
                </a:solidFill>
              </a:rPr>
            </a:br>
            <a:r>
              <a:rPr lang="pl-PL" sz="2400" dirty="0" smtClean="0">
                <a:solidFill>
                  <a:srgbClr val="1F497D"/>
                </a:solidFill>
              </a:rPr>
              <a:t>(w przypadku niezdania jednego egzaminu obowiązkowego)</a:t>
            </a:r>
            <a:endParaRPr lang="pl-PL" sz="2400" dirty="0">
              <a:solidFill>
                <a:srgbClr val="1F497D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498259"/>
              </p:ext>
            </p:extLst>
          </p:nvPr>
        </p:nvGraphicFramePr>
        <p:xfrm>
          <a:off x="251520" y="1268760"/>
          <a:ext cx="8051565" cy="499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0885">
                  <a:extLst>
                    <a:ext uri="{9D8B030D-6E8A-4147-A177-3AD203B41FA5}">
                      <a16:colId xmlns:a16="http://schemas.microsoft.com/office/drawing/2014/main" xmlns="" val="3239538557"/>
                    </a:ext>
                  </a:extLst>
                </a:gridCol>
              </a:tblGrid>
              <a:tr h="5554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Zadanie/Działanie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Załączniki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(dokumentowanie)</a:t>
                      </a:r>
                      <a:endParaRPr lang="pl-PL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6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do 11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</a:rPr>
                        <a:t> lipca</a:t>
                      </a:r>
                      <a:endParaRPr lang="pl-PL" sz="20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Zebranie pisemnych oświadczeń absolwentów o zamiarze przystąpienia do egzaminu w terminie poprawkowym</a:t>
                      </a:r>
                      <a:endParaRPr lang="pl-PL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Załącznik</a:t>
                      </a:r>
                      <a:r>
                        <a:rPr lang="pl-PL" sz="20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7a/7b</a:t>
                      </a:r>
                      <a:endParaRPr lang="pl-PL" sz="20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do 15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</a:rPr>
                        <a:t> lipca</a:t>
                      </a:r>
                      <a:endParaRPr lang="pl-PL" sz="20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Przekazanie</a:t>
                      </a: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OKE informacji o absolwentach, którzy złożyli oświadczenie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Aplikacja elektroniczna</a:t>
                      </a:r>
                      <a:endParaRPr lang="pl-PL" sz="2000" b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6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9 sierpnia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Poinformowanie zdających o miejscu przeprowadzenia</a:t>
                      </a: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egzaminu </a:t>
                      </a:r>
                      <a:r>
                        <a:rPr lang="pl-PL" sz="20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(szkoła macierzysta lub wskazana przez OKE)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Ogłoszenie na stronie </a:t>
                      </a:r>
                      <a:r>
                        <a:rPr lang="pl-PL" sz="20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www.oke.waw.pl</a:t>
                      </a:r>
                      <a:endParaRPr lang="pl-PL" sz="2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7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sierpnia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20-21 sierpnia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Egzamin poprawkowy w części pisemnej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Egzamin poprawkowy</a:t>
                      </a: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 części ustnej</a:t>
                      </a:r>
                      <a:endParaRPr lang="pl-PL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9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września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Odebranie świadectw</a:t>
                      </a:r>
                      <a:r>
                        <a:rPr lang="pl-PL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informacji o wynikach egzaminów w sesji poprawkowej</a:t>
                      </a:r>
                      <a:endParaRPr lang="pl-PL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D26-81FD-4D30-858F-55C6582FF9A7}" type="datetime1">
              <a:rPr lang="pl-PL" smtClean="0"/>
              <a:t>2019-03-26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OKE w Warszawie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31897F-8F23-433E-A660-EFF8D3EDA506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6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Unieważnienia egzaminu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DAD38D-1D37-40CB-B38E-5AD67327B0FC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493D2-88EA-4DFE-9958-F5B7F7C8D65E}" type="slidenum">
              <a:rPr lang="pl-PL" altLang="pl-PL" smtClean="0"/>
              <a:pPr>
                <a:defRPr/>
              </a:pPr>
              <a:t>59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337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BB610C-3E3A-47FB-98CA-E2E5741D7679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EB13D90-6554-4020-93FF-62091F6C0651}" type="slidenum">
              <a:rPr lang="pl-PL" altLang="pl-PL" smtClean="0">
                <a:solidFill>
                  <a:srgbClr val="558ED5"/>
                </a:solidFill>
                <a:latin typeface="Calibri Light" pitchFamily="34" charset="0"/>
              </a:rPr>
              <a:pPr/>
              <a:t>6</a:t>
            </a:fld>
            <a:endParaRPr lang="pl-PL" altLang="pl-PL" smtClean="0">
              <a:solidFill>
                <a:srgbClr val="558ED5"/>
              </a:solidFill>
              <a:latin typeface="Calibri Light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33333" t="11852" r="34166" b="5186"/>
          <a:stretch/>
        </p:blipFill>
        <p:spPr>
          <a:xfrm>
            <a:off x="228600" y="228600"/>
            <a:ext cx="4114800" cy="59086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/>
          <a:srcRect l="35000" t="15926" r="35833" b="8518"/>
          <a:stretch/>
        </p:blipFill>
        <p:spPr>
          <a:xfrm>
            <a:off x="4260850" y="830263"/>
            <a:ext cx="4010025" cy="5638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Elipsa 7"/>
          <p:cNvSpPr/>
          <p:nvPr/>
        </p:nvSpPr>
        <p:spPr>
          <a:xfrm>
            <a:off x="3962400" y="5029200"/>
            <a:ext cx="43434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65125"/>
            <a:ext cx="7747769" cy="687611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6">
                    <a:lumMod val="50000"/>
                  </a:schemeClr>
                </a:solidFill>
              </a:rPr>
              <a:t>Kto i dlaczego może unieważnić egzamin?</a:t>
            </a:r>
            <a:endParaRPr lang="pl-P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340769"/>
            <a:ext cx="3816424" cy="483937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20000"/>
            </a:pPr>
            <a:r>
              <a:rPr lang="pl-PL" sz="2400" dirty="0" smtClean="0">
                <a:solidFill>
                  <a:schemeClr val="tx1"/>
                </a:solidFill>
              </a:rPr>
              <a:t>Przewodniczący zespołu egzaminacyjnego w sytuacji: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defRPr/>
            </a:pPr>
            <a:r>
              <a:rPr lang="pl-PL" dirty="0">
                <a:solidFill>
                  <a:schemeClr val="tx1"/>
                </a:solidFill>
              </a:rPr>
              <a:t>stwierdzenia niesamodzielności rozwiązywania </a:t>
            </a:r>
            <a:r>
              <a:rPr lang="pl-PL" dirty="0" smtClean="0">
                <a:solidFill>
                  <a:schemeClr val="tx1"/>
                </a:solidFill>
              </a:rPr>
              <a:t>zadań podczas egzaminu;</a:t>
            </a:r>
            <a:endParaRPr lang="pl-PL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defRPr/>
            </a:pPr>
            <a:r>
              <a:rPr lang="pl-PL" dirty="0">
                <a:solidFill>
                  <a:schemeClr val="tx1"/>
                </a:solidFill>
              </a:rPr>
              <a:t>wniesienia i/lub korzystania z urządzeń telekomunikacyjnych albo materiałów  lub pomocy niewymienionych w komunikacie dyrektora CKE;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Ø"/>
              <a:defRPr/>
            </a:pPr>
            <a:r>
              <a:rPr lang="pl-PL" dirty="0">
                <a:solidFill>
                  <a:schemeClr val="tx1"/>
                </a:solidFill>
              </a:rPr>
              <a:t>zakłócenia przez absolwenta przebiegu egzaminu.</a:t>
            </a:r>
            <a:endParaRPr lang="pl-PL" b="1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39952" y="1340768"/>
            <a:ext cx="4153604" cy="48245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pl-PL" dirty="0" smtClean="0">
                <a:solidFill>
                  <a:schemeClr val="tx1"/>
                </a:solidFill>
              </a:rPr>
              <a:t>Dyrektor OKE lub dyrektor CKE w sytuacji:</a:t>
            </a:r>
          </a:p>
          <a:p>
            <a:pPr lvl="1"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s</a:t>
            </a:r>
            <a:r>
              <a:rPr lang="pl-PL" dirty="0" smtClean="0">
                <a:solidFill>
                  <a:schemeClr val="tx1"/>
                </a:solidFill>
              </a:rPr>
              <a:t>twierdzenia przez egzaminatora niesamodzielnego rozwiązania zadania (fragmenty przepisane z </a:t>
            </a:r>
            <a:r>
              <a:rPr lang="pl-PL" dirty="0" err="1" smtClean="0">
                <a:solidFill>
                  <a:schemeClr val="tx1"/>
                </a:solidFill>
              </a:rPr>
              <a:t>internetu</a:t>
            </a:r>
            <a:r>
              <a:rPr lang="pl-PL" dirty="0" smtClean="0">
                <a:solidFill>
                  <a:schemeClr val="tx1"/>
                </a:solidFill>
              </a:rPr>
              <a:t>, identyczne rozwiązania w pracach z tej samej koperty itp.);</a:t>
            </a:r>
          </a:p>
          <a:p>
            <a:pPr lvl="1"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z</a:t>
            </a:r>
            <a:r>
              <a:rPr lang="pl-PL" dirty="0" smtClean="0">
                <a:solidFill>
                  <a:schemeClr val="tx1"/>
                </a:solidFill>
              </a:rPr>
              <a:t>głoszenia przez zdającego zastrzeżeń związanych z naruszeniem 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przepisów przeprowadzania </a:t>
            </a:r>
            <a:r>
              <a:rPr lang="pl-PL" dirty="0" smtClean="0">
                <a:solidFill>
                  <a:schemeClr val="tx1"/>
                </a:solidFill>
              </a:rPr>
              <a:t>egzaminu </a:t>
            </a:r>
            <a:r>
              <a:rPr lang="pl-PL" dirty="0" smtClean="0">
                <a:solidFill>
                  <a:schemeClr val="tx1"/>
                </a:solidFill>
              </a:rPr>
              <a:t>(dotyczy to najczęściej egzaminu ustnego);</a:t>
            </a:r>
          </a:p>
          <a:p>
            <a:pPr lvl="1">
              <a:buClr>
                <a:srgbClr val="0070C0"/>
              </a:buClr>
              <a:buSzPct val="120000"/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obiektywnych okoliczności prowadzących do naruszenia przepisów przeprowadzania egzaminów (zaginięcie przesyłki z materiałami, ujawnienie zadań, nagłe zakłócenie egzaminu </a:t>
            </a:r>
            <a:r>
              <a:rPr lang="pl-PL" dirty="0" smtClean="0">
                <a:solidFill>
                  <a:schemeClr val="tx1"/>
                </a:solidFill>
              </a:rPr>
              <a:t>itp.).</a:t>
            </a: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EFBB4-3DE7-4CFF-90D3-72EDB3028AED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9980A-B938-4D5A-836C-80C1C76D7C21}" type="slidenum">
              <a:rPr lang="pl-PL" altLang="pl-PL" smtClean="0"/>
              <a:pPr>
                <a:defRPr/>
              </a:pPr>
              <a:t>60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153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75761" cy="864096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Unieważnienie egzaminu przez przewodniczącego zespołu egzaminacyjnego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8064896" cy="532859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rgbClr val="0070C0"/>
                </a:solidFill>
              </a:rPr>
              <a:t>Sposób </a:t>
            </a:r>
            <a:r>
              <a:rPr lang="pl-PL" sz="1800" b="1" dirty="0">
                <a:solidFill>
                  <a:srgbClr val="0070C0"/>
                </a:solidFill>
              </a:rPr>
              <a:t>postępowania: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pl-PL" sz="1800" dirty="0">
                <a:solidFill>
                  <a:schemeClr val="tx1"/>
                </a:solidFill>
              </a:rPr>
              <a:t>przewodniczący zespołu przedmiotowego lub nadzorującego prosi do sali przewodniczącego zespołu egzaminacyjnego</a:t>
            </a:r>
            <a:r>
              <a:rPr lang="pl-PL" sz="1800" dirty="0" smtClean="0">
                <a:solidFill>
                  <a:schemeClr val="tx1"/>
                </a:solidFill>
              </a:rPr>
              <a:t>;</a:t>
            </a:r>
            <a:endParaRPr lang="pl-PL" sz="1800" dirty="0">
              <a:solidFill>
                <a:schemeClr val="tx1"/>
              </a:solidFill>
            </a:endParaRPr>
          </a:p>
          <a:p>
            <a: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pl-PL" sz="1800" dirty="0">
                <a:solidFill>
                  <a:schemeClr val="tx1"/>
                </a:solidFill>
              </a:rPr>
              <a:t>przewodniczący zespołu egzaminacyjnego po zapoznaniu się z okolicznościami podejmuje decyzję o przerwaniu i unieważnieniu i poleca zdającemu opuszczenie sali </a:t>
            </a:r>
            <a:r>
              <a:rPr lang="pl-PL" sz="1800" dirty="0" smtClean="0">
                <a:solidFill>
                  <a:schemeClr val="tx1"/>
                </a:solidFill>
              </a:rPr>
              <a:t>egzaminacyjnej </a:t>
            </a:r>
            <a:r>
              <a:rPr lang="pl-PL" sz="1800" dirty="0">
                <a:solidFill>
                  <a:schemeClr val="tx1"/>
                </a:solidFill>
              </a:rPr>
              <a:t>(w przypadku egzaminu pisemnego odbiera arkusz egzaminacyjny</a:t>
            </a:r>
            <a:r>
              <a:rPr lang="pl-PL" sz="1800" dirty="0" smtClean="0">
                <a:solidFill>
                  <a:schemeClr val="tx1"/>
                </a:solidFill>
              </a:rPr>
              <a:t>);</a:t>
            </a:r>
            <a:endParaRPr lang="pl-PL" sz="1800" dirty="0">
              <a:solidFill>
                <a:schemeClr val="tx1"/>
              </a:solidFill>
            </a:endParaRPr>
          </a:p>
          <a:p>
            <a: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pl-PL" sz="1800" dirty="0">
                <a:solidFill>
                  <a:schemeClr val="tx1"/>
                </a:solidFill>
              </a:rPr>
              <a:t>przewodniczący zespołu egzaminacyjnego wypełnia formularz </a:t>
            </a:r>
            <a:r>
              <a:rPr lang="pl-PL" sz="1800" b="1" dirty="0">
                <a:solidFill>
                  <a:srgbClr val="C00000"/>
                </a:solidFill>
              </a:rPr>
              <a:t>(</a:t>
            </a:r>
            <a:r>
              <a:rPr lang="pl-PL" sz="1800" b="1" i="1" dirty="0" smtClean="0">
                <a:solidFill>
                  <a:srgbClr val="C00000"/>
                </a:solidFill>
              </a:rPr>
              <a:t>zał. </a:t>
            </a:r>
            <a:r>
              <a:rPr lang="pl-PL" sz="1800" b="1" i="1" dirty="0">
                <a:solidFill>
                  <a:srgbClr val="C00000"/>
                </a:solidFill>
              </a:rPr>
              <a:t>18</a:t>
            </a:r>
            <a:r>
              <a:rPr lang="pl-PL" sz="1800" dirty="0">
                <a:solidFill>
                  <a:schemeClr val="tx1"/>
                </a:solidFill>
              </a:rPr>
              <a:t>), a przewodniczący zespołu przedmiotowego/nadzorującego odnotowuje informację w odpowiednim protokole 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pl-PL" sz="1800" b="1" dirty="0">
                <a:solidFill>
                  <a:srgbClr val="C00000"/>
                </a:solidFill>
              </a:rPr>
              <a:t>(</a:t>
            </a:r>
            <a:r>
              <a:rPr lang="pl-PL" sz="1800" b="1" i="1" dirty="0">
                <a:solidFill>
                  <a:srgbClr val="C00000"/>
                </a:solidFill>
              </a:rPr>
              <a:t>zał.: 9a/ 10a/11a lub zał. 15 i zał. 16</a:t>
            </a:r>
            <a:r>
              <a:rPr lang="pl-PL" sz="1800" b="1" dirty="0">
                <a:solidFill>
                  <a:srgbClr val="C00000"/>
                </a:solidFill>
              </a:rPr>
              <a:t>);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pl-PL" sz="1800" dirty="0">
                <a:solidFill>
                  <a:schemeClr val="tx1"/>
                </a:solidFill>
              </a:rPr>
              <a:t>przewodniczący  zespołu egzaminacyjnego uwzględnia informację o przerwaniu i unieważnieniu egzaminu w części ustnej </a:t>
            </a:r>
            <a:r>
              <a:rPr lang="pl-PL" sz="1800" dirty="0" smtClean="0">
                <a:solidFill>
                  <a:schemeClr val="tx1"/>
                </a:solidFill>
              </a:rPr>
              <a:t>odpowiednio </a:t>
            </a:r>
            <a:r>
              <a:rPr lang="pl-PL" sz="1800" dirty="0">
                <a:solidFill>
                  <a:schemeClr val="tx1"/>
                </a:solidFill>
              </a:rPr>
              <a:t>w </a:t>
            </a:r>
            <a:r>
              <a:rPr lang="pl-PL" sz="1800" i="1" dirty="0">
                <a:solidFill>
                  <a:schemeClr val="tx1"/>
                </a:solidFill>
              </a:rPr>
              <a:t>zał.: </a:t>
            </a:r>
            <a:r>
              <a:rPr lang="pl-PL" sz="1800" b="1" i="1" dirty="0">
                <a:solidFill>
                  <a:srgbClr val="C00000"/>
                </a:solidFill>
              </a:rPr>
              <a:t>12a, 12b, 12c</a:t>
            </a:r>
            <a:r>
              <a:rPr lang="pl-PL" sz="1800" dirty="0">
                <a:solidFill>
                  <a:schemeClr val="tx1"/>
                </a:solidFill>
              </a:rPr>
              <a:t>, a części pisemnej w </a:t>
            </a:r>
            <a:r>
              <a:rPr lang="pl-PL" sz="1800" b="1" i="1" dirty="0">
                <a:solidFill>
                  <a:srgbClr val="C00000"/>
                </a:solidFill>
              </a:rPr>
              <a:t>zał. 17</a:t>
            </a:r>
            <a:r>
              <a:rPr lang="pl-PL" sz="1800" i="1" dirty="0">
                <a:solidFill>
                  <a:schemeClr val="tx1"/>
                </a:solidFill>
              </a:rPr>
              <a:t>;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pl-PL" sz="1800" dirty="0">
                <a:solidFill>
                  <a:schemeClr val="tx1"/>
                </a:solidFill>
              </a:rPr>
              <a:t> przewodniczący  zespołu egzaminacyjnego dołącza </a:t>
            </a:r>
            <a:r>
              <a:rPr lang="pl-PL" sz="1800" b="1" i="1" dirty="0" smtClean="0">
                <a:solidFill>
                  <a:srgbClr val="C00000"/>
                </a:solidFill>
              </a:rPr>
              <a:t>zał. </a:t>
            </a:r>
            <a:r>
              <a:rPr lang="pl-PL" sz="1800" b="1" i="1" dirty="0">
                <a:solidFill>
                  <a:srgbClr val="C00000"/>
                </a:solidFill>
              </a:rPr>
              <a:t>18</a:t>
            </a:r>
            <a:r>
              <a:rPr lang="pl-PL" sz="1800" b="1" dirty="0">
                <a:solidFill>
                  <a:srgbClr val="C00000"/>
                </a:solidFill>
              </a:rPr>
              <a:t> </a:t>
            </a:r>
            <a:r>
              <a:rPr lang="pl-PL" sz="1800" dirty="0">
                <a:solidFill>
                  <a:schemeClr val="tx1"/>
                </a:solidFill>
              </a:rPr>
              <a:t>do protokołu zbiorczego egzaminu ustnego/pisemnego, a w przypadku egzaminu pisemnego również arkusz egzaminacyjny zdającego (wszystko w </a:t>
            </a:r>
            <a:r>
              <a:rPr lang="pl-PL" sz="1800" dirty="0" smtClean="0">
                <a:solidFill>
                  <a:schemeClr val="tx1"/>
                </a:solidFill>
              </a:rPr>
              <a:t>pudełku z DOKUMENTACJĄ </a:t>
            </a:r>
            <a:r>
              <a:rPr lang="pl-PL" sz="1800" dirty="0">
                <a:solidFill>
                  <a:schemeClr val="tx1"/>
                </a:solidFill>
              </a:rPr>
              <a:t>danego egzaminu).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1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1800" b="1" dirty="0" smtClean="0">
                <a:solidFill>
                  <a:schemeClr val="tx1"/>
                </a:solidFill>
              </a:rPr>
              <a:t>Uwaga</a:t>
            </a:r>
            <a:r>
              <a:rPr lang="pl-PL" sz="1800" b="1" dirty="0">
                <a:solidFill>
                  <a:schemeClr val="tx1"/>
                </a:solidFill>
              </a:rPr>
              <a:t>: kopie ww. </a:t>
            </a:r>
            <a:r>
              <a:rPr lang="pl-PL" sz="1800" b="1" dirty="0" smtClean="0">
                <a:solidFill>
                  <a:schemeClr val="tx1"/>
                </a:solidFill>
              </a:rPr>
              <a:t>odpowiednich załączników </a:t>
            </a:r>
            <a:r>
              <a:rPr lang="pl-PL" sz="1800" b="1" dirty="0">
                <a:solidFill>
                  <a:schemeClr val="tx1"/>
                </a:solidFill>
              </a:rPr>
              <a:t>pozostają w szkole</a:t>
            </a:r>
            <a:r>
              <a:rPr lang="pl-PL" sz="1800" b="1" dirty="0" smtClean="0">
                <a:solidFill>
                  <a:schemeClr val="tx1"/>
                </a:solidFill>
              </a:rPr>
              <a:t>.</a:t>
            </a:r>
            <a:endParaRPr lang="pl-PL" sz="1800" b="1" dirty="0">
              <a:solidFill>
                <a:schemeClr val="tx1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61</a:t>
            </a:fld>
            <a:endParaRPr lang="pl-PL" altLang="pl-PL"/>
          </a:p>
        </p:txBody>
      </p:sp>
      <p:sp>
        <p:nvSpPr>
          <p:cNvPr id="7" name="Strzałka w dół 6"/>
          <p:cNvSpPr/>
          <p:nvPr/>
        </p:nvSpPr>
        <p:spPr>
          <a:xfrm>
            <a:off x="307003" y="1592796"/>
            <a:ext cx="340616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300492" y="2190999"/>
            <a:ext cx="340616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300492" y="3212976"/>
            <a:ext cx="340616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307003" y="4041068"/>
            <a:ext cx="340616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342156" y="4900725"/>
            <a:ext cx="340616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891785" cy="1008111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Unieważnienie egzaminu maturalnego w przypadku zgłoszenia przez absolwenta uzasadnionych zastrzeżeń dotyczących</a:t>
            </a:r>
            <a:r>
              <a:rPr lang="pl-PL" sz="2400" dirty="0">
                <a:solidFill>
                  <a:srgbClr val="C00000"/>
                </a:solidFill>
              </a:rPr>
              <a:t>  naruszenia przepisów egzaminacyjnych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7BE0B-CCC9-4BC3-9410-5095CE696E89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E1D54-60A3-4E17-82A4-9F1AAF51C4F3}" type="slidenum">
              <a:rPr lang="pl-PL" altLang="pl-PL" smtClean="0"/>
              <a:pPr>
                <a:defRPr/>
              </a:pPr>
              <a:t>62</a:t>
            </a:fld>
            <a:endParaRPr lang="pl-PL" altLang="pl-PL"/>
          </a:p>
        </p:txBody>
      </p:sp>
      <p:graphicFrame>
        <p:nvGraphicFramePr>
          <p:cNvPr id="9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406809"/>
              </p:ext>
            </p:extLst>
          </p:nvPr>
        </p:nvGraphicFramePr>
        <p:xfrm>
          <a:off x="467544" y="1484784"/>
          <a:ext cx="7632848" cy="5161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Zdający uznaje, ze naruszono przepisy dot. przeprowadzania egzaminu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pl-PL" b="1" dirty="0" smtClean="0"/>
                        <a:t>2 dni robocze</a:t>
                      </a:r>
                      <a:endParaRPr lang="pl-P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Zdający wnosi</a:t>
                      </a:r>
                      <a:r>
                        <a:rPr lang="pl-PL" baseline="0" dirty="0" smtClean="0"/>
                        <a:t> zastrzeżenia wraz z uzasadnieniem do dyrektora OKE 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l-PL" b="1" i="1" dirty="0" smtClean="0">
                          <a:solidFill>
                            <a:srgbClr val="C00000"/>
                          </a:solidFill>
                        </a:rPr>
                        <a:t>zał. 22a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pl-PL" b="1" dirty="0" smtClean="0"/>
                        <a:t>7 dni od otrzymania zastrzeżeń</a:t>
                      </a:r>
                      <a:endParaRPr lang="pl-P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pl-PL" dirty="0" smtClean="0"/>
                        <a:t>Dyrektor OKE rozpatruje zastrzeżenia i informuje zdającego o wyniku (</a:t>
                      </a:r>
                      <a:r>
                        <a:rPr lang="pl-PL" b="1" i="1" dirty="0" smtClean="0">
                          <a:solidFill>
                            <a:srgbClr val="C00000"/>
                          </a:solidFill>
                        </a:rPr>
                        <a:t>zał. 22b</a:t>
                      </a:r>
                      <a:r>
                        <a:rPr lang="pl-PL" dirty="0" smtClean="0"/>
                        <a:t>)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Nie unieważnia egzaminu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Unieważnia egzamin (</a:t>
                      </a:r>
                      <a:r>
                        <a:rPr lang="pl-PL" b="1" i="1" dirty="0" smtClean="0">
                          <a:solidFill>
                            <a:srgbClr val="C00000"/>
                          </a:solidFill>
                        </a:rPr>
                        <a:t>zał. 23a</a:t>
                      </a:r>
                      <a:r>
                        <a:rPr lang="pl-PL" dirty="0" smtClean="0"/>
                        <a:t>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pl-PL" b="1" dirty="0" smtClean="0"/>
                        <a:t>3 dni</a:t>
                      </a:r>
                      <a:r>
                        <a:rPr lang="pl-PL" b="1" baseline="0" dirty="0" smtClean="0"/>
                        <a:t> robocze od rozstrzygnięcia</a:t>
                      </a:r>
                      <a:endParaRPr lang="pl-P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pl-PL" dirty="0" smtClean="0"/>
                        <a:t>Zdający może wnieść do dyrektora CKE zastrzeżenia (</a:t>
                      </a:r>
                      <a:r>
                        <a:rPr lang="pl-PL" b="1" i="1" dirty="0" smtClean="0">
                          <a:solidFill>
                            <a:srgbClr val="C00000"/>
                          </a:solidFill>
                        </a:rPr>
                        <a:t>zał. 22c</a:t>
                      </a:r>
                      <a:r>
                        <a:rPr lang="pl-PL" dirty="0" smtClean="0"/>
                        <a:t>)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7 dni od wniesienia zastrzeżeń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pl-PL" dirty="0" smtClean="0"/>
                        <a:t>Dyrektor CKE podejmuje ostateczne rozstrzygnięcie (nie można go zaskarżyć do SA)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Dyrektor CKE unieważnia egzamin (</a:t>
                      </a:r>
                      <a:r>
                        <a:rPr lang="pl-PL" b="1" i="1" dirty="0" smtClean="0">
                          <a:solidFill>
                            <a:srgbClr val="C00000"/>
                          </a:solidFill>
                        </a:rPr>
                        <a:t>zał. 23b</a:t>
                      </a:r>
                      <a:r>
                        <a:rPr lang="pl-PL" dirty="0" smtClean="0"/>
                        <a:t>)</a:t>
                      </a:r>
                      <a:endParaRPr lang="pl-PL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Dyrektor CKE nie unieważnia egzaminu</a:t>
                      </a:r>
                      <a:endParaRPr lang="pl-PL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9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65125"/>
            <a:ext cx="7531745" cy="831627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Unieważnienia egzaminu maturalnego ze względu na </a:t>
            </a:r>
            <a:r>
              <a:rPr lang="pl-PL" sz="2400" dirty="0">
                <a:solidFill>
                  <a:srgbClr val="C00000"/>
                </a:solidFill>
              </a:rPr>
              <a:t>niesamodzielność rozwiązywania zadań </a:t>
            </a:r>
            <a:endParaRPr lang="pl-PL" dirty="0">
              <a:solidFill>
                <a:srgbClr val="C00000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04242"/>
              </p:ext>
            </p:extLst>
          </p:nvPr>
        </p:nvGraphicFramePr>
        <p:xfrm>
          <a:off x="323528" y="1268760"/>
          <a:ext cx="7849128" cy="52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9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4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b="0" dirty="0" smtClean="0">
                          <a:solidFill>
                            <a:prstClr val="black"/>
                          </a:solidFill>
                          <a:latin typeface="+mn-lt"/>
                        </a:rPr>
                        <a:t>Egzaminator stwierdza niesamodzielność. OKE analizuje zgłoszenie. </a:t>
                      </a:r>
                      <a:r>
                        <a:rPr lang="pl-PL" altLang="pl-PL" sz="1800" b="1" dirty="0" smtClean="0">
                          <a:solidFill>
                            <a:prstClr val="black"/>
                          </a:solidFill>
                          <a:latin typeface="+mn-lt"/>
                        </a:rPr>
                        <a:t>Dyrektor OKE nie podziela stanowiska egzaminatora. 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04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dirty="0" smtClean="0">
                          <a:solidFill>
                            <a:prstClr val="black"/>
                          </a:solidFill>
                          <a:latin typeface="+mn-lt"/>
                        </a:rPr>
                        <a:t>Egzaminator stwierdza niesamodzielność. OKE analizuje zgłoszenie. </a:t>
                      </a:r>
                      <a:r>
                        <a:rPr lang="pl-PL" altLang="pl-PL" sz="1800" b="1" dirty="0" smtClean="0">
                          <a:solidFill>
                            <a:prstClr val="black"/>
                          </a:solidFill>
                          <a:latin typeface="+mn-lt"/>
                        </a:rPr>
                        <a:t>Dyrektor OKE podziela stanowisko egzaminatora.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dirty="0" smtClean="0">
                          <a:latin typeface="+mn-lt"/>
                        </a:rPr>
                        <a:t>Dyrektor OKE – </a:t>
                      </a:r>
                      <a:r>
                        <a:rPr lang="pl-PL" altLang="pl-PL" sz="1800" u="sng" dirty="0" smtClean="0">
                          <a:latin typeface="+mn-lt"/>
                        </a:rPr>
                        <a:t>za pośrednictwem dyrektora szkoły</a:t>
                      </a:r>
                      <a:r>
                        <a:rPr lang="pl-PL" altLang="pl-PL" sz="1800" dirty="0" smtClean="0">
                          <a:latin typeface="+mn-lt"/>
                        </a:rPr>
                        <a:t> – przekazuje zdającemu pisemną informację o zamiarze unieważnienia egzaminu </a:t>
                      </a:r>
                      <a:r>
                        <a:rPr lang="pl-PL" altLang="pl-PL" sz="1800" b="1" i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(zał. 21a)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04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dirty="0" smtClean="0">
                          <a:latin typeface="+mn-lt"/>
                        </a:rPr>
                        <a:t>Dyrektor szkoły nie ma możliwości przekazania informacji zdającemu. Niezwłocznie informuje o tym dyrektora OKE.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404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4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b="0" u="sng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7 dni  po otrzymaniu</a:t>
                      </a:r>
                      <a:r>
                        <a:rPr lang="pl-PL" altLang="pl-PL" sz="1800" b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 informacji od dyrektora szkoły – dyrektor OKE podtrzymuje swoje stanowisko i - za pośrednictwem dyrektora szkoły - przekazuje zdającemu pisemną informację o unieważnieniu egzaminu wraz z uzasadnieniem </a:t>
                      </a:r>
                      <a:r>
                        <a:rPr lang="pl-PL" altLang="pl-PL" sz="1800" b="1" i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(zał. 21c)</a:t>
                      </a:r>
                      <a:r>
                        <a:rPr lang="pl-PL" altLang="pl-PL" sz="1800" i="1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800" i="1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4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i="1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63</a:t>
            </a:fld>
            <a:endParaRPr lang="pl-PL" altLang="pl-PL"/>
          </a:p>
        </p:txBody>
      </p:sp>
      <p:sp>
        <p:nvSpPr>
          <p:cNvPr id="8" name="Strzałka w dół 7"/>
          <p:cNvSpPr/>
          <p:nvPr/>
        </p:nvSpPr>
        <p:spPr>
          <a:xfrm>
            <a:off x="3914802" y="4761148"/>
            <a:ext cx="302954" cy="3600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3200">
              <a:solidFill>
                <a:prstClr val="white"/>
              </a:solidFill>
            </a:endParaRPr>
          </a:p>
        </p:txBody>
      </p:sp>
      <p:sp>
        <p:nvSpPr>
          <p:cNvPr id="9" name="Strzałka w dół 8"/>
          <p:cNvSpPr/>
          <p:nvPr/>
        </p:nvSpPr>
        <p:spPr>
          <a:xfrm>
            <a:off x="3901801" y="3717032"/>
            <a:ext cx="302954" cy="3600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3200">
              <a:solidFill>
                <a:prstClr val="white"/>
              </a:solidFill>
            </a:endParaRPr>
          </a:p>
        </p:txBody>
      </p:sp>
      <p:sp>
        <p:nvSpPr>
          <p:cNvPr id="10" name="Strzałka w dół 9"/>
          <p:cNvSpPr/>
          <p:nvPr/>
        </p:nvSpPr>
        <p:spPr>
          <a:xfrm rot="19307455">
            <a:off x="4499992" y="6165304"/>
            <a:ext cx="302954" cy="3600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3200">
              <a:solidFill>
                <a:prstClr val="white"/>
              </a:solidFill>
            </a:endParaRPr>
          </a:p>
        </p:txBody>
      </p:sp>
      <p:sp>
        <p:nvSpPr>
          <p:cNvPr id="11" name="Strzałka w dół 10"/>
          <p:cNvSpPr/>
          <p:nvPr/>
        </p:nvSpPr>
        <p:spPr>
          <a:xfrm rot="2040416">
            <a:off x="3203848" y="6165304"/>
            <a:ext cx="302954" cy="3600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056F1-C21B-4A31-92B1-706F064948C7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21B92-ED0A-4AE7-82D7-67A87630C3B8}" type="slidenum">
              <a:rPr lang="pl-PL" altLang="pl-PL" smtClean="0"/>
              <a:pPr>
                <a:defRPr/>
              </a:pPr>
              <a:t>64</a:t>
            </a:fld>
            <a:endParaRPr lang="pl-PL" alt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910487"/>
              </p:ext>
            </p:extLst>
          </p:nvPr>
        </p:nvGraphicFramePr>
        <p:xfrm>
          <a:off x="323784" y="332656"/>
          <a:ext cx="8064896" cy="620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4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</a:rPr>
                        <a:t>Zdający </a:t>
                      </a:r>
                      <a:r>
                        <a:rPr lang="pl-PL" sz="1600" b="0" u="sng" dirty="0" smtClean="0">
                          <a:solidFill>
                            <a:schemeClr val="tx1"/>
                          </a:solidFill>
                        </a:rPr>
                        <a:t>nie składa wniosku o wgląd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</a:rPr>
                        <a:t>– dyrektor OKE 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po 14 dniach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</a:rPr>
                        <a:t>od upływu terminu złożenia wniosku - unieważnia egzamin i - za pośrednictwem dyrektora szkoły - przekazuje  zdającemu pisemną informację o unieważnieniu egzaminu </a:t>
                      </a:r>
                      <a:r>
                        <a:rPr lang="pl-PL" sz="1600" b="1" i="1" dirty="0" smtClean="0">
                          <a:solidFill>
                            <a:srgbClr val="C00000"/>
                          </a:solidFill>
                        </a:rPr>
                        <a:t>(zał. 21c)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</a:rPr>
                        <a:t>Zdający w 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ciągu 2 dni roboczych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</a:rPr>
                        <a:t>od otrzymania informacji o unieważnieniu </a:t>
                      </a:r>
                      <a:r>
                        <a:rPr lang="pl-PL" sz="1600" b="0" u="sng" dirty="0" smtClean="0">
                          <a:solidFill>
                            <a:schemeClr val="tx1"/>
                          </a:solidFill>
                        </a:rPr>
                        <a:t>składa wniosek do dyrektora OKE o wgląd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</a:rPr>
                        <a:t>do dokumentacji egzaminacyjnej </a:t>
                      </a:r>
                      <a:r>
                        <a:rPr lang="pl-PL" sz="1600" b="1" i="1" dirty="0" smtClean="0">
                          <a:solidFill>
                            <a:srgbClr val="C00000"/>
                          </a:solidFill>
                        </a:rPr>
                        <a:t>(zał. 21b-A)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pl-PL" sz="1600" b="0" dirty="0" smtClean="0">
                          <a:solidFill>
                            <a:schemeClr val="tx1"/>
                          </a:solidFill>
                        </a:rPr>
                        <a:t>Dyrektor OKE umożliwia w ciągu 7 dni od otrzymania wniosku zapoznanie się z dokumentacją i złożenie wyjaśnień </a:t>
                      </a:r>
                      <a:r>
                        <a:rPr lang="pl-PL" sz="1600" b="1" i="1" dirty="0" smtClean="0">
                          <a:solidFill>
                            <a:srgbClr val="C00000"/>
                          </a:solidFill>
                        </a:rPr>
                        <a:t>(zał. 21b-B)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498">
                <a:tc>
                  <a:txBody>
                    <a:bodyPr/>
                    <a:lstStyle/>
                    <a:p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Dyrektor OKE po analizie złożonych wyjaśnień 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w ciągu 7 dni roboczych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 odstępuje od unieważnienia lub  unieważnia egzamin i – za pośrednictwem dyrektora szkoły – przekazuje  zdającemu pisemną informację o unieważnieniu egzaminu </a:t>
                      </a:r>
                      <a:r>
                        <a:rPr lang="pl-PL" sz="1600" b="1" i="1" dirty="0" smtClean="0">
                          <a:solidFill>
                            <a:srgbClr val="C00000"/>
                          </a:solidFill>
                        </a:rPr>
                        <a:t>(zał. 21c) </a:t>
                      </a:r>
                      <a:endParaRPr lang="pl-PL" sz="1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544">
                <a:tc gridSpan="2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49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600" dirty="0" smtClean="0">
                          <a:solidFill>
                            <a:schemeClr val="tx1"/>
                          </a:solidFill>
                        </a:rPr>
                        <a:t>Zdający  </a:t>
                      </a:r>
                      <a:r>
                        <a:rPr lang="pl-PL" altLang="pl-PL" sz="1600" b="1" dirty="0" smtClean="0">
                          <a:solidFill>
                            <a:schemeClr val="tx1"/>
                          </a:solidFill>
                        </a:rPr>
                        <a:t>w ciągu 3 dni roboczych</a:t>
                      </a:r>
                      <a:r>
                        <a:rPr lang="pl-PL" altLang="pl-PL" sz="1600" dirty="0" smtClean="0">
                          <a:solidFill>
                            <a:schemeClr val="tx1"/>
                          </a:solidFill>
                        </a:rPr>
                        <a:t> od otrzymania informacji o unieważnieniu  może złożyć do dyrektora CKE za pośrednictwem dyrektora OKE zastrzeżenia do rozstrzygnięcia  dyrektora OKE </a:t>
                      </a:r>
                      <a:r>
                        <a:rPr lang="pl-PL" altLang="pl-PL" sz="1600" b="1" i="1" dirty="0" smtClean="0">
                          <a:solidFill>
                            <a:srgbClr val="C00000"/>
                          </a:solidFill>
                        </a:rPr>
                        <a:t>(zał. 21d-A).</a:t>
                      </a:r>
                      <a:endParaRPr lang="pl-PL" altLang="pl-PL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960">
                <a:tc gridSpan="2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49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600" dirty="0" smtClean="0">
                          <a:solidFill>
                            <a:schemeClr val="tx1"/>
                          </a:solidFill>
                        </a:rPr>
                        <a:t>Dyrektor OKE może wówczas odstąpić od unieważnienia lub nie później niż </a:t>
                      </a:r>
                      <a:r>
                        <a:rPr lang="pl-PL" altLang="pl-PL" sz="1600" b="1" dirty="0" smtClean="0">
                          <a:solidFill>
                            <a:schemeClr val="tx1"/>
                          </a:solidFill>
                        </a:rPr>
                        <a:t>następnego dnia </a:t>
                      </a:r>
                      <a:r>
                        <a:rPr lang="pl-PL" altLang="pl-PL" sz="1600" dirty="0" smtClean="0">
                          <a:solidFill>
                            <a:schemeClr val="tx1"/>
                          </a:solidFill>
                        </a:rPr>
                        <a:t>od otrzymania zastrzeżeń przekazać dokumentację do dyrektora CKE.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84">
                <a:tc gridSpan="2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498"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  <a:defRPr/>
                      </a:pPr>
                      <a:r>
                        <a:rPr lang="pl-PL" altLang="pl-PL" sz="1600" dirty="0" smtClean="0">
                          <a:solidFill>
                            <a:schemeClr val="tx1"/>
                          </a:solidFill>
                        </a:rPr>
                        <a:t>Dyrektor CKE </a:t>
                      </a:r>
                      <a:r>
                        <a:rPr lang="pl-PL" altLang="pl-PL" sz="1600" b="1" dirty="0" smtClean="0">
                          <a:solidFill>
                            <a:schemeClr val="tx1"/>
                          </a:solidFill>
                        </a:rPr>
                        <a:t>w ciągu 7 dni</a:t>
                      </a:r>
                      <a:r>
                        <a:rPr lang="pl-PL" altLang="pl-PL" sz="1600" dirty="0" smtClean="0">
                          <a:solidFill>
                            <a:schemeClr val="tx1"/>
                          </a:solidFill>
                        </a:rPr>
                        <a:t> od otrzymania zastrzeżeń i dokumentacji egzaminacyjnej podejmuje ostateczne rozstrzygnięcie </a:t>
                      </a:r>
                      <a:r>
                        <a:rPr lang="pl-PL" altLang="pl-PL" sz="1600" b="1" i="1" dirty="0" smtClean="0">
                          <a:solidFill>
                            <a:srgbClr val="C00000"/>
                          </a:solidFill>
                        </a:rPr>
                        <a:t>(zał. 21d-B)</a:t>
                      </a:r>
                      <a:r>
                        <a:rPr lang="pl-PL" altLang="pl-PL" sz="1600" b="0" i="0" baseline="0" dirty="0" smtClean="0">
                          <a:solidFill>
                            <a:schemeClr val="tx1"/>
                          </a:solidFill>
                        </a:rPr>
                        <a:t> – jest to decyzja nie do zaskarżenia.</a:t>
                      </a:r>
                      <a:endParaRPr lang="pl-PL" alt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Strzałka w dół 5"/>
          <p:cNvSpPr/>
          <p:nvPr/>
        </p:nvSpPr>
        <p:spPr>
          <a:xfrm>
            <a:off x="4037830" y="3489530"/>
            <a:ext cx="302954" cy="3600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3200">
              <a:solidFill>
                <a:prstClr val="white"/>
              </a:solidFill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4043648" y="4695334"/>
            <a:ext cx="302954" cy="3600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3200">
              <a:solidFill>
                <a:prstClr val="white"/>
              </a:solidFill>
            </a:endParaRPr>
          </a:p>
        </p:txBody>
      </p:sp>
      <p:sp>
        <p:nvSpPr>
          <p:cNvPr id="8" name="Strzałka w dół 7"/>
          <p:cNvSpPr/>
          <p:nvPr/>
        </p:nvSpPr>
        <p:spPr>
          <a:xfrm>
            <a:off x="4037830" y="5589240"/>
            <a:ext cx="302954" cy="3600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03753" cy="903635"/>
          </a:xfrm>
        </p:spPr>
        <p:txBody>
          <a:bodyPr/>
          <a:lstStyle/>
          <a:p>
            <a:r>
              <a:rPr lang="pl-PL" sz="2500" dirty="0">
                <a:solidFill>
                  <a:srgbClr val="0989B1">
                    <a:lumMod val="50000"/>
                  </a:srgbClr>
                </a:solidFill>
              </a:rPr>
              <a:t>Wglądy, wnioski o weryfikację sumy punktów, </a:t>
            </a:r>
            <a:br>
              <a:rPr lang="pl-PL" sz="2500" dirty="0">
                <a:solidFill>
                  <a:srgbClr val="0989B1">
                    <a:lumMod val="50000"/>
                  </a:srgbClr>
                </a:solidFill>
              </a:rPr>
            </a:br>
            <a:r>
              <a:rPr lang="pl-PL" sz="2500" dirty="0">
                <a:solidFill>
                  <a:srgbClr val="0989B1">
                    <a:lumMod val="50000"/>
                  </a:srgbClr>
                </a:solidFill>
              </a:rPr>
              <a:t>odwołania do kolegium arbitrażowego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563395"/>
              </p:ext>
            </p:extLst>
          </p:nvPr>
        </p:nvGraphicFramePr>
        <p:xfrm>
          <a:off x="395536" y="1196752"/>
          <a:ext cx="7704856" cy="535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Absolwent składa wniosek o wgląd do pracy egzaminacyjnej </a:t>
                      </a:r>
                      <a:r>
                        <a:rPr lang="pl-PL" b="1" i="1" dirty="0" smtClean="0">
                          <a:solidFill>
                            <a:srgbClr val="C00000"/>
                          </a:solidFill>
                        </a:rPr>
                        <a:t>(zał. 25a)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Absolwent występuje o weryfikację sumy punktów w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odniesieniu do wskazanych zadań w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 danej pracy egzaminacyjnej </a:t>
                      </a:r>
                      <a:r>
                        <a:rPr lang="pl-PL" b="1" i="1" dirty="0" smtClean="0">
                          <a:solidFill>
                            <a:srgbClr val="C00000"/>
                          </a:solidFill>
                        </a:rPr>
                        <a:t>(zał. 25b) </a:t>
                      </a:r>
                      <a:r>
                        <a:rPr lang="pl-PL" u="sng" dirty="0" smtClean="0">
                          <a:solidFill>
                            <a:schemeClr val="tx1"/>
                          </a:solidFill>
                        </a:rPr>
                        <a:t>w terminie 2 dni </a:t>
                      </a:r>
                      <a:r>
                        <a:rPr lang="pl-PL" u="none" dirty="0" smtClean="0">
                          <a:solidFill>
                            <a:schemeClr val="tx1"/>
                          </a:solidFill>
                        </a:rPr>
                        <a:t>od dnia dokonania wglądu.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Dyrektor OKE przekazuje absolwentowi pisemną informację  o wyniku weryfikacji </a:t>
                      </a:r>
                      <a:r>
                        <a:rPr lang="pl-PL" u="sng" dirty="0" smtClean="0">
                          <a:solidFill>
                            <a:schemeClr val="tx1"/>
                          </a:solidFill>
                        </a:rPr>
                        <a:t>w terminie 14 dni 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od daty otrzymania wniosku.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Absolwent wnosi odwołanie </a:t>
                      </a:r>
                      <a:r>
                        <a:rPr lang="pl-PL" b="1" i="1" dirty="0" smtClean="0">
                          <a:solidFill>
                            <a:srgbClr val="C00000"/>
                          </a:solidFill>
                        </a:rPr>
                        <a:t>(zał. 25c) 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– za pośrednictwem dyrektora OKE  - do Kolegium Arbitrażu Egzaminacyjnego </a:t>
                      </a:r>
                      <a:r>
                        <a:rPr lang="pl-PL" u="sng" dirty="0" smtClean="0">
                          <a:solidFill>
                            <a:schemeClr val="tx1"/>
                          </a:solidFill>
                        </a:rPr>
                        <a:t>w terminie 7 dni 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od dnia otrzymania informacji o wyniku weryfikacji.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Dyrektor OKE może uznać odwołanie i poinformować o tym absolwenta </a:t>
                      </a:r>
                      <a:r>
                        <a:rPr lang="pl-PL" b="1" i="1" dirty="0" smtClean="0">
                          <a:solidFill>
                            <a:srgbClr val="C00000"/>
                          </a:solidFill>
                        </a:rPr>
                        <a:t>(zał. 25d) </a:t>
                      </a:r>
                      <a:r>
                        <a:rPr lang="pl-PL" u="sng" dirty="0" smtClean="0">
                          <a:solidFill>
                            <a:schemeClr val="tx1"/>
                          </a:solidFill>
                        </a:rPr>
                        <a:t>w terminie 7 dni 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od dnia otrzymania odwołania  lub przesłać odwołanie do CKE </a:t>
                      </a:r>
                      <a:r>
                        <a:rPr lang="pl-PL" b="1" i="1" dirty="0" smtClean="0">
                          <a:solidFill>
                            <a:srgbClr val="C00000"/>
                          </a:solidFill>
                        </a:rPr>
                        <a:t>(zał. 25e) 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i zawiadomić o tym absolwenta </a:t>
                      </a:r>
                      <a:r>
                        <a:rPr lang="pl-PL" b="1" i="1" dirty="0" smtClean="0">
                          <a:solidFill>
                            <a:srgbClr val="C00000"/>
                          </a:solidFill>
                        </a:rPr>
                        <a:t>(zał. 25e)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Dyrektor CKE przekazuje odwołanie Kolegium Arbitrażu Egzaminacyjnego. Kolegium podejmuje rozstrzygnięcie i przekazuje je dyrektorowi CKE w </a:t>
                      </a:r>
                      <a:r>
                        <a:rPr lang="pl-PL" u="sng" dirty="0" smtClean="0">
                          <a:solidFill>
                            <a:schemeClr val="tx1"/>
                          </a:solidFill>
                        </a:rPr>
                        <a:t>terminie 21 (+ 7) 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dni od dnia otrzymania odwołania.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Dyrektor CKE przekazuje niezwłocznie rozstrzygniecie Kolegium  dyrektorowi OKE i absolwentowi.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05836-3683-42E6-9CBC-C781C2A4C6A6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C25C6-7B81-4761-99C5-B0CBC7D4DAD0}" type="slidenum">
              <a:rPr lang="pl-PL" altLang="pl-PL" smtClean="0"/>
              <a:pPr>
                <a:defRPr/>
              </a:pPr>
              <a:t>65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927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645024"/>
            <a:ext cx="6553200" cy="2142356"/>
          </a:xfr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l-PL" sz="1800" b="1" dirty="0" smtClean="0">
                <a:solidFill>
                  <a:schemeClr val="tx1"/>
                </a:solidFill>
              </a:rPr>
              <a:t>OKRĘGOWA KOMISJA EGZAMINACYJNA </a:t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w WARSZAWIE</a:t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00-844 WARSZAWA, Pl. Europejski 3</a:t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tel. 22  457 03 35 </a:t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fax. 22 457 03 45 </a:t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http://www.oke.waw.pl 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800" b="1" dirty="0" smtClean="0">
                <a:solidFill>
                  <a:schemeClr val="tx1"/>
                </a:solidFill>
              </a:rPr>
              <a:t> e-mail info@oke.waw.pl</a:t>
            </a:r>
          </a:p>
        </p:txBody>
      </p:sp>
      <p:pic>
        <p:nvPicPr>
          <p:cNvPr id="5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t="10039" r="3749" b="70313"/>
          <a:stretch>
            <a:fillRect/>
          </a:stretch>
        </p:blipFill>
        <p:spPr bwMode="auto">
          <a:xfrm>
            <a:off x="1003579" y="764704"/>
            <a:ext cx="67818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9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625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>
                <a:solidFill>
                  <a:schemeClr val="tx2"/>
                </a:solidFill>
              </a:rPr>
              <a:t>Komunikaty</a:t>
            </a:r>
            <a:endParaRPr lang="pl-PL" dirty="0">
              <a:solidFill>
                <a:schemeClr val="tx2"/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95378"/>
              </p:ext>
            </p:extLst>
          </p:nvPr>
        </p:nvGraphicFramePr>
        <p:xfrm>
          <a:off x="609600" y="1143000"/>
          <a:ext cx="7239000" cy="503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731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Komunikaty dyrektora CKE z 20 sierpnia 2018 r.</a:t>
                      </a:r>
                      <a:endParaRPr lang="pl-PL" sz="1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13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Komunikat w sprawie szczegółowych sposobów </a:t>
                      </a:r>
                      <a:r>
                        <a:rPr lang="pl-PL" sz="1800" b="1" dirty="0" smtClean="0"/>
                        <a:t>dostosowania</a:t>
                      </a:r>
                      <a:r>
                        <a:rPr lang="pl-PL" sz="1800" dirty="0" smtClean="0"/>
                        <a:t> warunków i form przeprowadzania egzaminu maturalnego</a:t>
                      </a:r>
                      <a:endParaRPr lang="pl-PL" sz="1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313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Komunikat w sprawie </a:t>
                      </a:r>
                      <a:r>
                        <a:rPr lang="pl-PL" sz="1800" b="1" dirty="0" smtClean="0"/>
                        <a:t>harmonogramu</a:t>
                      </a:r>
                      <a:r>
                        <a:rPr lang="pl-PL" sz="1800" dirty="0" smtClean="0"/>
                        <a:t> przeprowadzania</a:t>
                      </a:r>
                      <a:r>
                        <a:rPr lang="pl-PL" sz="1800" baseline="0" dirty="0" smtClean="0"/>
                        <a:t> egzaminu ósmoklasisty, egzaminu gimnazjalnego oraz egzaminu maturalnego w roku szkolnym 2019 </a:t>
                      </a:r>
                      <a:endParaRPr lang="pl-PL" sz="1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13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Komunikat w sprawie materiałów i </a:t>
                      </a:r>
                      <a:r>
                        <a:rPr lang="pl-PL" sz="1800" b="1" dirty="0" smtClean="0"/>
                        <a:t>przyborów pomocniczych</a:t>
                      </a:r>
                      <a:r>
                        <a:rPr lang="pl-PL" sz="1800" dirty="0" smtClean="0"/>
                        <a:t>, z których mogą korzystać zdający</a:t>
                      </a:r>
                      <a:endParaRPr lang="pl-PL" sz="1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313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Komunikat w sprawie listy systemów operacyjnych, programów użytkowych oraz języków programowania w przypadku </a:t>
                      </a:r>
                      <a:r>
                        <a:rPr lang="pl-PL" sz="1800" b="1" dirty="0" smtClean="0"/>
                        <a:t>egzaminu maturalnego z informatyki</a:t>
                      </a:r>
                      <a:r>
                        <a:rPr lang="pl-PL" sz="1800" dirty="0" smtClean="0"/>
                        <a:t> w 2019 r.</a:t>
                      </a:r>
                      <a:endParaRPr lang="pl-PL" sz="1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chemeClr val="bg1"/>
                          </a:solidFill>
                        </a:rPr>
                        <a:t>Komunikat</a:t>
                      </a:r>
                      <a:r>
                        <a:rPr lang="pl-PL" sz="1800" b="1" baseline="0" dirty="0" smtClean="0">
                          <a:solidFill>
                            <a:schemeClr val="bg1"/>
                          </a:solidFill>
                        </a:rPr>
                        <a:t> Ministra Edukacji Narodowej z 6 kwietnia 2017 r.</a:t>
                      </a:r>
                      <a:endParaRPr lang="pl-PL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07" marB="4570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8612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Komunikat</a:t>
                      </a:r>
                      <a:r>
                        <a:rPr lang="pl-PL" sz="1800" baseline="0" dirty="0" smtClean="0"/>
                        <a:t> w sprawie </a:t>
                      </a:r>
                      <a:r>
                        <a:rPr lang="pl-PL" sz="1800" b="1" baseline="0" dirty="0" smtClean="0"/>
                        <a:t>wykazu olimpiad </a:t>
                      </a:r>
                      <a:r>
                        <a:rPr lang="pl-PL" sz="1800" baseline="0" dirty="0" smtClean="0"/>
                        <a:t>przedmiotowych przeprowadzanych z przedmiotów objętych egzaminem gimnazjalnym lub egzaminem maturalnym w roku szkolnym 2018/2019 (aktualizacja z 11 maja </a:t>
                      </a:r>
                      <a:br>
                        <a:rPr lang="pl-PL" sz="1800" baseline="0" dirty="0" smtClean="0"/>
                      </a:br>
                      <a:r>
                        <a:rPr lang="pl-PL" sz="1800" baseline="0" dirty="0" smtClean="0"/>
                        <a:t>2018 r.)</a:t>
                      </a:r>
                      <a:endParaRPr lang="pl-PL" sz="1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9A74F4-3A66-456D-B32B-60F1224E1EF1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1231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B3CA5F4-D137-460B-B754-3770B96EC846}" type="slidenum">
              <a:rPr lang="pl-PL" altLang="pl-PL" smtClean="0">
                <a:solidFill>
                  <a:srgbClr val="558ED5"/>
                </a:solidFill>
                <a:latin typeface="Calibri Light" pitchFamily="34" charset="0"/>
              </a:rPr>
              <a:pPr/>
              <a:t>7</a:t>
            </a:fld>
            <a:endParaRPr lang="pl-PL" altLang="pl-PL" smtClean="0">
              <a:solidFill>
                <a:srgbClr val="558ED5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701675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tx2"/>
                </a:solidFill>
              </a:rPr>
              <a:t>Harmonogram egzaminu maturalnego</a:t>
            </a:r>
            <a:endParaRPr lang="pl-PL" sz="3200" dirty="0">
              <a:solidFill>
                <a:schemeClr val="tx2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9A74F4-3A66-456D-B32B-60F1224E1EF1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1331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63B727-256E-4BB3-9E9C-67AF9F8D1E4E}" type="slidenum">
              <a:rPr lang="pl-PL" altLang="pl-PL" smtClean="0">
                <a:solidFill>
                  <a:srgbClr val="558ED5"/>
                </a:solidFill>
                <a:latin typeface="Calibri Light" pitchFamily="34" charset="0"/>
              </a:rPr>
              <a:pPr/>
              <a:t>8</a:t>
            </a:fld>
            <a:endParaRPr lang="pl-PL" altLang="pl-PL" smtClean="0">
              <a:solidFill>
                <a:srgbClr val="558ED5"/>
              </a:solidFill>
              <a:latin typeface="Calibri Light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256805"/>
              </p:ext>
            </p:extLst>
          </p:nvPr>
        </p:nvGraphicFramePr>
        <p:xfrm>
          <a:off x="304800" y="1443038"/>
          <a:ext cx="7620000" cy="434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09">
                <a:tc gridSpan="2">
                  <a:txBody>
                    <a:bodyPr/>
                    <a:lstStyle/>
                    <a:p>
                      <a:r>
                        <a:rPr lang="pl-PL" sz="1800" dirty="0" smtClean="0"/>
                        <a:t>Termin główny</a:t>
                      </a:r>
                      <a:endParaRPr lang="pl-PL" sz="18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74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Część ustna</a:t>
                      </a:r>
                      <a:endParaRPr lang="pl-PL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Język</a:t>
                      </a:r>
                      <a:r>
                        <a:rPr lang="pl-PL" sz="1800" baseline="0" dirty="0" smtClean="0"/>
                        <a:t> polski od 9 do 22 maja (z wyjątkiem niedziel)</a:t>
                      </a:r>
                    </a:p>
                    <a:p>
                      <a:r>
                        <a:rPr lang="pl-PL" sz="1800" baseline="0" dirty="0" smtClean="0"/>
                        <a:t>Języki obce nowożytne od 6 do 25 maja</a:t>
                      </a:r>
                      <a:endParaRPr lang="pl-PL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Część pisemna </a:t>
                      </a:r>
                      <a:endParaRPr lang="pl-PL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od 6 (poniedziałek) do 23 maja (czwartek)</a:t>
                      </a:r>
                      <a:endParaRPr lang="pl-PL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09">
                <a:tc gridSpan="2"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chemeClr val="bg1"/>
                          </a:solidFill>
                        </a:rPr>
                        <a:t>Termin dodatkowy</a:t>
                      </a: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Część ustna</a:t>
                      </a:r>
                      <a:endParaRPr lang="pl-PL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od 3 do 8 czerwca</a:t>
                      </a:r>
                      <a:endParaRPr lang="pl-PL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Część pisemna</a:t>
                      </a:r>
                      <a:endParaRPr lang="pl-PL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od 3 do 19 czerwca</a:t>
                      </a:r>
                      <a:endParaRPr lang="pl-PL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09">
                <a:tc gridSpan="2"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rgbClr val="C00000"/>
                          </a:solidFill>
                        </a:rPr>
                        <a:t>Ogłoszenie wyników (termin</a:t>
                      </a:r>
                      <a:r>
                        <a:rPr lang="pl-PL" sz="1800" baseline="0" dirty="0" smtClean="0">
                          <a:solidFill>
                            <a:srgbClr val="C00000"/>
                          </a:solidFill>
                        </a:rPr>
                        <a:t> główny i dodatkowy) - 4 lipca 2019 r.</a:t>
                      </a:r>
                      <a:endParaRPr lang="pl-PL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09">
                <a:tc gridSpan="2"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chemeClr val="bg1"/>
                          </a:solidFill>
                        </a:rPr>
                        <a:t>Termin poprawkowy</a:t>
                      </a: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Część</a:t>
                      </a:r>
                      <a:r>
                        <a:rPr lang="pl-PL" sz="1800" baseline="0" dirty="0" smtClean="0">
                          <a:solidFill>
                            <a:schemeClr val="tx1"/>
                          </a:solidFill>
                        </a:rPr>
                        <a:t> ustna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20-21 sierpnia</a:t>
                      </a:r>
                      <a:endParaRPr lang="pl-PL" sz="1800" dirty="0"/>
                    </a:p>
                  </a:txBody>
                  <a:tcPr marT="45717" marB="457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Część pisemna </a:t>
                      </a:r>
                      <a:endParaRPr lang="pl-PL" sz="1800" dirty="0"/>
                    </a:p>
                  </a:txBody>
                  <a:tcPr marT="45717" marB="4571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20 sierpnia</a:t>
                      </a:r>
                      <a:endParaRPr lang="pl-PL" sz="1800" dirty="0"/>
                    </a:p>
                  </a:txBody>
                  <a:tcPr marT="45717" marB="457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rgbClr val="C00000"/>
                          </a:solidFill>
                        </a:rPr>
                        <a:t>Ogłoszenie wyników</a:t>
                      </a:r>
                      <a:r>
                        <a:rPr lang="pl-PL" sz="1800" baseline="0" dirty="0" smtClean="0">
                          <a:solidFill>
                            <a:srgbClr val="C00000"/>
                          </a:solidFill>
                        </a:rPr>
                        <a:t> - 11 września 2019 r.</a:t>
                      </a:r>
                      <a:endParaRPr lang="pl-PL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6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365125"/>
            <a:ext cx="7705725" cy="760413"/>
          </a:xfrm>
        </p:spPr>
        <p:txBody>
          <a:bodyPr/>
          <a:lstStyle/>
          <a:p>
            <a:pPr>
              <a:defRPr/>
            </a:pPr>
            <a:r>
              <a:rPr lang="pl-PL" sz="2800" dirty="0" smtClean="0">
                <a:solidFill>
                  <a:schemeClr val="tx2"/>
                </a:solidFill>
              </a:rPr>
              <a:t>Komunikat o materiałach i przyborach pomocniczych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395288" y="2565400"/>
          <a:ext cx="7848600" cy="395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673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NOWA</a:t>
                      </a:r>
                      <a:r>
                        <a:rPr lang="pl-PL" sz="1800" baseline="0" dirty="0" smtClean="0"/>
                        <a:t> FORMUŁA</a:t>
                      </a:r>
                      <a:endParaRPr lang="pl-PL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STARA FORMUŁA</a:t>
                      </a:r>
                      <a:endParaRPr lang="pl-PL" sz="1800" dirty="0"/>
                    </a:p>
                  </a:txBody>
                  <a:tcPr marL="91437" marR="91437" marT="45700" marB="457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Wybrane wzory matematyczne</a:t>
                      </a:r>
                    </a:p>
                    <a:p>
                      <a:endParaRPr lang="pl-PL" sz="1800" dirty="0"/>
                    </a:p>
                  </a:txBody>
                  <a:tcPr marL="91437" marR="91437" marT="45700" marB="457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mtClean="0">
                          <a:solidFill>
                            <a:schemeClr val="tx1"/>
                          </a:solidFill>
                        </a:rPr>
                        <a:t>Wybrane wzory matematyczne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/>
                    </a:p>
                  </a:txBody>
                  <a:tcPr marL="91437" marR="91437" marT="45700" marB="4570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8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Wybrane wzory i stałe fizykochemiczne (biologia, chemia</a:t>
                      </a:r>
                      <a:r>
                        <a:rPr lang="pl-PL" sz="1800" baseline="0" dirty="0" smtClean="0"/>
                        <a:t> fizyka) – żółta książeczka</a:t>
                      </a:r>
                      <a:endParaRPr lang="pl-PL" sz="1800" dirty="0" smtClean="0"/>
                    </a:p>
                    <a:p>
                      <a:endParaRPr lang="pl-PL" sz="1800" dirty="0"/>
                    </a:p>
                  </a:txBody>
                  <a:tcPr marL="91437" marR="91437" marT="45700" marB="4570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mtClean="0"/>
                        <a:t>Karta</a:t>
                      </a:r>
                      <a:r>
                        <a:rPr lang="pl-PL" sz="1800" baseline="0" smtClean="0"/>
                        <a:t> wybranych tablic chemicznych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mtClean="0"/>
                        <a:t>Karta wybranych wzorów i stałych fizycznych (fizyka i astronomia)</a:t>
                      </a:r>
                    </a:p>
                    <a:p>
                      <a:endParaRPr lang="pl-PL" sz="1800" dirty="0"/>
                    </a:p>
                  </a:txBody>
                  <a:tcPr marL="91437" marR="91437" marT="45700" marB="45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7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 smtClean="0"/>
                        <a:t>słownik ortograficzny, słownik poprawnej polszczyzny  (język  polski)</a:t>
                      </a:r>
                    </a:p>
                  </a:txBody>
                  <a:tcPr marL="91437" marR="91437" marT="45700" marB="45700"/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673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aseline="0" dirty="0" smtClean="0"/>
                        <a:t>słownik łacińsko-polski i atlas historyczny (język łacińskiego i kultury antyczna)</a:t>
                      </a:r>
                    </a:p>
                  </a:txBody>
                  <a:tcPr marL="91437" marR="91437" marT="45700" marB="4570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998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aseline="0" dirty="0" smtClean="0">
                          <a:solidFill>
                            <a:schemeClr val="tx1"/>
                          </a:solidFill>
                        </a:rPr>
                        <a:t>słownik dwujęzyczny dla cudzoziemców (wszystkie egzaminy oprócz języka obcego nowożytnego)</a:t>
                      </a:r>
                    </a:p>
                  </a:txBody>
                  <a:tcPr marL="91437" marR="91437" marT="45700" marB="4570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673">
                <a:tc gridSpan="2"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7" marR="91437" marT="45700" marB="4570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FA107B-DCC8-487B-B557-446414A8CA89}" type="datetime1">
              <a:rPr lang="pl-PL" smtClean="0"/>
              <a:pPr>
                <a:defRPr/>
              </a:pPr>
              <a:t>2019-03-26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OKE Warszawa</a:t>
            </a:r>
            <a:endParaRPr lang="pl-PL" dirty="0"/>
          </a:p>
        </p:txBody>
      </p:sp>
      <p:sp>
        <p:nvSpPr>
          <p:cNvPr id="1436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6D8240A-6EB7-4612-B97E-D5252B8A90D7}" type="slidenum">
              <a:rPr lang="pl-PL" altLang="pl-PL" smtClean="0">
                <a:solidFill>
                  <a:srgbClr val="558ED5"/>
                </a:solidFill>
                <a:latin typeface="Calibri Light" pitchFamily="34" charset="0"/>
              </a:rPr>
              <a:pPr/>
              <a:t>9</a:t>
            </a:fld>
            <a:endParaRPr lang="pl-PL" altLang="pl-PL" smtClean="0">
              <a:solidFill>
                <a:srgbClr val="558ED5"/>
              </a:solidFill>
              <a:latin typeface="Calibri Light" pitchFamily="34" charset="0"/>
            </a:endParaRPr>
          </a:p>
        </p:txBody>
      </p:sp>
      <p:sp>
        <p:nvSpPr>
          <p:cNvPr id="14364" name="pole tekstowe 8"/>
          <p:cNvSpPr txBox="1">
            <a:spLocks noChangeArrowheads="1"/>
          </p:cNvSpPr>
          <p:nvPr/>
        </p:nvSpPr>
        <p:spPr bwMode="auto">
          <a:xfrm>
            <a:off x="250825" y="1196975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altLang="pl-PL" sz="1800" smtClean="0">
                <a:solidFill>
                  <a:srgbClr val="000000"/>
                </a:solidFill>
                <a:latin typeface="Calibri" pitchFamily="34" charset="0"/>
              </a:rPr>
              <a:t>wydzielono pomoce i materiały dla starej i nowej formuły egzaminu maturalnego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altLang="pl-PL" sz="1800" smtClean="0">
                <a:solidFill>
                  <a:srgbClr val="000000"/>
                </a:solidFill>
                <a:latin typeface="Calibri" pitchFamily="34" charset="0"/>
              </a:rPr>
              <a:t>zaznaczono, które pomoce i materiały  są obowiązkowe, a które fakultatywne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altLang="pl-PL" sz="1800" smtClean="0">
                <a:solidFill>
                  <a:srgbClr val="000000"/>
                </a:solidFill>
                <a:latin typeface="Calibri" pitchFamily="34" charset="0"/>
              </a:rPr>
              <a:t>określono, które pomoce i materiały zabezpiecza uczeń, a które obowiązkowo szkoła</a:t>
            </a:r>
          </a:p>
        </p:txBody>
      </p:sp>
    </p:spTree>
    <p:extLst>
      <p:ext uri="{BB962C8B-B14F-4D97-AF65-F5344CB8AC3E}">
        <p14:creationId xmlns:p14="http://schemas.microsoft.com/office/powerpoint/2010/main" val="30424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ielony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5895</Words>
  <Application>Microsoft Office PowerPoint</Application>
  <PresentationFormat>Pokaz na ekranie (4:3)</PresentationFormat>
  <Paragraphs>999</Paragraphs>
  <Slides>66</Slides>
  <Notes>18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66</vt:i4>
      </vt:variant>
    </vt:vector>
  </HeadingPairs>
  <TitlesOfParts>
    <vt:vector size="67" baseType="lpstr">
      <vt:lpstr>View</vt:lpstr>
      <vt:lpstr>Okręgowa Komisja Egzaminacyjna w Warszawie</vt:lpstr>
      <vt:lpstr>Tematyka szkolenia</vt:lpstr>
      <vt:lpstr>Podstawy prawne, procedury, komunikaty dotyczące organizacji egzaminu maturalnego w 2019 roku</vt:lpstr>
      <vt:lpstr>Podstawy prawne</vt:lpstr>
      <vt:lpstr>Prezentacja programu PowerPoint</vt:lpstr>
      <vt:lpstr>Prezentacja programu PowerPoint</vt:lpstr>
      <vt:lpstr>Komunikaty</vt:lpstr>
      <vt:lpstr>Harmonogram egzaminu maturalnego</vt:lpstr>
      <vt:lpstr>Komunikat o materiałach i przyborach pomocniczych</vt:lpstr>
      <vt:lpstr>Przygotowanie egzaminu maturalnego</vt:lpstr>
      <vt:lpstr>Przygotowanie egzaminu – harmonogram działań</vt:lpstr>
      <vt:lpstr>Przygotowanie egzaminu – harmonogram działań</vt:lpstr>
      <vt:lpstr>Przygotowanie egzaminu – harmonogram działań</vt:lpstr>
      <vt:lpstr>Przygotowanie egzaminu  ustnego </vt:lpstr>
      <vt:lpstr>Przygotowanie egzaminu  ustnego (język polski) </vt:lpstr>
      <vt:lpstr>Organizacja i przeprowadzenie egzaminu maturalnego</vt:lpstr>
      <vt:lpstr>Języki obce nowożytne (6-25 maja)</vt:lpstr>
      <vt:lpstr>Języki obce nowożytne (6-25 maja)</vt:lpstr>
      <vt:lpstr>Języki obce nowożytne (6-25 maja)</vt:lpstr>
      <vt:lpstr>Język polski w części ustnej  (9-22 maja) organizacja egzaminu </vt:lpstr>
      <vt:lpstr>Język polski w części ustnej  (9-22 maja) organizacja egzaminu </vt:lpstr>
      <vt:lpstr>Język polski w części ustnej (9-22 maja)</vt:lpstr>
      <vt:lpstr>Język polski w części ustnej  organizacja egzaminu  przy użyciu komputera</vt:lpstr>
      <vt:lpstr>Język polski w części ustnej  przebieg egzaminu </vt:lpstr>
      <vt:lpstr>Egzaminy ustne dokumentowanie i przekazanie wyników</vt:lpstr>
      <vt:lpstr>Organizacja i przeprowadzenie egzaminu maturalnego</vt:lpstr>
      <vt:lpstr>Czas trwania egzaminów wg starej i wg nowej formuły  dla arkuszy standardowych</vt:lpstr>
      <vt:lpstr>Organizacja egzaminu maturalnego  w części pisemnej</vt:lpstr>
      <vt:lpstr>Organizacja egzaminu maturalnego  w części pisemnej</vt:lpstr>
      <vt:lpstr>Kodowanie arkuszy egzaminacyjnych</vt:lpstr>
      <vt:lpstr>Prezentacja programu PowerPoint</vt:lpstr>
      <vt:lpstr>Prezentacja programu PowerPoint</vt:lpstr>
      <vt:lpstr>Prezentacja programu PowerPoint</vt:lpstr>
      <vt:lpstr>Prezentacja programu PowerPoint</vt:lpstr>
      <vt:lpstr>Symbole stosowane do oznaczenia arkuszy egzaminacyjnych</vt:lpstr>
      <vt:lpstr>Przed egzaminem – o co należy zadbać i czego pilnować</vt:lpstr>
      <vt:lpstr>Materiały przekazywane członkom  ZN</vt:lpstr>
      <vt:lpstr>Wzór planu sali egzaminacyjnej</vt:lpstr>
      <vt:lpstr>Załącznik 15 – wykaz uczniów w sali –  wydruk z Hermesa</vt:lpstr>
      <vt:lpstr>Zadania zespołu nadzorującego  (przed godz. 9.00 lub godz. 14.00)</vt:lpstr>
      <vt:lpstr>Zadania zespołu nadzorującego  (w trakcie egzaminu)</vt:lpstr>
      <vt:lpstr>Zadania zespołu nadzorującego  (po zakończeniu egzaminu)</vt:lpstr>
      <vt:lpstr>Zadania zespołu nadzorującego  (po zakończeniu egzaminu)</vt:lpstr>
      <vt:lpstr>Zadania zespołu nadzorującego  (przed i po zakończeniu egzaminu)</vt:lpstr>
      <vt:lpstr>Opis kopert zwrotnej</vt:lpstr>
      <vt:lpstr>Opis koperty zwrotnej</vt:lpstr>
      <vt:lpstr>Redystrybucja materiałów egzaminacyjnych</vt:lpstr>
      <vt:lpstr>Redystrybucja materiałów egzaminacyjnych</vt:lpstr>
      <vt:lpstr>Prezentacja programu PowerPoint</vt:lpstr>
      <vt:lpstr>Prezentacja programu PowerPoint</vt:lpstr>
      <vt:lpstr>Pakowanie i opisywanie pudełek</vt:lpstr>
      <vt:lpstr>Przykład naklejek dotyczących języka polskiego    </vt:lpstr>
      <vt:lpstr>Przykład naklejek dotyczących matematyki  </vt:lpstr>
      <vt:lpstr>Prezentacja programu PowerPoint</vt:lpstr>
      <vt:lpstr> Aplikacje internetowe do wypełnienia po egzaminie</vt:lpstr>
      <vt:lpstr>Egzamin w terminie dodatkowym</vt:lpstr>
      <vt:lpstr>Przekazanie wyników i świadectw dojrzałości</vt:lpstr>
      <vt:lpstr>Egzamin w terminie poprawkowym  (w przypadku niezdania jednego egzaminu obowiązkowego)</vt:lpstr>
      <vt:lpstr>Unieważnienia egzaminu</vt:lpstr>
      <vt:lpstr>Kto i dlaczego może unieważnić egzamin?</vt:lpstr>
      <vt:lpstr>Unieważnienie egzaminu przez przewodniczącego zespołu egzaminacyjnego</vt:lpstr>
      <vt:lpstr>Unieważnienie egzaminu maturalnego w przypadku zgłoszenia przez absolwenta uzasadnionych zastrzeżeń dotyczących  naruszenia przepisów egzaminacyjnych</vt:lpstr>
      <vt:lpstr>Unieważnienia egzaminu maturalnego ze względu na niesamodzielność rozwiązywania zadań </vt:lpstr>
      <vt:lpstr>Prezentacja programu PowerPoint</vt:lpstr>
      <vt:lpstr>Wglądy, wnioski o weryfikację sumy punktów,  odwołania do kolegium arbitrażowego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Okręgowa Komisja Egzaminacyjna w Warszawie</dc:title>
  <dc:creator>ragna</dc:creator>
  <cp:lastModifiedBy>ragna</cp:lastModifiedBy>
  <cp:revision>184</cp:revision>
  <dcterms:created xsi:type="dcterms:W3CDTF">2019-03-11T18:40:53Z</dcterms:created>
  <dcterms:modified xsi:type="dcterms:W3CDTF">2019-03-26T07:14:21Z</dcterms:modified>
</cp:coreProperties>
</file>