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88" r:id="rId2"/>
    <p:sldId id="257" r:id="rId3"/>
    <p:sldId id="260" r:id="rId4"/>
    <p:sldId id="261" r:id="rId5"/>
    <p:sldId id="259" r:id="rId6"/>
    <p:sldId id="262" r:id="rId7"/>
    <p:sldId id="263" r:id="rId8"/>
    <p:sldId id="258" r:id="rId9"/>
    <p:sldId id="314" r:id="rId10"/>
    <p:sldId id="264" r:id="rId11"/>
    <p:sldId id="265" r:id="rId12"/>
    <p:sldId id="266" r:id="rId13"/>
    <p:sldId id="267" r:id="rId14"/>
    <p:sldId id="268" r:id="rId15"/>
    <p:sldId id="322" r:id="rId16"/>
    <p:sldId id="272" r:id="rId17"/>
    <p:sldId id="338" r:id="rId18"/>
    <p:sldId id="273" r:id="rId19"/>
    <p:sldId id="274" r:id="rId20"/>
    <p:sldId id="275" r:id="rId21"/>
    <p:sldId id="323" r:id="rId22"/>
    <p:sldId id="332" r:id="rId23"/>
    <p:sldId id="333" r:id="rId24"/>
    <p:sldId id="270" r:id="rId25"/>
    <p:sldId id="271" r:id="rId26"/>
    <p:sldId id="279" r:id="rId27"/>
    <p:sldId id="280" r:id="rId28"/>
    <p:sldId id="290" r:id="rId29"/>
    <p:sldId id="337" r:id="rId30"/>
    <p:sldId id="282" r:id="rId31"/>
    <p:sldId id="283" r:id="rId32"/>
    <p:sldId id="310" r:id="rId33"/>
    <p:sldId id="281" r:id="rId34"/>
    <p:sldId id="312" r:id="rId35"/>
    <p:sldId id="309" r:id="rId36"/>
    <p:sldId id="286" r:id="rId37"/>
    <p:sldId id="325" r:id="rId38"/>
    <p:sldId id="326" r:id="rId39"/>
    <p:sldId id="320" r:id="rId40"/>
    <p:sldId id="294" r:id="rId41"/>
    <p:sldId id="311" r:id="rId42"/>
    <p:sldId id="295" r:id="rId43"/>
    <p:sldId id="319" r:id="rId44"/>
    <p:sldId id="318" r:id="rId45"/>
    <p:sldId id="297" r:id="rId46"/>
    <p:sldId id="298" r:id="rId47"/>
    <p:sldId id="299" r:id="rId48"/>
    <p:sldId id="327" r:id="rId49"/>
    <p:sldId id="328" r:id="rId50"/>
    <p:sldId id="329" r:id="rId51"/>
    <p:sldId id="330" r:id="rId52"/>
    <p:sldId id="334" r:id="rId53"/>
    <p:sldId id="335" r:id="rId54"/>
    <p:sldId id="339" r:id="rId55"/>
    <p:sldId id="331" r:id="rId56"/>
    <p:sldId id="302" r:id="rId57"/>
    <p:sldId id="303" r:id="rId58"/>
    <p:sldId id="304" r:id="rId59"/>
    <p:sldId id="305" r:id="rId60"/>
    <p:sldId id="306" r:id="rId61"/>
    <p:sldId id="307" r:id="rId62"/>
    <p:sldId id="308" r:id="rId6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2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3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67F05D-5A51-44C5-9EFA-705A896F6472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2CB3CBE-4017-4484-9AC4-1110909A3945}">
      <dgm:prSet/>
      <dgm:spPr>
        <a:solidFill>
          <a:schemeClr val="bg1"/>
        </a:solidFill>
      </dgm:spPr>
      <dgm:t>
        <a:bodyPr/>
        <a:lstStyle/>
        <a:p>
          <a:pPr rtl="0"/>
          <a:r>
            <a:rPr lang="pl-PL" b="1" dirty="0" smtClean="0"/>
            <a:t>ZINDYWIDUALIZOWANA ŚCIEŻKA </a:t>
          </a:r>
        </a:p>
        <a:p>
          <a:pPr rtl="0"/>
          <a:r>
            <a:rPr lang="pl-PL" b="1" dirty="0" smtClean="0"/>
            <a:t>KSZTAŁCENIA (</a:t>
          </a:r>
          <a:r>
            <a:rPr lang="pl-PL" b="1" dirty="0" smtClean="0">
              <a:latin typeface="Arial"/>
              <a:cs typeface="Arial"/>
            </a:rPr>
            <a:t>§ 12)</a:t>
          </a:r>
          <a:endParaRPr lang="pl-PL" dirty="0"/>
        </a:p>
      </dgm:t>
    </dgm:pt>
    <dgm:pt modelId="{B4745C4A-9715-4C6B-A428-F020AC7245CA}" type="parTrans" cxnId="{F6E8DBF5-F3EF-4743-BF60-6D468EABEBA7}">
      <dgm:prSet/>
      <dgm:spPr/>
      <dgm:t>
        <a:bodyPr/>
        <a:lstStyle/>
        <a:p>
          <a:endParaRPr lang="pl-PL"/>
        </a:p>
      </dgm:t>
    </dgm:pt>
    <dgm:pt modelId="{BB1EAAAF-9EB4-4129-BC92-2FAB9049EAC9}" type="sibTrans" cxnId="{F6E8DBF5-F3EF-4743-BF60-6D468EABEBA7}">
      <dgm:prSet/>
      <dgm:spPr/>
      <dgm:t>
        <a:bodyPr/>
        <a:lstStyle/>
        <a:p>
          <a:endParaRPr lang="pl-PL"/>
        </a:p>
      </dgm:t>
    </dgm:pt>
    <dgm:pt modelId="{FB22FC8D-54B6-4737-AB23-6D3BD882C72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endParaRPr lang="pl-PL" sz="2000" b="1" dirty="0" smtClean="0"/>
        </a:p>
        <a:p>
          <a:pPr rtl="0"/>
          <a:r>
            <a:rPr lang="pl-PL" sz="2000" b="1" dirty="0" smtClean="0"/>
            <a:t>dla uczniów, którzy mogą uczęszczać do przedszkola/szkoły, </a:t>
          </a:r>
        </a:p>
        <a:p>
          <a:pPr rtl="0"/>
          <a:r>
            <a:rPr lang="pl-PL" sz="2000" b="1" dirty="0" smtClean="0"/>
            <a:t>ale ze względu na trudności </a:t>
          </a:r>
          <a:br>
            <a:rPr lang="pl-PL" sz="2000" b="1" dirty="0" smtClean="0"/>
          </a:br>
          <a:r>
            <a:rPr lang="pl-PL" sz="2000" b="1" dirty="0" smtClean="0"/>
            <a:t>w funkcjonowaniu </a:t>
          </a:r>
          <a:r>
            <a:rPr lang="pl-PL" sz="2000" b="1" u="sng" dirty="0" smtClean="0"/>
            <a:t>wynikające </a:t>
          </a:r>
          <a:br>
            <a:rPr lang="pl-PL" sz="2000" b="1" u="sng" dirty="0" smtClean="0"/>
          </a:br>
          <a:r>
            <a:rPr lang="pl-PL" sz="2000" b="1" u="sng" dirty="0" smtClean="0"/>
            <a:t>w szczególności ze stanu zdrowia</a:t>
          </a:r>
          <a:r>
            <a:rPr lang="pl-PL" sz="2000" b="1" dirty="0" smtClean="0"/>
            <a:t> </a:t>
          </a:r>
        </a:p>
        <a:p>
          <a:pPr rtl="0"/>
          <a:r>
            <a:rPr lang="pl-PL" sz="2000" b="1" dirty="0" smtClean="0"/>
            <a:t>nie mogą realizować wszystkich zajęć wspólnie z rówieśnikami</a:t>
          </a:r>
          <a:endParaRPr lang="pl-PL" sz="2000" dirty="0"/>
        </a:p>
      </dgm:t>
    </dgm:pt>
    <dgm:pt modelId="{295389C7-D4F6-4FC4-86CC-EE90C391AA68}" type="parTrans" cxnId="{002D8C1B-8E7F-44D4-AD02-058D935F899C}">
      <dgm:prSet/>
      <dgm:spPr/>
      <dgm:t>
        <a:bodyPr/>
        <a:lstStyle/>
        <a:p>
          <a:endParaRPr lang="pl-PL"/>
        </a:p>
      </dgm:t>
    </dgm:pt>
    <dgm:pt modelId="{368E5DAA-7554-40BD-BC15-5ECE71924EE0}" type="sibTrans" cxnId="{002D8C1B-8E7F-44D4-AD02-058D935F899C}">
      <dgm:prSet/>
      <dgm:spPr/>
      <dgm:t>
        <a:bodyPr/>
        <a:lstStyle/>
        <a:p>
          <a:endParaRPr lang="pl-PL"/>
        </a:p>
      </dgm:t>
    </dgm:pt>
    <dgm:pt modelId="{7FCC5814-E68A-4336-A091-ACC8C990E8A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l-PL" sz="2000" b="1" dirty="0" smtClean="0"/>
            <a:t>obejmuje wszystkie zajęcia realizowane wspólnie z oddziałem oraz indywidualnie z uczniem</a:t>
          </a:r>
          <a:endParaRPr lang="pl-PL" sz="2000" b="1" dirty="0"/>
        </a:p>
      </dgm:t>
    </dgm:pt>
    <dgm:pt modelId="{B80E4E65-6E47-4016-821D-96968BB160BB}" type="parTrans" cxnId="{F0823F74-F750-4D7F-886F-9BA6191984A6}">
      <dgm:prSet/>
      <dgm:spPr/>
      <dgm:t>
        <a:bodyPr/>
        <a:lstStyle/>
        <a:p>
          <a:endParaRPr lang="pl-PL"/>
        </a:p>
      </dgm:t>
    </dgm:pt>
    <dgm:pt modelId="{FFCDC925-5624-4C24-94A5-39541AA6914C}" type="sibTrans" cxnId="{F0823F74-F750-4D7F-886F-9BA6191984A6}">
      <dgm:prSet/>
      <dgm:spPr/>
      <dgm:t>
        <a:bodyPr/>
        <a:lstStyle/>
        <a:p>
          <a:endParaRPr lang="pl-PL"/>
        </a:p>
      </dgm:t>
    </dgm:pt>
    <dgm:pt modelId="{DD27E194-6A83-4B6D-A61E-9E1042E013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l-PL" sz="2000" b="1" dirty="0" smtClean="0"/>
            <a:t>wymaga analizy funkcjonowania ucznia </a:t>
          </a:r>
        </a:p>
        <a:p>
          <a:pPr rtl="0"/>
          <a:r>
            <a:rPr lang="pl-PL" sz="2000" b="1" dirty="0" smtClean="0"/>
            <a:t>na terenie szkoły </a:t>
          </a:r>
        </a:p>
        <a:p>
          <a:pPr rtl="0"/>
          <a:r>
            <a:rPr lang="pl-PL" sz="2000" b="1" dirty="0" smtClean="0"/>
            <a:t>oraz </a:t>
          </a:r>
        </a:p>
        <a:p>
          <a:pPr rtl="0"/>
          <a:r>
            <a:rPr lang="pl-PL" sz="2000" b="1" dirty="0" smtClean="0"/>
            <a:t>efektów udzielanej dotychczas pomocy</a:t>
          </a:r>
          <a:endParaRPr lang="pl-PL" sz="2000" b="1" dirty="0"/>
        </a:p>
      </dgm:t>
    </dgm:pt>
    <dgm:pt modelId="{7CCC6D99-5C5A-44A2-A87F-E97F7EEEE9C2}" type="parTrans" cxnId="{91A1F8C9-CA46-4A3D-BF86-A842EF387EE2}">
      <dgm:prSet/>
      <dgm:spPr/>
      <dgm:t>
        <a:bodyPr/>
        <a:lstStyle/>
        <a:p>
          <a:endParaRPr lang="pl-PL"/>
        </a:p>
      </dgm:t>
    </dgm:pt>
    <dgm:pt modelId="{F8F1E3E2-6417-4325-B92C-74939CCE72AA}" type="sibTrans" cxnId="{91A1F8C9-CA46-4A3D-BF86-A842EF387EE2}">
      <dgm:prSet/>
      <dgm:spPr/>
      <dgm:t>
        <a:bodyPr/>
        <a:lstStyle/>
        <a:p>
          <a:endParaRPr lang="pl-PL"/>
        </a:p>
      </dgm:t>
    </dgm:pt>
    <dgm:pt modelId="{C8BD6143-C7B3-49B4-9925-45DD66AC222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l-PL" sz="2000" b="1" dirty="0" smtClean="0"/>
            <a:t>opinia  publicznej poradni</a:t>
          </a:r>
        </a:p>
        <a:p>
          <a:pPr rtl="0"/>
          <a:r>
            <a:rPr lang="pl-PL" sz="2000" b="1" dirty="0" smtClean="0"/>
            <a:t>wydawana nie dłużej niż na rok szkolny</a:t>
          </a:r>
          <a:endParaRPr lang="pl-PL" sz="2000" dirty="0"/>
        </a:p>
      </dgm:t>
    </dgm:pt>
    <dgm:pt modelId="{D44BB96B-B400-478B-A00C-0C765F3935D0}" type="parTrans" cxnId="{8EEB0954-2BCA-488A-9678-028DB841E755}">
      <dgm:prSet/>
      <dgm:spPr/>
      <dgm:t>
        <a:bodyPr/>
        <a:lstStyle/>
        <a:p>
          <a:endParaRPr lang="pl-PL"/>
        </a:p>
      </dgm:t>
    </dgm:pt>
    <dgm:pt modelId="{AF23E68E-FAF3-4E35-AA50-086A53FC3A31}" type="sibTrans" cxnId="{8EEB0954-2BCA-488A-9678-028DB841E755}">
      <dgm:prSet/>
      <dgm:spPr/>
      <dgm:t>
        <a:bodyPr/>
        <a:lstStyle/>
        <a:p>
          <a:endParaRPr lang="pl-PL"/>
        </a:p>
      </dgm:t>
    </dgm:pt>
    <dgm:pt modelId="{C1D7B994-BBB9-48DE-AE20-8B635913B367}" type="pres">
      <dgm:prSet presAssocID="{5A67F05D-5A51-44C5-9EFA-705A896F64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D1DE898-7E9A-4A4E-8EC0-31FA5BD6E2E7}" type="pres">
      <dgm:prSet presAssocID="{5A67F05D-5A51-44C5-9EFA-705A896F6472}" presName="matrix" presStyleCnt="0"/>
      <dgm:spPr/>
    </dgm:pt>
    <dgm:pt modelId="{FF26E1C6-44C6-4BBA-8FE2-6A1071E78A58}" type="pres">
      <dgm:prSet presAssocID="{5A67F05D-5A51-44C5-9EFA-705A896F6472}" presName="tile1" presStyleLbl="node1" presStyleIdx="0" presStyleCnt="4"/>
      <dgm:spPr/>
      <dgm:t>
        <a:bodyPr/>
        <a:lstStyle/>
        <a:p>
          <a:endParaRPr lang="pl-PL"/>
        </a:p>
      </dgm:t>
    </dgm:pt>
    <dgm:pt modelId="{915C5433-2E4D-419F-B687-6A8489C14868}" type="pres">
      <dgm:prSet presAssocID="{5A67F05D-5A51-44C5-9EFA-705A896F64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DAD0DA-781F-4645-BF3C-610C8E100954}" type="pres">
      <dgm:prSet presAssocID="{5A67F05D-5A51-44C5-9EFA-705A896F6472}" presName="tile2" presStyleLbl="node1" presStyleIdx="1" presStyleCnt="4"/>
      <dgm:spPr/>
      <dgm:t>
        <a:bodyPr/>
        <a:lstStyle/>
        <a:p>
          <a:endParaRPr lang="pl-PL"/>
        </a:p>
      </dgm:t>
    </dgm:pt>
    <dgm:pt modelId="{E73287E5-B149-4B89-AFBD-5639AB7C35A0}" type="pres">
      <dgm:prSet presAssocID="{5A67F05D-5A51-44C5-9EFA-705A896F64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AA3243-5F2A-4E81-99C2-C81154727F7C}" type="pres">
      <dgm:prSet presAssocID="{5A67F05D-5A51-44C5-9EFA-705A896F6472}" presName="tile3" presStyleLbl="node1" presStyleIdx="2" presStyleCnt="4"/>
      <dgm:spPr/>
      <dgm:t>
        <a:bodyPr/>
        <a:lstStyle/>
        <a:p>
          <a:endParaRPr lang="pl-PL"/>
        </a:p>
      </dgm:t>
    </dgm:pt>
    <dgm:pt modelId="{929A9C7B-C804-4709-8350-1FF2FF67FA95}" type="pres">
      <dgm:prSet presAssocID="{5A67F05D-5A51-44C5-9EFA-705A896F64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7A7909-24C7-4468-ABE0-F03D5D04E71A}" type="pres">
      <dgm:prSet presAssocID="{5A67F05D-5A51-44C5-9EFA-705A896F6472}" presName="tile4" presStyleLbl="node1" presStyleIdx="3" presStyleCnt="4"/>
      <dgm:spPr/>
      <dgm:t>
        <a:bodyPr/>
        <a:lstStyle/>
        <a:p>
          <a:endParaRPr lang="pl-PL"/>
        </a:p>
      </dgm:t>
    </dgm:pt>
    <dgm:pt modelId="{A8061627-4137-4CE1-8731-82EB766C996B}" type="pres">
      <dgm:prSet presAssocID="{5A67F05D-5A51-44C5-9EFA-705A896F64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C9A4-1747-4B65-8323-FF1329804A67}" type="pres">
      <dgm:prSet presAssocID="{5A67F05D-5A51-44C5-9EFA-705A896F6472}" presName="centerTile" presStyleLbl="fgShp" presStyleIdx="0" presStyleCnt="1" custScaleX="91660" custScaleY="89314" custLinFactNeighborX="6885" custLinFactNeighborY="63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002D8C1B-8E7F-44D4-AD02-058D935F899C}" srcId="{F2CB3CBE-4017-4484-9AC4-1110909A3945}" destId="{FB22FC8D-54B6-4737-AB23-6D3BD882C72A}" srcOrd="0" destOrd="0" parTransId="{295389C7-D4F6-4FC4-86CC-EE90C391AA68}" sibTransId="{368E5DAA-7554-40BD-BC15-5ECE71924EE0}"/>
    <dgm:cxn modelId="{6CE5D42F-BC9F-4614-A38F-2452E5FEB5F4}" type="presOf" srcId="{C8BD6143-C7B3-49B4-9925-45DD66AC2226}" destId="{417A7909-24C7-4468-ABE0-F03D5D04E71A}" srcOrd="0" destOrd="0" presId="urn:microsoft.com/office/officeart/2005/8/layout/matrix1"/>
    <dgm:cxn modelId="{16C3B88C-5D17-4DEF-AC99-0245100357DB}" type="presOf" srcId="{7FCC5814-E68A-4336-A091-ACC8C990E8A4}" destId="{E73287E5-B149-4B89-AFBD-5639AB7C35A0}" srcOrd="1" destOrd="0" presId="urn:microsoft.com/office/officeart/2005/8/layout/matrix1"/>
    <dgm:cxn modelId="{85E68D28-9990-4412-BEFE-3E2DAD5BEED3}" type="presOf" srcId="{F2CB3CBE-4017-4484-9AC4-1110909A3945}" destId="{8360C9A4-1747-4B65-8323-FF1329804A67}" srcOrd="0" destOrd="0" presId="urn:microsoft.com/office/officeart/2005/8/layout/matrix1"/>
    <dgm:cxn modelId="{91A1F8C9-CA46-4A3D-BF86-A842EF387EE2}" srcId="{F2CB3CBE-4017-4484-9AC4-1110909A3945}" destId="{DD27E194-6A83-4B6D-A61E-9E1042E0137A}" srcOrd="2" destOrd="0" parTransId="{7CCC6D99-5C5A-44A2-A87F-E97F7EEEE9C2}" sibTransId="{F8F1E3E2-6417-4325-B92C-74939CCE72AA}"/>
    <dgm:cxn modelId="{5911B410-1646-4B8A-975D-DE57F6D9E010}" type="presOf" srcId="{FB22FC8D-54B6-4737-AB23-6D3BD882C72A}" destId="{915C5433-2E4D-419F-B687-6A8489C14868}" srcOrd="1" destOrd="0" presId="urn:microsoft.com/office/officeart/2005/8/layout/matrix1"/>
    <dgm:cxn modelId="{1990DE9B-9BB8-4082-A4DD-89AC813E2A93}" type="presOf" srcId="{7FCC5814-E68A-4336-A091-ACC8C990E8A4}" destId="{A2DAD0DA-781F-4645-BF3C-610C8E100954}" srcOrd="0" destOrd="0" presId="urn:microsoft.com/office/officeart/2005/8/layout/matrix1"/>
    <dgm:cxn modelId="{283518AE-00D9-430B-A4E6-3A3A690622A9}" type="presOf" srcId="{C8BD6143-C7B3-49B4-9925-45DD66AC2226}" destId="{A8061627-4137-4CE1-8731-82EB766C996B}" srcOrd="1" destOrd="0" presId="urn:microsoft.com/office/officeart/2005/8/layout/matrix1"/>
    <dgm:cxn modelId="{FBF8FFAD-944B-4D64-99E8-77CE4BCEA03D}" type="presOf" srcId="{DD27E194-6A83-4B6D-A61E-9E1042E0137A}" destId="{78AA3243-5F2A-4E81-99C2-C81154727F7C}" srcOrd="0" destOrd="0" presId="urn:microsoft.com/office/officeart/2005/8/layout/matrix1"/>
    <dgm:cxn modelId="{8EEB0954-2BCA-488A-9678-028DB841E755}" srcId="{F2CB3CBE-4017-4484-9AC4-1110909A3945}" destId="{C8BD6143-C7B3-49B4-9925-45DD66AC2226}" srcOrd="3" destOrd="0" parTransId="{D44BB96B-B400-478B-A00C-0C765F3935D0}" sibTransId="{AF23E68E-FAF3-4E35-AA50-086A53FC3A31}"/>
    <dgm:cxn modelId="{BC6B62D4-7D6F-4AED-B615-0505E6CA2882}" type="presOf" srcId="{5A67F05D-5A51-44C5-9EFA-705A896F6472}" destId="{C1D7B994-BBB9-48DE-AE20-8B635913B367}" srcOrd="0" destOrd="0" presId="urn:microsoft.com/office/officeart/2005/8/layout/matrix1"/>
    <dgm:cxn modelId="{F6E8DBF5-F3EF-4743-BF60-6D468EABEBA7}" srcId="{5A67F05D-5A51-44C5-9EFA-705A896F6472}" destId="{F2CB3CBE-4017-4484-9AC4-1110909A3945}" srcOrd="0" destOrd="0" parTransId="{B4745C4A-9715-4C6B-A428-F020AC7245CA}" sibTransId="{BB1EAAAF-9EB4-4129-BC92-2FAB9049EAC9}"/>
    <dgm:cxn modelId="{F0823F74-F750-4D7F-886F-9BA6191984A6}" srcId="{F2CB3CBE-4017-4484-9AC4-1110909A3945}" destId="{7FCC5814-E68A-4336-A091-ACC8C990E8A4}" srcOrd="1" destOrd="0" parTransId="{B80E4E65-6E47-4016-821D-96968BB160BB}" sibTransId="{FFCDC925-5624-4C24-94A5-39541AA6914C}"/>
    <dgm:cxn modelId="{27DCE998-9A09-4233-BEC7-8224ACFCF817}" type="presOf" srcId="{DD27E194-6A83-4B6D-A61E-9E1042E0137A}" destId="{929A9C7B-C804-4709-8350-1FF2FF67FA95}" srcOrd="1" destOrd="0" presId="urn:microsoft.com/office/officeart/2005/8/layout/matrix1"/>
    <dgm:cxn modelId="{45AE8620-B7FF-4A77-BD5B-257C62C1E182}" type="presOf" srcId="{FB22FC8D-54B6-4737-AB23-6D3BD882C72A}" destId="{FF26E1C6-44C6-4BBA-8FE2-6A1071E78A58}" srcOrd="0" destOrd="0" presId="urn:microsoft.com/office/officeart/2005/8/layout/matrix1"/>
    <dgm:cxn modelId="{E702D7B6-EB74-4C3A-9704-943D605B5D2E}" type="presParOf" srcId="{C1D7B994-BBB9-48DE-AE20-8B635913B367}" destId="{7D1DE898-7E9A-4A4E-8EC0-31FA5BD6E2E7}" srcOrd="0" destOrd="0" presId="urn:microsoft.com/office/officeart/2005/8/layout/matrix1"/>
    <dgm:cxn modelId="{37490D03-303A-4850-A03B-14988A81B638}" type="presParOf" srcId="{7D1DE898-7E9A-4A4E-8EC0-31FA5BD6E2E7}" destId="{FF26E1C6-44C6-4BBA-8FE2-6A1071E78A58}" srcOrd="0" destOrd="0" presId="urn:microsoft.com/office/officeart/2005/8/layout/matrix1"/>
    <dgm:cxn modelId="{10F3D13C-C766-4147-BC03-D812E6A53557}" type="presParOf" srcId="{7D1DE898-7E9A-4A4E-8EC0-31FA5BD6E2E7}" destId="{915C5433-2E4D-419F-B687-6A8489C14868}" srcOrd="1" destOrd="0" presId="urn:microsoft.com/office/officeart/2005/8/layout/matrix1"/>
    <dgm:cxn modelId="{4E3FBF75-5876-4F9A-899F-8D80A87E78A5}" type="presParOf" srcId="{7D1DE898-7E9A-4A4E-8EC0-31FA5BD6E2E7}" destId="{A2DAD0DA-781F-4645-BF3C-610C8E100954}" srcOrd="2" destOrd="0" presId="urn:microsoft.com/office/officeart/2005/8/layout/matrix1"/>
    <dgm:cxn modelId="{01FC2C5B-8A10-4611-9633-B343680035BB}" type="presParOf" srcId="{7D1DE898-7E9A-4A4E-8EC0-31FA5BD6E2E7}" destId="{E73287E5-B149-4B89-AFBD-5639AB7C35A0}" srcOrd="3" destOrd="0" presId="urn:microsoft.com/office/officeart/2005/8/layout/matrix1"/>
    <dgm:cxn modelId="{E27B57CD-4570-4D20-96E9-05FAA1626A19}" type="presParOf" srcId="{7D1DE898-7E9A-4A4E-8EC0-31FA5BD6E2E7}" destId="{78AA3243-5F2A-4E81-99C2-C81154727F7C}" srcOrd="4" destOrd="0" presId="urn:microsoft.com/office/officeart/2005/8/layout/matrix1"/>
    <dgm:cxn modelId="{9F4C598F-495D-4139-8278-1E79AAFBA3DE}" type="presParOf" srcId="{7D1DE898-7E9A-4A4E-8EC0-31FA5BD6E2E7}" destId="{929A9C7B-C804-4709-8350-1FF2FF67FA95}" srcOrd="5" destOrd="0" presId="urn:microsoft.com/office/officeart/2005/8/layout/matrix1"/>
    <dgm:cxn modelId="{18AFFBAB-2CEF-45AC-9320-D6C9F76C5E40}" type="presParOf" srcId="{7D1DE898-7E9A-4A4E-8EC0-31FA5BD6E2E7}" destId="{417A7909-24C7-4468-ABE0-F03D5D04E71A}" srcOrd="6" destOrd="0" presId="urn:microsoft.com/office/officeart/2005/8/layout/matrix1"/>
    <dgm:cxn modelId="{74E61F6B-DE43-40C2-8E28-9E83502DFAEB}" type="presParOf" srcId="{7D1DE898-7E9A-4A4E-8EC0-31FA5BD6E2E7}" destId="{A8061627-4137-4CE1-8731-82EB766C996B}" srcOrd="7" destOrd="0" presId="urn:microsoft.com/office/officeart/2005/8/layout/matrix1"/>
    <dgm:cxn modelId="{C6059F06-4CC4-4939-BD07-24A62986B3A7}" type="presParOf" srcId="{C1D7B994-BBB9-48DE-AE20-8B635913B367}" destId="{8360C9A4-1747-4B65-8323-FF1329804A6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7B319-465B-4B2D-8FDF-84982D66B98A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7697F6-E4A8-4FDE-9C38-C78359142141}">
      <dgm:prSet custT="1"/>
      <dgm:spPr>
        <a:solidFill>
          <a:schemeClr val="accent1">
            <a:lumMod val="75000"/>
          </a:schemeClr>
        </a:solidFill>
      </dgm:spPr>
      <dgm:t>
        <a:bodyPr anchor="t"/>
        <a:lstStyle/>
        <a:p>
          <a:pPr rtl="0"/>
          <a:r>
            <a:rPr lang="pl-PL" sz="2000" b="1" dirty="0" smtClean="0"/>
            <a:t>szkoła dołącza do wniosku  dokumentację określającą: </a:t>
          </a:r>
        </a:p>
        <a:p>
          <a:pPr rtl="0"/>
          <a:r>
            <a:rPr lang="pl-PL" sz="1600" b="1" dirty="0" smtClean="0"/>
            <a:t>-trudności w funkcjonowaniu ucznia,</a:t>
          </a:r>
        </a:p>
        <a:p>
          <a:pPr rtl="0"/>
          <a:r>
            <a:rPr lang="pl-PL" sz="1600" b="1" dirty="0" smtClean="0"/>
            <a:t>-opinie nauczycieli specjalistów prowadzących zajęcia z  uczniem</a:t>
          </a:r>
        </a:p>
        <a:p>
          <a:pPr rtl="0"/>
          <a:r>
            <a:rPr lang="pl-PL" sz="1600" b="1" dirty="0" smtClean="0"/>
            <a:t>-wpływ przebiegu choroby na funkcjonowanie ucznia </a:t>
          </a:r>
          <a:endParaRPr lang="pl-PL" sz="1600" b="1" dirty="0"/>
        </a:p>
      </dgm:t>
    </dgm:pt>
    <dgm:pt modelId="{F3ACDB10-D338-4EFC-8FE5-F97E5DD962BA}" type="parTrans" cxnId="{851D4441-E8A5-4AF2-8906-063133788818}">
      <dgm:prSet/>
      <dgm:spPr/>
      <dgm:t>
        <a:bodyPr/>
        <a:lstStyle/>
        <a:p>
          <a:endParaRPr lang="pl-PL"/>
        </a:p>
      </dgm:t>
    </dgm:pt>
    <dgm:pt modelId="{848870F6-C785-4479-A5DA-FB5D9DBE4F1C}" type="sibTrans" cxnId="{851D4441-E8A5-4AF2-8906-063133788818}">
      <dgm:prSet custT="1"/>
      <dgm:spPr/>
      <dgm:t>
        <a:bodyPr/>
        <a:lstStyle/>
        <a:p>
          <a:endParaRPr lang="pl-PL" sz="4400" b="1"/>
        </a:p>
      </dgm:t>
    </dgm:pt>
    <dgm:pt modelId="{A2BDCF45-1C44-47FA-B8C8-F7BE4B635CC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pl-PL" sz="2400" b="1" dirty="0" smtClean="0"/>
            <a:t>przed wydaniem opinii poradnia </a:t>
          </a:r>
        </a:p>
        <a:p>
          <a:pPr rtl="0"/>
          <a:r>
            <a:rPr lang="pl-PL" sz="2400" b="1" u="sng" dirty="0" smtClean="0"/>
            <a:t>przeprowadza analizę funkcjonowania ucznia</a:t>
          </a:r>
          <a:endParaRPr lang="pl-PL" sz="2400" b="1" dirty="0"/>
        </a:p>
      </dgm:t>
    </dgm:pt>
    <dgm:pt modelId="{74C214C8-6236-4349-B203-A29C186F5602}" type="parTrans" cxnId="{BB692556-6D71-4836-8264-8149E5C34C43}">
      <dgm:prSet/>
      <dgm:spPr/>
      <dgm:t>
        <a:bodyPr/>
        <a:lstStyle/>
        <a:p>
          <a:endParaRPr lang="pl-PL"/>
        </a:p>
      </dgm:t>
    </dgm:pt>
    <dgm:pt modelId="{FA58655E-D765-4A2D-98DC-C3E56458EE2E}" type="sibTrans" cxnId="{BB692556-6D71-4836-8264-8149E5C34C43}">
      <dgm:prSet custT="1"/>
      <dgm:spPr/>
      <dgm:t>
        <a:bodyPr/>
        <a:lstStyle/>
        <a:p>
          <a:endParaRPr lang="pl-PL" sz="4400" b="1"/>
        </a:p>
      </dgm:t>
    </dgm:pt>
    <dgm:pt modelId="{9E836F72-C79E-48F0-A45A-1BBE02717FA8}">
      <dgm:prSet custT="1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pl-PL" sz="2400" b="1" dirty="0" smtClean="0"/>
            <a:t>wydana opinia zawiera m.in.:</a:t>
          </a:r>
          <a:endParaRPr lang="pl-PL" sz="2400" b="1" dirty="0"/>
        </a:p>
      </dgm:t>
    </dgm:pt>
    <dgm:pt modelId="{7EC2D632-7724-48D3-AEF0-8B3277D29708}" type="parTrans" cxnId="{CE6642CA-A341-46E1-A458-92C94A2AAC47}">
      <dgm:prSet/>
      <dgm:spPr/>
      <dgm:t>
        <a:bodyPr/>
        <a:lstStyle/>
        <a:p>
          <a:endParaRPr lang="pl-PL"/>
        </a:p>
      </dgm:t>
    </dgm:pt>
    <dgm:pt modelId="{B13CF6C9-3057-403A-A29D-F96357F38078}" type="sibTrans" cxnId="{CE6642CA-A341-46E1-A458-92C94A2AAC47}">
      <dgm:prSet/>
      <dgm:spPr/>
      <dgm:t>
        <a:bodyPr/>
        <a:lstStyle/>
        <a:p>
          <a:endParaRPr lang="pl-PL"/>
        </a:p>
      </dgm:t>
    </dgm:pt>
    <dgm:pt modelId="{85381303-159C-4D29-89BF-D823BBDFD2CD}">
      <dgm:prSet custT="1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pl-PL" sz="1800" b="1" dirty="0" smtClean="0"/>
            <a:t>zakres, w jakim uczeń nie może brać udziału w zajęciach wspólnie z rówieśnikami</a:t>
          </a:r>
          <a:endParaRPr lang="pl-PL" sz="1800" b="1" dirty="0"/>
        </a:p>
      </dgm:t>
    </dgm:pt>
    <dgm:pt modelId="{8E1E67F4-751A-4AEF-B816-A4EB328692ED}" type="parTrans" cxnId="{1F44FD4B-CACC-461E-A006-886E9E833AB4}">
      <dgm:prSet/>
      <dgm:spPr/>
      <dgm:t>
        <a:bodyPr/>
        <a:lstStyle/>
        <a:p>
          <a:endParaRPr lang="pl-PL"/>
        </a:p>
      </dgm:t>
    </dgm:pt>
    <dgm:pt modelId="{D14E1F98-33AD-4E95-A200-F818328350CB}" type="sibTrans" cxnId="{1F44FD4B-CACC-461E-A006-886E9E833AB4}">
      <dgm:prSet/>
      <dgm:spPr/>
      <dgm:t>
        <a:bodyPr/>
        <a:lstStyle/>
        <a:p>
          <a:endParaRPr lang="pl-PL"/>
        </a:p>
      </dgm:t>
    </dgm:pt>
    <dgm:pt modelId="{2C5F0D56-F916-4BFA-8E69-5AA6D82F29B6}">
      <dgm:prSet custT="1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pl-PL" sz="1800" b="1" dirty="0" smtClean="0"/>
            <a:t>działania, jakie powinny być podjęte w celu usunięcia barier i ograniczeń</a:t>
          </a:r>
          <a:endParaRPr lang="pl-PL" sz="1800" b="1" dirty="0"/>
        </a:p>
      </dgm:t>
    </dgm:pt>
    <dgm:pt modelId="{696AC060-85D5-493D-B21D-A6A451B08B4E}" type="parTrans" cxnId="{FF3E2E81-E4B8-4D5F-8E74-964E5EB47981}">
      <dgm:prSet/>
      <dgm:spPr/>
      <dgm:t>
        <a:bodyPr/>
        <a:lstStyle/>
        <a:p>
          <a:endParaRPr lang="pl-PL"/>
        </a:p>
      </dgm:t>
    </dgm:pt>
    <dgm:pt modelId="{30885FB7-A2F8-4ADA-9217-6EDDE66F35B6}" type="sibTrans" cxnId="{FF3E2E81-E4B8-4D5F-8E74-964E5EB47981}">
      <dgm:prSet/>
      <dgm:spPr/>
      <dgm:t>
        <a:bodyPr/>
        <a:lstStyle/>
        <a:p>
          <a:endParaRPr lang="pl-PL"/>
        </a:p>
      </dgm:t>
    </dgm:pt>
    <dgm:pt modelId="{A6992EE1-DE65-4C9F-B3E2-4863ABC7D0B7}" type="pres">
      <dgm:prSet presAssocID="{3177B319-465B-4B2D-8FDF-84982D66B98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A303516-B054-4664-A827-3271A3613024}" type="pres">
      <dgm:prSet presAssocID="{3177B319-465B-4B2D-8FDF-84982D66B98A}" presName="dummyMaxCanvas" presStyleCnt="0">
        <dgm:presLayoutVars/>
      </dgm:prSet>
      <dgm:spPr/>
    </dgm:pt>
    <dgm:pt modelId="{533445D4-F231-49CF-A1AE-4E0503CF48F3}" type="pres">
      <dgm:prSet presAssocID="{3177B319-465B-4B2D-8FDF-84982D66B98A}" presName="ThreeNodes_1" presStyleLbl="node1" presStyleIdx="0" presStyleCnt="3" custLinFactNeighborX="-212" custLinFactNeighborY="31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62E558-033C-42D1-B448-5AB0D0710C7C}" type="pres">
      <dgm:prSet presAssocID="{3177B319-465B-4B2D-8FDF-84982D66B98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10F743-5203-4F0C-84AE-5F86BED05B28}" type="pres">
      <dgm:prSet presAssocID="{3177B319-465B-4B2D-8FDF-84982D66B98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41C710-C13B-41D7-9176-454FF01F24AA}" type="pres">
      <dgm:prSet presAssocID="{3177B319-465B-4B2D-8FDF-84982D66B98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FB16C0-DFCC-4B84-99D0-C6EB99CF6A7E}" type="pres">
      <dgm:prSet presAssocID="{3177B319-465B-4B2D-8FDF-84982D66B98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FC7F2-F540-48AC-AEE3-8296D4E69E36}" type="pres">
      <dgm:prSet presAssocID="{3177B319-465B-4B2D-8FDF-84982D66B98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431249-D094-46AA-8504-D764082AF645}" type="pres">
      <dgm:prSet presAssocID="{3177B319-465B-4B2D-8FDF-84982D66B98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1B98D3-2701-4B3B-B3B1-CE29FC3DB4B4}" type="pres">
      <dgm:prSet presAssocID="{3177B319-465B-4B2D-8FDF-84982D66B98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3E2E81-E4B8-4D5F-8E74-964E5EB47981}" srcId="{9E836F72-C79E-48F0-A45A-1BBE02717FA8}" destId="{2C5F0D56-F916-4BFA-8E69-5AA6D82F29B6}" srcOrd="1" destOrd="0" parTransId="{696AC060-85D5-493D-B21D-A6A451B08B4E}" sibTransId="{30885FB7-A2F8-4ADA-9217-6EDDE66F35B6}"/>
    <dgm:cxn modelId="{CE6642CA-A341-46E1-A458-92C94A2AAC47}" srcId="{3177B319-465B-4B2D-8FDF-84982D66B98A}" destId="{9E836F72-C79E-48F0-A45A-1BBE02717FA8}" srcOrd="2" destOrd="0" parTransId="{7EC2D632-7724-48D3-AEF0-8B3277D29708}" sibTransId="{B13CF6C9-3057-403A-A29D-F96357F38078}"/>
    <dgm:cxn modelId="{BB692556-6D71-4836-8264-8149E5C34C43}" srcId="{3177B319-465B-4B2D-8FDF-84982D66B98A}" destId="{A2BDCF45-1C44-47FA-B8C8-F7BE4B635CC3}" srcOrd="1" destOrd="0" parTransId="{74C214C8-6236-4349-B203-A29C186F5602}" sibTransId="{FA58655E-D765-4A2D-98DC-C3E56458EE2E}"/>
    <dgm:cxn modelId="{E1B7F81F-7DAB-4C81-BEE9-8E2419F85DE3}" type="presOf" srcId="{9E836F72-C79E-48F0-A45A-1BBE02717FA8}" destId="{DD10F743-5203-4F0C-84AE-5F86BED05B28}" srcOrd="0" destOrd="0" presId="urn:microsoft.com/office/officeart/2005/8/layout/vProcess5"/>
    <dgm:cxn modelId="{1F44FD4B-CACC-461E-A006-886E9E833AB4}" srcId="{9E836F72-C79E-48F0-A45A-1BBE02717FA8}" destId="{85381303-159C-4D29-89BF-D823BBDFD2CD}" srcOrd="0" destOrd="0" parTransId="{8E1E67F4-751A-4AEF-B816-A4EB328692ED}" sibTransId="{D14E1F98-33AD-4E95-A200-F818328350CB}"/>
    <dgm:cxn modelId="{614C481D-4453-4343-A81F-5A00A35BB493}" type="presOf" srcId="{85381303-159C-4D29-89BF-D823BBDFD2CD}" destId="{EB1B98D3-2701-4B3B-B3B1-CE29FC3DB4B4}" srcOrd="1" destOrd="1" presId="urn:microsoft.com/office/officeart/2005/8/layout/vProcess5"/>
    <dgm:cxn modelId="{5970FCFF-ACEB-41E0-9C4B-DDB9CB9FE08F}" type="presOf" srcId="{147697F6-E4A8-4FDE-9C38-C78359142141}" destId="{8FFFC7F2-F540-48AC-AEE3-8296D4E69E36}" srcOrd="1" destOrd="0" presId="urn:microsoft.com/office/officeart/2005/8/layout/vProcess5"/>
    <dgm:cxn modelId="{CEF58466-8958-4EFA-892F-1E29E5310F0E}" type="presOf" srcId="{848870F6-C785-4479-A5DA-FB5D9DBE4F1C}" destId="{4541C710-C13B-41D7-9176-454FF01F24AA}" srcOrd="0" destOrd="0" presId="urn:microsoft.com/office/officeart/2005/8/layout/vProcess5"/>
    <dgm:cxn modelId="{BADF84A4-E5B2-4EBF-92FB-BEDECAE8760A}" type="presOf" srcId="{A2BDCF45-1C44-47FA-B8C8-F7BE4B635CC3}" destId="{6462E558-033C-42D1-B448-5AB0D0710C7C}" srcOrd="0" destOrd="0" presId="urn:microsoft.com/office/officeart/2005/8/layout/vProcess5"/>
    <dgm:cxn modelId="{E2313E77-FCAA-44FE-8135-9069046DA8BA}" type="presOf" srcId="{FA58655E-D765-4A2D-98DC-C3E56458EE2E}" destId="{75FB16C0-DFCC-4B84-99D0-C6EB99CF6A7E}" srcOrd="0" destOrd="0" presId="urn:microsoft.com/office/officeart/2005/8/layout/vProcess5"/>
    <dgm:cxn modelId="{68014D7A-EFD9-484F-98EB-DDF26C9ABAB6}" type="presOf" srcId="{2C5F0D56-F916-4BFA-8E69-5AA6D82F29B6}" destId="{DD10F743-5203-4F0C-84AE-5F86BED05B28}" srcOrd="0" destOrd="2" presId="urn:microsoft.com/office/officeart/2005/8/layout/vProcess5"/>
    <dgm:cxn modelId="{851D4441-E8A5-4AF2-8906-063133788818}" srcId="{3177B319-465B-4B2D-8FDF-84982D66B98A}" destId="{147697F6-E4A8-4FDE-9C38-C78359142141}" srcOrd="0" destOrd="0" parTransId="{F3ACDB10-D338-4EFC-8FE5-F97E5DD962BA}" sibTransId="{848870F6-C785-4479-A5DA-FB5D9DBE4F1C}"/>
    <dgm:cxn modelId="{AAF6C325-5056-4F09-9D3B-BD0144D5E52C}" type="presOf" srcId="{9E836F72-C79E-48F0-A45A-1BBE02717FA8}" destId="{EB1B98D3-2701-4B3B-B3B1-CE29FC3DB4B4}" srcOrd="1" destOrd="0" presId="urn:microsoft.com/office/officeart/2005/8/layout/vProcess5"/>
    <dgm:cxn modelId="{4A5B44B4-1704-4D70-B6F4-CCA12587C5E0}" type="presOf" srcId="{2C5F0D56-F916-4BFA-8E69-5AA6D82F29B6}" destId="{EB1B98D3-2701-4B3B-B3B1-CE29FC3DB4B4}" srcOrd="1" destOrd="2" presId="urn:microsoft.com/office/officeart/2005/8/layout/vProcess5"/>
    <dgm:cxn modelId="{40F6C053-4331-46D0-8379-82829E1F00D1}" type="presOf" srcId="{A2BDCF45-1C44-47FA-B8C8-F7BE4B635CC3}" destId="{3C431249-D094-46AA-8504-D764082AF645}" srcOrd="1" destOrd="0" presId="urn:microsoft.com/office/officeart/2005/8/layout/vProcess5"/>
    <dgm:cxn modelId="{13CF85A8-8C5D-4260-8F69-36F2182BBCF1}" type="presOf" srcId="{147697F6-E4A8-4FDE-9C38-C78359142141}" destId="{533445D4-F231-49CF-A1AE-4E0503CF48F3}" srcOrd="0" destOrd="0" presId="urn:microsoft.com/office/officeart/2005/8/layout/vProcess5"/>
    <dgm:cxn modelId="{611A7034-85F8-4F74-8DE7-E321287F3D80}" type="presOf" srcId="{85381303-159C-4D29-89BF-D823BBDFD2CD}" destId="{DD10F743-5203-4F0C-84AE-5F86BED05B28}" srcOrd="0" destOrd="1" presId="urn:microsoft.com/office/officeart/2005/8/layout/vProcess5"/>
    <dgm:cxn modelId="{691E11E6-B710-4ACB-A424-D803EC350E15}" type="presOf" srcId="{3177B319-465B-4B2D-8FDF-84982D66B98A}" destId="{A6992EE1-DE65-4C9F-B3E2-4863ABC7D0B7}" srcOrd="0" destOrd="0" presId="urn:microsoft.com/office/officeart/2005/8/layout/vProcess5"/>
    <dgm:cxn modelId="{969C2DE4-522F-414F-9609-7CAA9ED56043}" type="presParOf" srcId="{A6992EE1-DE65-4C9F-B3E2-4863ABC7D0B7}" destId="{AA303516-B054-4664-A827-3271A3613024}" srcOrd="0" destOrd="0" presId="urn:microsoft.com/office/officeart/2005/8/layout/vProcess5"/>
    <dgm:cxn modelId="{E54D9728-3B2E-4AC0-8F8D-2430FF39BF3D}" type="presParOf" srcId="{A6992EE1-DE65-4C9F-B3E2-4863ABC7D0B7}" destId="{533445D4-F231-49CF-A1AE-4E0503CF48F3}" srcOrd="1" destOrd="0" presId="urn:microsoft.com/office/officeart/2005/8/layout/vProcess5"/>
    <dgm:cxn modelId="{728AAF88-F5DB-4059-8404-33AB85B815E8}" type="presParOf" srcId="{A6992EE1-DE65-4C9F-B3E2-4863ABC7D0B7}" destId="{6462E558-033C-42D1-B448-5AB0D0710C7C}" srcOrd="2" destOrd="0" presId="urn:microsoft.com/office/officeart/2005/8/layout/vProcess5"/>
    <dgm:cxn modelId="{B2E3CCBD-D467-4539-89CB-00C365730871}" type="presParOf" srcId="{A6992EE1-DE65-4C9F-B3E2-4863ABC7D0B7}" destId="{DD10F743-5203-4F0C-84AE-5F86BED05B28}" srcOrd="3" destOrd="0" presId="urn:microsoft.com/office/officeart/2005/8/layout/vProcess5"/>
    <dgm:cxn modelId="{FBC32197-4189-45F3-8F64-7948FBB3AB89}" type="presParOf" srcId="{A6992EE1-DE65-4C9F-B3E2-4863ABC7D0B7}" destId="{4541C710-C13B-41D7-9176-454FF01F24AA}" srcOrd="4" destOrd="0" presId="urn:microsoft.com/office/officeart/2005/8/layout/vProcess5"/>
    <dgm:cxn modelId="{9A24C3A8-81DA-4E3E-B27B-1DFB51AD0779}" type="presParOf" srcId="{A6992EE1-DE65-4C9F-B3E2-4863ABC7D0B7}" destId="{75FB16C0-DFCC-4B84-99D0-C6EB99CF6A7E}" srcOrd="5" destOrd="0" presId="urn:microsoft.com/office/officeart/2005/8/layout/vProcess5"/>
    <dgm:cxn modelId="{AA6CD9F1-90AB-4E99-9AFE-3236BB9050FC}" type="presParOf" srcId="{A6992EE1-DE65-4C9F-B3E2-4863ABC7D0B7}" destId="{8FFFC7F2-F540-48AC-AEE3-8296D4E69E36}" srcOrd="6" destOrd="0" presId="urn:microsoft.com/office/officeart/2005/8/layout/vProcess5"/>
    <dgm:cxn modelId="{7E667615-7D6C-4E5C-9598-826BC074AF79}" type="presParOf" srcId="{A6992EE1-DE65-4C9F-B3E2-4863ABC7D0B7}" destId="{3C431249-D094-46AA-8504-D764082AF645}" srcOrd="7" destOrd="0" presId="urn:microsoft.com/office/officeart/2005/8/layout/vProcess5"/>
    <dgm:cxn modelId="{AB950049-D54D-4948-BE93-0F68F2FC699C}" type="presParOf" srcId="{A6992EE1-DE65-4C9F-B3E2-4863ABC7D0B7}" destId="{EB1B98D3-2701-4B3B-B3B1-CE29FC3DB4B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A6D1F1-3888-42B7-975C-3DAA804DCCDD}" type="doc">
      <dgm:prSet loTypeId="urn:microsoft.com/office/officeart/2005/8/layout/hierarchy4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374BE8AA-80E3-4207-BD85-9A044C6E11E2}">
      <dgm:prSet phldrT="[Tekst]"/>
      <dgm:spPr/>
      <dgm:t>
        <a:bodyPr/>
        <a:lstStyle/>
        <a:p>
          <a:r>
            <a:rPr lang="pl-PL" b="1" dirty="0" smtClean="0">
              <a:solidFill>
                <a:schemeClr val="bg1"/>
              </a:solidFill>
            </a:rPr>
            <a:t>Orzeczenia o potrzebie </a:t>
          </a:r>
        </a:p>
        <a:p>
          <a:r>
            <a:rPr lang="pl-PL" b="1" dirty="0" smtClean="0">
              <a:solidFill>
                <a:schemeClr val="bg1"/>
              </a:solidFill>
            </a:rPr>
            <a:t>kształcenia specjalnego wydawane:</a:t>
          </a:r>
          <a:endParaRPr lang="pl-PL" b="1" dirty="0">
            <a:solidFill>
              <a:schemeClr val="bg1"/>
            </a:solidFill>
          </a:endParaRPr>
        </a:p>
      </dgm:t>
    </dgm:pt>
    <dgm:pt modelId="{F16FFB8D-DFC7-4D02-8B4A-1A51C14BDFB9}" type="parTrans" cxnId="{7061224C-2613-4B06-B341-1F3CEE002991}">
      <dgm:prSet/>
      <dgm:spPr/>
      <dgm:t>
        <a:bodyPr/>
        <a:lstStyle/>
        <a:p>
          <a:endParaRPr lang="pl-PL"/>
        </a:p>
      </dgm:t>
    </dgm:pt>
    <dgm:pt modelId="{E902DAC4-ACB9-48D7-ACD0-F14B99799AEE}" type="sibTrans" cxnId="{7061224C-2613-4B06-B341-1F3CEE002991}">
      <dgm:prSet/>
      <dgm:spPr/>
      <dgm:t>
        <a:bodyPr/>
        <a:lstStyle/>
        <a:p>
          <a:endParaRPr lang="pl-PL"/>
        </a:p>
      </dgm:t>
    </dgm:pt>
    <dgm:pt modelId="{C1786E8F-5506-40F1-81F2-7C59CB63BFE1}">
      <dgm:prSet phldrT="[Teks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b="1" dirty="0" smtClean="0">
              <a:solidFill>
                <a:schemeClr val="bg1"/>
              </a:solidFill>
            </a:rPr>
            <a:t>dzieciom i młodzieży </a:t>
          </a:r>
          <a:br>
            <a:rPr lang="pl-PL" b="1" dirty="0" smtClean="0">
              <a:solidFill>
                <a:schemeClr val="bg1"/>
              </a:solidFill>
            </a:rPr>
          </a:br>
          <a:r>
            <a:rPr lang="pl-PL" b="1" dirty="0" smtClean="0">
              <a:solidFill>
                <a:schemeClr val="bg1"/>
              </a:solidFill>
            </a:rPr>
            <a:t>z </a:t>
          </a:r>
          <a:r>
            <a:rPr lang="pl-PL" b="1" dirty="0" err="1" smtClean="0">
              <a:solidFill>
                <a:schemeClr val="bg1"/>
              </a:solidFill>
            </a:rPr>
            <a:t>niepełnosprawnościami</a:t>
          </a:r>
          <a:endParaRPr lang="pl-PL" b="1" dirty="0" smtClean="0">
            <a:solidFill>
              <a:schemeClr val="bg1"/>
            </a:solidFill>
          </a:endParaRPr>
        </a:p>
      </dgm:t>
    </dgm:pt>
    <dgm:pt modelId="{0C58F716-7EF8-44B5-9096-B677E2796644}" type="parTrans" cxnId="{94B2457D-3639-48AA-A3A8-9A379553DEA9}">
      <dgm:prSet/>
      <dgm:spPr/>
      <dgm:t>
        <a:bodyPr/>
        <a:lstStyle/>
        <a:p>
          <a:endParaRPr lang="pl-PL"/>
        </a:p>
      </dgm:t>
    </dgm:pt>
    <dgm:pt modelId="{0D355990-8C8E-4FC6-8BA7-A5D746E56DA9}" type="sibTrans" cxnId="{94B2457D-3639-48AA-A3A8-9A379553DEA9}">
      <dgm:prSet/>
      <dgm:spPr/>
      <dgm:t>
        <a:bodyPr/>
        <a:lstStyle/>
        <a:p>
          <a:endParaRPr lang="pl-PL"/>
        </a:p>
      </dgm:t>
    </dgm:pt>
    <dgm:pt modelId="{C262EB14-C463-4B57-BB75-E52DBC10B175}">
      <dgm:prSet phldrT="[Tekst]" custT="1"/>
      <dgm:spPr/>
      <dgm:t>
        <a:bodyPr/>
        <a:lstStyle/>
        <a:p>
          <a:pPr algn="l"/>
          <a:r>
            <a:rPr lang="pl-PL" sz="1800" b="1" dirty="0" smtClean="0">
              <a:solidFill>
                <a:schemeClr val="bg1"/>
              </a:solidFill>
            </a:rPr>
            <a:t>- niesłyszącym, słabosłyszącym,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- niewidomym, słabowidzącym,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- z niepełnosprawnością ruchową, </a:t>
          </a:r>
          <a:br>
            <a:rPr lang="pl-PL" sz="1800" b="1" dirty="0" smtClean="0">
              <a:solidFill>
                <a:schemeClr val="bg1"/>
              </a:solidFill>
            </a:rPr>
          </a:br>
          <a:r>
            <a:rPr lang="pl-PL" sz="1800" b="1" dirty="0" smtClean="0">
              <a:solidFill>
                <a:schemeClr val="bg1"/>
              </a:solidFill>
            </a:rPr>
            <a:t>w tym z afazją,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- z niepełnosprawnością intelektualną w stopniu lekkim, umiarkowanym lub znacznym,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-z autyzmem, w tym z zespołem Aspergera,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-z </a:t>
          </a:r>
          <a:r>
            <a:rPr lang="pl-PL" sz="1800" b="1" dirty="0" err="1" smtClean="0">
              <a:solidFill>
                <a:schemeClr val="bg1"/>
              </a:solidFill>
            </a:rPr>
            <a:t>niepełnosprawnościami</a:t>
          </a:r>
          <a:r>
            <a:rPr lang="pl-PL" sz="1800" b="1" dirty="0" smtClean="0">
              <a:solidFill>
                <a:schemeClr val="bg1"/>
              </a:solidFill>
            </a:rPr>
            <a:t> sprzężonymi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               </a:t>
          </a:r>
        </a:p>
        <a:p>
          <a:pPr algn="l"/>
          <a:r>
            <a:rPr lang="pl-PL" sz="1800" b="1" dirty="0" smtClean="0">
              <a:solidFill>
                <a:schemeClr val="bg1"/>
              </a:solidFill>
            </a:rPr>
            <a:t>                         (zajęcia rewalidacyjne)</a:t>
          </a:r>
        </a:p>
      </dgm:t>
    </dgm:pt>
    <dgm:pt modelId="{B5B0FFA4-1FB7-424C-A333-06EADB1ED2B6}" type="parTrans" cxnId="{977625F2-6B2F-4589-B92B-9B995EEEEC0D}">
      <dgm:prSet/>
      <dgm:spPr/>
      <dgm:t>
        <a:bodyPr/>
        <a:lstStyle/>
        <a:p>
          <a:endParaRPr lang="pl-PL"/>
        </a:p>
      </dgm:t>
    </dgm:pt>
    <dgm:pt modelId="{662953E6-B9AE-4828-8F1A-1C34A5EB3E0B}" type="sibTrans" cxnId="{977625F2-6B2F-4589-B92B-9B995EEEEC0D}">
      <dgm:prSet/>
      <dgm:spPr/>
      <dgm:t>
        <a:bodyPr/>
        <a:lstStyle/>
        <a:p>
          <a:endParaRPr lang="pl-PL"/>
        </a:p>
      </dgm:t>
    </dgm:pt>
    <dgm:pt modelId="{46A1431C-D189-4AD9-9BD1-F310BD2E7C97}">
      <dgm:prSet phldrT="[Tekst]"/>
      <dgm:spPr/>
      <dgm:t>
        <a:bodyPr/>
        <a:lstStyle/>
        <a:p>
          <a:r>
            <a:rPr lang="pl-PL" b="1" dirty="0" smtClean="0">
              <a:solidFill>
                <a:schemeClr val="bg1"/>
              </a:solidFill>
            </a:rPr>
            <a:t>dzieciom i młodzieży</a:t>
          </a:r>
          <a:endParaRPr lang="pl-PL" b="1" dirty="0">
            <a:solidFill>
              <a:schemeClr val="bg1"/>
            </a:solidFill>
          </a:endParaRPr>
        </a:p>
      </dgm:t>
    </dgm:pt>
    <dgm:pt modelId="{3153C183-E73A-4972-91B0-3CA13E3E828F}" type="parTrans" cxnId="{7285EB82-E26D-486F-8021-4D012FE6053E}">
      <dgm:prSet/>
      <dgm:spPr/>
      <dgm:t>
        <a:bodyPr/>
        <a:lstStyle/>
        <a:p>
          <a:endParaRPr lang="pl-PL"/>
        </a:p>
      </dgm:t>
    </dgm:pt>
    <dgm:pt modelId="{DCF2BE61-2BAD-412B-9345-6AD767A7D1B2}" type="sibTrans" cxnId="{7285EB82-E26D-486F-8021-4D012FE6053E}">
      <dgm:prSet/>
      <dgm:spPr/>
      <dgm:t>
        <a:bodyPr/>
        <a:lstStyle/>
        <a:p>
          <a:endParaRPr lang="pl-PL"/>
        </a:p>
      </dgm:t>
    </dgm:pt>
    <dgm:pt modelId="{0B15FC88-E59C-4920-A194-F76C6CEAD720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chemeClr val="bg1"/>
              </a:solidFill>
            </a:rPr>
            <a:t>zagrożonym niedostosowaniem społecznym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dirty="0" smtClean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dirty="0" smtClean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chemeClr val="bg1"/>
              </a:solidFill>
            </a:rPr>
            <a:t>(działania o charakterze  socjoterapeutycznym)</a:t>
          </a:r>
        </a:p>
      </dgm:t>
    </dgm:pt>
    <dgm:pt modelId="{47F46DAF-250A-47D6-8B0E-782A1F83070F}" type="parTrans" cxnId="{0B7FA109-1D07-4027-B159-77A7780D6B94}">
      <dgm:prSet/>
      <dgm:spPr/>
      <dgm:t>
        <a:bodyPr/>
        <a:lstStyle/>
        <a:p>
          <a:endParaRPr lang="pl-PL"/>
        </a:p>
      </dgm:t>
    </dgm:pt>
    <dgm:pt modelId="{79A930B5-A496-4BCB-8FF8-EF1DDE618ECB}" type="sibTrans" cxnId="{0B7FA109-1D07-4027-B159-77A7780D6B94}">
      <dgm:prSet/>
      <dgm:spPr/>
      <dgm:t>
        <a:bodyPr/>
        <a:lstStyle/>
        <a:p>
          <a:endParaRPr lang="pl-PL"/>
        </a:p>
      </dgm:t>
    </dgm:pt>
    <dgm:pt modelId="{198D5BE3-E66C-4225-AD15-B11A02462E0B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dirty="0" smtClean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chemeClr val="bg1"/>
              </a:solidFill>
            </a:rPr>
            <a:t>niedostosowanym społecznie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dirty="0" smtClean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dirty="0" smtClean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>
              <a:solidFill>
                <a:schemeClr val="bg1"/>
              </a:solidFill>
            </a:rPr>
            <a:t>(działania o charakterze resocjalizacyjnym)</a:t>
          </a:r>
        </a:p>
        <a:p>
          <a:endParaRPr lang="pl-PL" sz="1600" b="1" dirty="0">
            <a:solidFill>
              <a:schemeClr val="bg1"/>
            </a:solidFill>
          </a:endParaRPr>
        </a:p>
      </dgm:t>
    </dgm:pt>
    <dgm:pt modelId="{71ABFF83-A7D6-4B9E-BE5A-D08777E45108}" type="parTrans" cxnId="{B8864BAC-6FA1-4751-8EBA-6468E5A73065}">
      <dgm:prSet/>
      <dgm:spPr/>
      <dgm:t>
        <a:bodyPr/>
        <a:lstStyle/>
        <a:p>
          <a:endParaRPr lang="pl-PL"/>
        </a:p>
      </dgm:t>
    </dgm:pt>
    <dgm:pt modelId="{581FF68D-9060-4115-8F13-C5563B235CCC}" type="sibTrans" cxnId="{B8864BAC-6FA1-4751-8EBA-6468E5A73065}">
      <dgm:prSet/>
      <dgm:spPr/>
      <dgm:t>
        <a:bodyPr/>
        <a:lstStyle/>
        <a:p>
          <a:endParaRPr lang="pl-PL"/>
        </a:p>
      </dgm:t>
    </dgm:pt>
    <dgm:pt modelId="{0AF6FBF5-CEC4-46AC-800D-508CBD863726}" type="pres">
      <dgm:prSet presAssocID="{39A6D1F1-3888-42B7-975C-3DAA804DCC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39A73BE-358E-4E54-9AF5-D578E09BD318}" type="pres">
      <dgm:prSet presAssocID="{374BE8AA-80E3-4207-BD85-9A044C6E11E2}" presName="vertOne" presStyleCnt="0"/>
      <dgm:spPr/>
    </dgm:pt>
    <dgm:pt modelId="{704E2946-844E-4057-9F24-967DEC855D88}" type="pres">
      <dgm:prSet presAssocID="{374BE8AA-80E3-4207-BD85-9A044C6E11E2}" presName="txOne" presStyleLbl="node0" presStyleIdx="0" presStyleCnt="1" custScaleY="62960" custLinFactY="-15195" custLinFactNeighborX="-3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F6A45DF-8D3C-4A51-81D5-3B8574815130}" type="pres">
      <dgm:prSet presAssocID="{374BE8AA-80E3-4207-BD85-9A044C6E11E2}" presName="parTransOne" presStyleCnt="0"/>
      <dgm:spPr/>
    </dgm:pt>
    <dgm:pt modelId="{581D4E3E-E93D-4339-9C49-A18034B3B688}" type="pres">
      <dgm:prSet presAssocID="{374BE8AA-80E3-4207-BD85-9A044C6E11E2}" presName="horzOne" presStyleCnt="0"/>
      <dgm:spPr/>
    </dgm:pt>
    <dgm:pt modelId="{838E7D2B-4937-4717-9EE7-C481F4CB3267}" type="pres">
      <dgm:prSet presAssocID="{C1786E8F-5506-40F1-81F2-7C59CB63BFE1}" presName="vertTwo" presStyleCnt="0"/>
      <dgm:spPr/>
    </dgm:pt>
    <dgm:pt modelId="{10088EF6-8BBB-4904-9076-896F36A664B1}" type="pres">
      <dgm:prSet presAssocID="{C1786E8F-5506-40F1-81F2-7C59CB63BFE1}" presName="txTwo" presStyleLbl="node2" presStyleIdx="0" presStyleCnt="2" custScaleX="118958" custScaleY="4930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114902-C181-4A4F-93B6-AB13304A8AFA}" type="pres">
      <dgm:prSet presAssocID="{C1786E8F-5506-40F1-81F2-7C59CB63BFE1}" presName="parTransTwo" presStyleCnt="0"/>
      <dgm:spPr/>
    </dgm:pt>
    <dgm:pt modelId="{B763CB9E-2A97-45F1-AF2E-901C1357343D}" type="pres">
      <dgm:prSet presAssocID="{C1786E8F-5506-40F1-81F2-7C59CB63BFE1}" presName="horzTwo" presStyleCnt="0"/>
      <dgm:spPr/>
    </dgm:pt>
    <dgm:pt modelId="{BB366350-2B67-44A6-9F78-15F9D2B646EC}" type="pres">
      <dgm:prSet presAssocID="{C262EB14-C463-4B57-BB75-E52DBC10B175}" presName="vertThree" presStyleCnt="0"/>
      <dgm:spPr/>
    </dgm:pt>
    <dgm:pt modelId="{C20895E4-1BDB-4661-9507-C8E244CC0F08}" type="pres">
      <dgm:prSet presAssocID="{C262EB14-C463-4B57-BB75-E52DBC10B175}" presName="txThree" presStyleLbl="node3" presStyleIdx="0" presStyleCnt="3" custScaleX="285060" custScaleY="16722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A688F6-BAFE-4FF2-90FC-577CC8DF322F}" type="pres">
      <dgm:prSet presAssocID="{C262EB14-C463-4B57-BB75-E52DBC10B175}" presName="horzThree" presStyleCnt="0"/>
      <dgm:spPr/>
    </dgm:pt>
    <dgm:pt modelId="{2481F14A-A7B0-4EC0-BDD6-02D1B405DF48}" type="pres">
      <dgm:prSet presAssocID="{0D355990-8C8E-4FC6-8BA7-A5D746E56DA9}" presName="sibSpaceTwo" presStyleCnt="0"/>
      <dgm:spPr/>
    </dgm:pt>
    <dgm:pt modelId="{97399D51-1141-4877-A93C-885C56F8F73B}" type="pres">
      <dgm:prSet presAssocID="{46A1431C-D189-4AD9-9BD1-F310BD2E7C97}" presName="vertTwo" presStyleCnt="0"/>
      <dgm:spPr/>
    </dgm:pt>
    <dgm:pt modelId="{2DD4B8C4-3F87-4AB2-9804-4181744B1E3F}" type="pres">
      <dgm:prSet presAssocID="{46A1431C-D189-4AD9-9BD1-F310BD2E7C97}" presName="txTwo" presStyleLbl="node2" presStyleIdx="1" presStyleCnt="2" custScaleX="105753" custScaleY="317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13D3F2-87D6-4251-BCE5-0D2E639CC46F}" type="pres">
      <dgm:prSet presAssocID="{46A1431C-D189-4AD9-9BD1-F310BD2E7C97}" presName="parTransTwo" presStyleCnt="0"/>
      <dgm:spPr/>
    </dgm:pt>
    <dgm:pt modelId="{5E1ABB02-144C-4EA5-B55E-D0D6A6328EBB}" type="pres">
      <dgm:prSet presAssocID="{46A1431C-D189-4AD9-9BD1-F310BD2E7C97}" presName="horzTwo" presStyleCnt="0"/>
      <dgm:spPr/>
    </dgm:pt>
    <dgm:pt modelId="{C20554EB-D27D-4C29-91CB-856AB8432843}" type="pres">
      <dgm:prSet presAssocID="{0B15FC88-E59C-4920-A194-F76C6CEAD720}" presName="vertThree" presStyleCnt="0"/>
      <dgm:spPr/>
    </dgm:pt>
    <dgm:pt modelId="{CA4270A0-A111-4827-A085-2E12C6DB0E63}" type="pres">
      <dgm:prSet presAssocID="{0B15FC88-E59C-4920-A194-F76C6CEAD720}" presName="txThree" presStyleLbl="node3" presStyleIdx="1" presStyleCnt="3" custScaleX="138891" custLinFactNeighborX="1766" custLinFactNeighborY="-57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8B71AC-DE30-44C5-85D0-5F3A51C54B50}" type="pres">
      <dgm:prSet presAssocID="{0B15FC88-E59C-4920-A194-F76C6CEAD720}" presName="horzThree" presStyleCnt="0"/>
      <dgm:spPr/>
    </dgm:pt>
    <dgm:pt modelId="{E08DDDB3-9127-40C4-9D23-E41908BD98DA}" type="pres">
      <dgm:prSet presAssocID="{79A930B5-A496-4BCB-8FF8-EF1DDE618ECB}" presName="sibSpaceThree" presStyleCnt="0"/>
      <dgm:spPr/>
    </dgm:pt>
    <dgm:pt modelId="{6113FF9D-8F47-4991-A2D0-8463ECA08F99}" type="pres">
      <dgm:prSet presAssocID="{198D5BE3-E66C-4225-AD15-B11A02462E0B}" presName="vertThree" presStyleCnt="0"/>
      <dgm:spPr/>
    </dgm:pt>
    <dgm:pt modelId="{9E5A8ECC-38A3-4CF1-BB35-95DBEF8410B1}" type="pres">
      <dgm:prSet presAssocID="{198D5BE3-E66C-4225-AD15-B11A02462E0B}" presName="txThree" presStyleLbl="node3" presStyleIdx="2" presStyleCnt="3" custScaleX="14495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77375E8-970C-4643-92DB-E0710DD2608C}" type="pres">
      <dgm:prSet presAssocID="{198D5BE3-E66C-4225-AD15-B11A02462E0B}" presName="horzThree" presStyleCnt="0"/>
      <dgm:spPr/>
    </dgm:pt>
  </dgm:ptLst>
  <dgm:cxnLst>
    <dgm:cxn modelId="{B8864BAC-6FA1-4751-8EBA-6468E5A73065}" srcId="{46A1431C-D189-4AD9-9BD1-F310BD2E7C97}" destId="{198D5BE3-E66C-4225-AD15-B11A02462E0B}" srcOrd="1" destOrd="0" parTransId="{71ABFF83-A7D6-4B9E-BE5A-D08777E45108}" sibTransId="{581FF68D-9060-4115-8F13-C5563B235CCC}"/>
    <dgm:cxn modelId="{7285EB82-E26D-486F-8021-4D012FE6053E}" srcId="{374BE8AA-80E3-4207-BD85-9A044C6E11E2}" destId="{46A1431C-D189-4AD9-9BD1-F310BD2E7C97}" srcOrd="1" destOrd="0" parTransId="{3153C183-E73A-4972-91B0-3CA13E3E828F}" sibTransId="{DCF2BE61-2BAD-412B-9345-6AD767A7D1B2}"/>
    <dgm:cxn modelId="{7061224C-2613-4B06-B341-1F3CEE002991}" srcId="{39A6D1F1-3888-42B7-975C-3DAA804DCCDD}" destId="{374BE8AA-80E3-4207-BD85-9A044C6E11E2}" srcOrd="0" destOrd="0" parTransId="{F16FFB8D-DFC7-4D02-8B4A-1A51C14BDFB9}" sibTransId="{E902DAC4-ACB9-48D7-ACD0-F14B99799AEE}"/>
    <dgm:cxn modelId="{7392A71F-E7D6-4470-B475-9B0CD88B784F}" type="presOf" srcId="{198D5BE3-E66C-4225-AD15-B11A02462E0B}" destId="{9E5A8ECC-38A3-4CF1-BB35-95DBEF8410B1}" srcOrd="0" destOrd="0" presId="urn:microsoft.com/office/officeart/2005/8/layout/hierarchy4"/>
    <dgm:cxn modelId="{0B7FA109-1D07-4027-B159-77A7780D6B94}" srcId="{46A1431C-D189-4AD9-9BD1-F310BD2E7C97}" destId="{0B15FC88-E59C-4920-A194-F76C6CEAD720}" srcOrd="0" destOrd="0" parTransId="{47F46DAF-250A-47D6-8B0E-782A1F83070F}" sibTransId="{79A930B5-A496-4BCB-8FF8-EF1DDE618ECB}"/>
    <dgm:cxn modelId="{AAF5827D-209D-4DE3-8DB3-699878B40333}" type="presOf" srcId="{46A1431C-D189-4AD9-9BD1-F310BD2E7C97}" destId="{2DD4B8C4-3F87-4AB2-9804-4181744B1E3F}" srcOrd="0" destOrd="0" presId="urn:microsoft.com/office/officeart/2005/8/layout/hierarchy4"/>
    <dgm:cxn modelId="{977625F2-6B2F-4589-B92B-9B995EEEEC0D}" srcId="{C1786E8F-5506-40F1-81F2-7C59CB63BFE1}" destId="{C262EB14-C463-4B57-BB75-E52DBC10B175}" srcOrd="0" destOrd="0" parTransId="{B5B0FFA4-1FB7-424C-A333-06EADB1ED2B6}" sibTransId="{662953E6-B9AE-4828-8F1A-1C34A5EB3E0B}"/>
    <dgm:cxn modelId="{6E412A7A-277B-422F-9D35-89F896A9928F}" type="presOf" srcId="{39A6D1F1-3888-42B7-975C-3DAA804DCCDD}" destId="{0AF6FBF5-CEC4-46AC-800D-508CBD863726}" srcOrd="0" destOrd="0" presId="urn:microsoft.com/office/officeart/2005/8/layout/hierarchy4"/>
    <dgm:cxn modelId="{D49CD354-BEE1-498E-851F-0BEF65F432F7}" type="presOf" srcId="{374BE8AA-80E3-4207-BD85-9A044C6E11E2}" destId="{704E2946-844E-4057-9F24-967DEC855D88}" srcOrd="0" destOrd="0" presId="urn:microsoft.com/office/officeart/2005/8/layout/hierarchy4"/>
    <dgm:cxn modelId="{24D45458-A6DC-4508-944E-CB74DE1789FD}" type="presOf" srcId="{C1786E8F-5506-40F1-81F2-7C59CB63BFE1}" destId="{10088EF6-8BBB-4904-9076-896F36A664B1}" srcOrd="0" destOrd="0" presId="urn:microsoft.com/office/officeart/2005/8/layout/hierarchy4"/>
    <dgm:cxn modelId="{94B2457D-3639-48AA-A3A8-9A379553DEA9}" srcId="{374BE8AA-80E3-4207-BD85-9A044C6E11E2}" destId="{C1786E8F-5506-40F1-81F2-7C59CB63BFE1}" srcOrd="0" destOrd="0" parTransId="{0C58F716-7EF8-44B5-9096-B677E2796644}" sibTransId="{0D355990-8C8E-4FC6-8BA7-A5D746E56DA9}"/>
    <dgm:cxn modelId="{3DD924D2-8ECA-44B5-A6AC-507A1F54AE30}" type="presOf" srcId="{0B15FC88-E59C-4920-A194-F76C6CEAD720}" destId="{CA4270A0-A111-4827-A085-2E12C6DB0E63}" srcOrd="0" destOrd="0" presId="urn:microsoft.com/office/officeart/2005/8/layout/hierarchy4"/>
    <dgm:cxn modelId="{E7EE509D-33A7-4B20-89C4-EE975F8B4174}" type="presOf" srcId="{C262EB14-C463-4B57-BB75-E52DBC10B175}" destId="{C20895E4-1BDB-4661-9507-C8E244CC0F08}" srcOrd="0" destOrd="0" presId="urn:microsoft.com/office/officeart/2005/8/layout/hierarchy4"/>
    <dgm:cxn modelId="{E0235431-3917-4649-A4E6-78EBFF6FE9CB}" type="presParOf" srcId="{0AF6FBF5-CEC4-46AC-800D-508CBD863726}" destId="{039A73BE-358E-4E54-9AF5-D578E09BD318}" srcOrd="0" destOrd="0" presId="urn:microsoft.com/office/officeart/2005/8/layout/hierarchy4"/>
    <dgm:cxn modelId="{15197FAC-BEB7-4B67-BA27-080FDDDC7CCF}" type="presParOf" srcId="{039A73BE-358E-4E54-9AF5-D578E09BD318}" destId="{704E2946-844E-4057-9F24-967DEC855D88}" srcOrd="0" destOrd="0" presId="urn:microsoft.com/office/officeart/2005/8/layout/hierarchy4"/>
    <dgm:cxn modelId="{799793E7-1D4D-40C0-8FE2-4C4B4803A010}" type="presParOf" srcId="{039A73BE-358E-4E54-9AF5-D578E09BD318}" destId="{9F6A45DF-8D3C-4A51-81D5-3B8574815130}" srcOrd="1" destOrd="0" presId="urn:microsoft.com/office/officeart/2005/8/layout/hierarchy4"/>
    <dgm:cxn modelId="{D7A33356-2423-46A6-90E6-10B1570EED68}" type="presParOf" srcId="{039A73BE-358E-4E54-9AF5-D578E09BD318}" destId="{581D4E3E-E93D-4339-9C49-A18034B3B688}" srcOrd="2" destOrd="0" presId="urn:microsoft.com/office/officeart/2005/8/layout/hierarchy4"/>
    <dgm:cxn modelId="{9FDA5982-8324-4062-BA64-7C63020082B4}" type="presParOf" srcId="{581D4E3E-E93D-4339-9C49-A18034B3B688}" destId="{838E7D2B-4937-4717-9EE7-C481F4CB3267}" srcOrd="0" destOrd="0" presId="urn:microsoft.com/office/officeart/2005/8/layout/hierarchy4"/>
    <dgm:cxn modelId="{6B53E89F-5FCA-4258-AEE8-1A1BBA967540}" type="presParOf" srcId="{838E7D2B-4937-4717-9EE7-C481F4CB3267}" destId="{10088EF6-8BBB-4904-9076-896F36A664B1}" srcOrd="0" destOrd="0" presId="urn:microsoft.com/office/officeart/2005/8/layout/hierarchy4"/>
    <dgm:cxn modelId="{3CFF2BD7-A13E-4999-9709-2705F949E160}" type="presParOf" srcId="{838E7D2B-4937-4717-9EE7-C481F4CB3267}" destId="{0F114902-C181-4A4F-93B6-AB13304A8AFA}" srcOrd="1" destOrd="0" presId="urn:microsoft.com/office/officeart/2005/8/layout/hierarchy4"/>
    <dgm:cxn modelId="{ADCEC772-1B3B-4175-93DE-5351A21F5ABF}" type="presParOf" srcId="{838E7D2B-4937-4717-9EE7-C481F4CB3267}" destId="{B763CB9E-2A97-45F1-AF2E-901C1357343D}" srcOrd="2" destOrd="0" presId="urn:microsoft.com/office/officeart/2005/8/layout/hierarchy4"/>
    <dgm:cxn modelId="{4C675BD3-850F-4E12-A3D9-7058939BF47A}" type="presParOf" srcId="{B763CB9E-2A97-45F1-AF2E-901C1357343D}" destId="{BB366350-2B67-44A6-9F78-15F9D2B646EC}" srcOrd="0" destOrd="0" presId="urn:microsoft.com/office/officeart/2005/8/layout/hierarchy4"/>
    <dgm:cxn modelId="{D92EAA07-6F38-44DE-BC5F-368D8405F9E5}" type="presParOf" srcId="{BB366350-2B67-44A6-9F78-15F9D2B646EC}" destId="{C20895E4-1BDB-4661-9507-C8E244CC0F08}" srcOrd="0" destOrd="0" presId="urn:microsoft.com/office/officeart/2005/8/layout/hierarchy4"/>
    <dgm:cxn modelId="{01E8C8E4-48C6-4F61-8F0D-BD0A92C47D3F}" type="presParOf" srcId="{BB366350-2B67-44A6-9F78-15F9D2B646EC}" destId="{9BA688F6-BAFE-4FF2-90FC-577CC8DF322F}" srcOrd="1" destOrd="0" presId="urn:microsoft.com/office/officeart/2005/8/layout/hierarchy4"/>
    <dgm:cxn modelId="{271D3216-9D7D-4D9D-AA3D-86345841CE4F}" type="presParOf" srcId="{581D4E3E-E93D-4339-9C49-A18034B3B688}" destId="{2481F14A-A7B0-4EC0-BDD6-02D1B405DF48}" srcOrd="1" destOrd="0" presId="urn:microsoft.com/office/officeart/2005/8/layout/hierarchy4"/>
    <dgm:cxn modelId="{7A16ECAE-8600-4333-9B14-B0A8EA992218}" type="presParOf" srcId="{581D4E3E-E93D-4339-9C49-A18034B3B688}" destId="{97399D51-1141-4877-A93C-885C56F8F73B}" srcOrd="2" destOrd="0" presId="urn:microsoft.com/office/officeart/2005/8/layout/hierarchy4"/>
    <dgm:cxn modelId="{FD52416D-D048-4944-95C4-EBFF374B1231}" type="presParOf" srcId="{97399D51-1141-4877-A93C-885C56F8F73B}" destId="{2DD4B8C4-3F87-4AB2-9804-4181744B1E3F}" srcOrd="0" destOrd="0" presId="urn:microsoft.com/office/officeart/2005/8/layout/hierarchy4"/>
    <dgm:cxn modelId="{A86A0BA8-0397-4D42-89D6-9F71710688E7}" type="presParOf" srcId="{97399D51-1141-4877-A93C-885C56F8F73B}" destId="{2C13D3F2-87D6-4251-BCE5-0D2E639CC46F}" srcOrd="1" destOrd="0" presId="urn:microsoft.com/office/officeart/2005/8/layout/hierarchy4"/>
    <dgm:cxn modelId="{00368212-8032-4370-B2C5-7DD5DEA251A9}" type="presParOf" srcId="{97399D51-1141-4877-A93C-885C56F8F73B}" destId="{5E1ABB02-144C-4EA5-B55E-D0D6A6328EBB}" srcOrd="2" destOrd="0" presId="urn:microsoft.com/office/officeart/2005/8/layout/hierarchy4"/>
    <dgm:cxn modelId="{7738E8D0-9869-4815-B7DD-E94FE5EA1A3C}" type="presParOf" srcId="{5E1ABB02-144C-4EA5-B55E-D0D6A6328EBB}" destId="{C20554EB-D27D-4C29-91CB-856AB8432843}" srcOrd="0" destOrd="0" presId="urn:microsoft.com/office/officeart/2005/8/layout/hierarchy4"/>
    <dgm:cxn modelId="{56093CA6-0C6D-4088-825B-ABC50880CC63}" type="presParOf" srcId="{C20554EB-D27D-4C29-91CB-856AB8432843}" destId="{CA4270A0-A111-4827-A085-2E12C6DB0E63}" srcOrd="0" destOrd="0" presId="urn:microsoft.com/office/officeart/2005/8/layout/hierarchy4"/>
    <dgm:cxn modelId="{81559CB6-87CB-4278-A466-EB7108308A09}" type="presParOf" srcId="{C20554EB-D27D-4C29-91CB-856AB8432843}" destId="{608B71AC-DE30-44C5-85D0-5F3A51C54B50}" srcOrd="1" destOrd="0" presId="urn:microsoft.com/office/officeart/2005/8/layout/hierarchy4"/>
    <dgm:cxn modelId="{20C60DFA-BA7A-484F-8793-6A0CF4ECBA74}" type="presParOf" srcId="{5E1ABB02-144C-4EA5-B55E-D0D6A6328EBB}" destId="{E08DDDB3-9127-40C4-9D23-E41908BD98DA}" srcOrd="1" destOrd="0" presId="urn:microsoft.com/office/officeart/2005/8/layout/hierarchy4"/>
    <dgm:cxn modelId="{EE3C936A-EA29-4880-A604-C1DCF82F4D4C}" type="presParOf" srcId="{5E1ABB02-144C-4EA5-B55E-D0D6A6328EBB}" destId="{6113FF9D-8F47-4991-A2D0-8463ECA08F99}" srcOrd="2" destOrd="0" presId="urn:microsoft.com/office/officeart/2005/8/layout/hierarchy4"/>
    <dgm:cxn modelId="{D535E98A-D547-4131-BE29-D24965276455}" type="presParOf" srcId="{6113FF9D-8F47-4991-A2D0-8463ECA08F99}" destId="{9E5A8ECC-38A3-4CF1-BB35-95DBEF8410B1}" srcOrd="0" destOrd="0" presId="urn:microsoft.com/office/officeart/2005/8/layout/hierarchy4"/>
    <dgm:cxn modelId="{3F564B1D-ABF6-493C-828A-8818D2D8903E}" type="presParOf" srcId="{6113FF9D-8F47-4991-A2D0-8463ECA08F99}" destId="{877375E8-970C-4643-92DB-E0710DD2608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6E1C6-44C6-4BBA-8FE2-6A1071E78A58}">
      <dsp:nvSpPr>
        <dsp:cNvPr id="0" name=""/>
        <dsp:cNvSpPr/>
      </dsp:nvSpPr>
      <dsp:spPr>
        <a:xfrm rot="16200000">
          <a:off x="780015" y="-780015"/>
          <a:ext cx="2866808" cy="4426839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dla uczniów, którzy mogą uczęszczać do przedszkola/szkoły,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ale ze względu na trudności </a:t>
          </a:r>
          <a:br>
            <a:rPr lang="pl-PL" sz="2000" b="1" kern="1200" dirty="0" smtClean="0"/>
          </a:br>
          <a:r>
            <a:rPr lang="pl-PL" sz="2000" b="1" kern="1200" dirty="0" smtClean="0"/>
            <a:t>w funkcjonowaniu </a:t>
          </a:r>
          <a:r>
            <a:rPr lang="pl-PL" sz="2000" b="1" u="sng" kern="1200" dirty="0" smtClean="0"/>
            <a:t>wynikające </a:t>
          </a:r>
          <a:br>
            <a:rPr lang="pl-PL" sz="2000" b="1" u="sng" kern="1200" dirty="0" smtClean="0"/>
          </a:br>
          <a:r>
            <a:rPr lang="pl-PL" sz="2000" b="1" u="sng" kern="1200" dirty="0" smtClean="0"/>
            <a:t>w szczególności ze stanu zdrowia</a:t>
          </a:r>
          <a:r>
            <a:rPr lang="pl-PL" sz="2000" b="1" kern="1200" dirty="0" smtClean="0"/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nie mogą realizować wszystkich zajęć wspólnie z rówieśnikami</a:t>
          </a:r>
          <a:endParaRPr lang="pl-PL" sz="2000" kern="1200" dirty="0"/>
        </a:p>
      </dsp:txBody>
      <dsp:txXfrm rot="16200000">
        <a:off x="1138366" y="-1138366"/>
        <a:ext cx="2150106" cy="4426839"/>
      </dsp:txXfrm>
    </dsp:sp>
    <dsp:sp modelId="{A2DAD0DA-781F-4645-BF3C-610C8E100954}">
      <dsp:nvSpPr>
        <dsp:cNvPr id="0" name=""/>
        <dsp:cNvSpPr/>
      </dsp:nvSpPr>
      <dsp:spPr>
        <a:xfrm>
          <a:off x="4426839" y="0"/>
          <a:ext cx="4426839" cy="2866808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obejmuje wszystkie zajęcia realizowane wspólnie z oddziałem oraz indywidualnie z uczniem</a:t>
          </a:r>
          <a:endParaRPr lang="pl-PL" sz="2000" b="1" kern="1200" dirty="0"/>
        </a:p>
      </dsp:txBody>
      <dsp:txXfrm>
        <a:off x="4426839" y="0"/>
        <a:ext cx="4426839" cy="2150106"/>
      </dsp:txXfrm>
    </dsp:sp>
    <dsp:sp modelId="{78AA3243-5F2A-4E81-99C2-C81154727F7C}">
      <dsp:nvSpPr>
        <dsp:cNvPr id="0" name=""/>
        <dsp:cNvSpPr/>
      </dsp:nvSpPr>
      <dsp:spPr>
        <a:xfrm rot="10800000">
          <a:off x="0" y="2866808"/>
          <a:ext cx="4426839" cy="2866808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wymaga analizy funkcjonowania ucznia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na terenie szkoły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oraz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efektów udzielanej dotychczas pomocy</a:t>
          </a:r>
          <a:endParaRPr lang="pl-PL" sz="2000" b="1" kern="1200" dirty="0"/>
        </a:p>
      </dsp:txBody>
      <dsp:txXfrm rot="10800000">
        <a:off x="0" y="3583510"/>
        <a:ext cx="4426839" cy="2150106"/>
      </dsp:txXfrm>
    </dsp:sp>
    <dsp:sp modelId="{417A7909-24C7-4468-ABE0-F03D5D04E71A}">
      <dsp:nvSpPr>
        <dsp:cNvPr id="0" name=""/>
        <dsp:cNvSpPr/>
      </dsp:nvSpPr>
      <dsp:spPr>
        <a:xfrm rot="5400000">
          <a:off x="5206854" y="2086793"/>
          <a:ext cx="2866808" cy="4426839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opinia  publicznej poradni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wydawana nie dłużej niż na rok szkolny</a:t>
          </a:r>
          <a:endParaRPr lang="pl-PL" sz="2000" kern="1200" dirty="0"/>
        </a:p>
      </dsp:txBody>
      <dsp:txXfrm rot="5400000">
        <a:off x="5565205" y="2445144"/>
        <a:ext cx="2150106" cy="4426839"/>
      </dsp:txXfrm>
    </dsp:sp>
    <dsp:sp modelId="{8360C9A4-1747-4B65-8323-FF1329804A67}">
      <dsp:nvSpPr>
        <dsp:cNvPr id="0" name=""/>
        <dsp:cNvSpPr/>
      </dsp:nvSpPr>
      <dsp:spPr>
        <a:xfrm>
          <a:off x="3392419" y="2235838"/>
          <a:ext cx="2434584" cy="1280230"/>
        </a:xfrm>
        <a:prstGeom prst="roundRect">
          <a:avLst/>
        </a:prstGeom>
        <a:solidFill>
          <a:schemeClr val="bg1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ZINDYWIDUALIZOWANA ŚCIEŻKA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KSZTAŁCENIA (</a:t>
          </a:r>
          <a:r>
            <a:rPr lang="pl-PL" sz="1600" b="1" kern="1200" dirty="0" smtClean="0">
              <a:latin typeface="Arial"/>
              <a:cs typeface="Arial"/>
            </a:rPr>
            <a:t>§ 12)</a:t>
          </a:r>
          <a:endParaRPr lang="pl-PL" sz="1600" kern="1200" dirty="0"/>
        </a:p>
      </dsp:txBody>
      <dsp:txXfrm>
        <a:off x="3392419" y="2235838"/>
        <a:ext cx="2434584" cy="12802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445D4-F231-49CF-A1AE-4E0503CF48F3}">
      <dsp:nvSpPr>
        <dsp:cNvPr id="0" name=""/>
        <dsp:cNvSpPr/>
      </dsp:nvSpPr>
      <dsp:spPr>
        <a:xfrm>
          <a:off x="0" y="48987"/>
          <a:ext cx="7694676" cy="15586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szkoła dołącza do wniosku  dokumentację określającą: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-trudności w funkcjonowaniu ucznia,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-opinie nauczycieli specjalistów prowadzących zajęcia z  uczniem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-wpływ przebiegu choroby na funkcjonowanie ucznia </a:t>
          </a:r>
          <a:endParaRPr lang="pl-PL" sz="1600" b="1" kern="1200" dirty="0"/>
        </a:p>
      </dsp:txBody>
      <dsp:txXfrm>
        <a:off x="0" y="48987"/>
        <a:ext cx="6104087" cy="1558636"/>
      </dsp:txXfrm>
    </dsp:sp>
    <dsp:sp modelId="{6462E558-033C-42D1-B448-5AB0D0710C7C}">
      <dsp:nvSpPr>
        <dsp:cNvPr id="0" name=""/>
        <dsp:cNvSpPr/>
      </dsp:nvSpPr>
      <dsp:spPr>
        <a:xfrm>
          <a:off x="678941" y="1818409"/>
          <a:ext cx="7694676" cy="15586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przed wydaniem opinii poradnia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u="sng" kern="1200" dirty="0" smtClean="0"/>
            <a:t>przeprowadza analizę funkcjonowania ucznia</a:t>
          </a:r>
          <a:endParaRPr lang="pl-PL" sz="2400" b="1" kern="1200" dirty="0"/>
        </a:p>
      </dsp:txBody>
      <dsp:txXfrm>
        <a:off x="678941" y="1818409"/>
        <a:ext cx="6002620" cy="1558636"/>
      </dsp:txXfrm>
    </dsp:sp>
    <dsp:sp modelId="{DD10F743-5203-4F0C-84AE-5F86BED05B28}">
      <dsp:nvSpPr>
        <dsp:cNvPr id="0" name=""/>
        <dsp:cNvSpPr/>
      </dsp:nvSpPr>
      <dsp:spPr>
        <a:xfrm>
          <a:off x="1357883" y="3636818"/>
          <a:ext cx="7694676" cy="15586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wydana opinia zawiera m.in.:</a:t>
          </a:r>
          <a:endParaRPr lang="pl-PL" sz="24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zakres, w jakim uczeń nie może brać udziału w zajęciach wspólnie z rówieśnikami</a:t>
          </a:r>
          <a:endParaRPr lang="pl-PL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działania, jakie powinny być podjęte w celu usunięcia barier i ograniczeń</a:t>
          </a:r>
          <a:endParaRPr lang="pl-PL" sz="1800" b="1" kern="1200" dirty="0"/>
        </a:p>
      </dsp:txBody>
      <dsp:txXfrm>
        <a:off x="1357883" y="3636818"/>
        <a:ext cx="6002620" cy="1558636"/>
      </dsp:txXfrm>
    </dsp:sp>
    <dsp:sp modelId="{4541C710-C13B-41D7-9176-454FF01F24AA}">
      <dsp:nvSpPr>
        <dsp:cNvPr id="0" name=""/>
        <dsp:cNvSpPr/>
      </dsp:nvSpPr>
      <dsp:spPr>
        <a:xfrm>
          <a:off x="6681562" y="1181966"/>
          <a:ext cx="1013113" cy="10131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400" b="1" kern="1200"/>
        </a:p>
      </dsp:txBody>
      <dsp:txXfrm>
        <a:off x="6681562" y="1181966"/>
        <a:ext cx="1013113" cy="1013113"/>
      </dsp:txXfrm>
    </dsp:sp>
    <dsp:sp modelId="{75FB16C0-DFCC-4B84-99D0-C6EB99CF6A7E}">
      <dsp:nvSpPr>
        <dsp:cNvPr id="0" name=""/>
        <dsp:cNvSpPr/>
      </dsp:nvSpPr>
      <dsp:spPr>
        <a:xfrm>
          <a:off x="7360504" y="2989984"/>
          <a:ext cx="1013113" cy="10131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400" b="1" kern="1200"/>
        </a:p>
      </dsp:txBody>
      <dsp:txXfrm>
        <a:off x="7360504" y="2989984"/>
        <a:ext cx="1013113" cy="10131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E2946-844E-4057-9F24-967DEC855D88}">
      <dsp:nvSpPr>
        <dsp:cNvPr id="0" name=""/>
        <dsp:cNvSpPr/>
      </dsp:nvSpPr>
      <dsp:spPr>
        <a:xfrm>
          <a:off x="625" y="0"/>
          <a:ext cx="11998007" cy="14677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1" kern="1200" dirty="0" smtClean="0">
              <a:solidFill>
                <a:schemeClr val="bg1"/>
              </a:solidFill>
            </a:rPr>
            <a:t>Orzeczenia o potrzebie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1" kern="1200" dirty="0" smtClean="0">
              <a:solidFill>
                <a:schemeClr val="bg1"/>
              </a:solidFill>
            </a:rPr>
            <a:t>kształcenia specjalnego wydawane:</a:t>
          </a:r>
          <a:endParaRPr lang="pl-PL" sz="3300" b="1" kern="1200" dirty="0">
            <a:solidFill>
              <a:schemeClr val="bg1"/>
            </a:solidFill>
          </a:endParaRPr>
        </a:p>
      </dsp:txBody>
      <dsp:txXfrm>
        <a:off x="625" y="0"/>
        <a:ext cx="11998007" cy="1467763"/>
      </dsp:txXfrm>
    </dsp:sp>
    <dsp:sp modelId="{10088EF6-8BBB-4904-9076-896F36A664B1}">
      <dsp:nvSpPr>
        <dsp:cNvPr id="0" name=""/>
        <dsp:cNvSpPr/>
      </dsp:nvSpPr>
      <dsp:spPr>
        <a:xfrm>
          <a:off x="12696" y="1694853"/>
          <a:ext cx="6226750" cy="11494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1" kern="1200" dirty="0" smtClean="0">
              <a:solidFill>
                <a:schemeClr val="bg1"/>
              </a:solidFill>
            </a:rPr>
            <a:t>dzieciom i młodzieży </a:t>
          </a:r>
          <a:br>
            <a:rPr lang="pl-PL" sz="2800" b="1" kern="1200" dirty="0" smtClean="0">
              <a:solidFill>
                <a:schemeClr val="bg1"/>
              </a:solidFill>
            </a:rPr>
          </a:br>
          <a:r>
            <a:rPr lang="pl-PL" sz="2800" b="1" kern="1200" dirty="0" smtClean="0">
              <a:solidFill>
                <a:schemeClr val="bg1"/>
              </a:solidFill>
            </a:rPr>
            <a:t>z </a:t>
          </a:r>
          <a:r>
            <a:rPr lang="pl-PL" sz="2800" b="1" kern="1200" dirty="0" err="1" smtClean="0">
              <a:solidFill>
                <a:schemeClr val="bg1"/>
              </a:solidFill>
            </a:rPr>
            <a:t>niepełnosprawnościami</a:t>
          </a:r>
          <a:endParaRPr lang="pl-PL" sz="2800" b="1" kern="1200" dirty="0" smtClean="0">
            <a:solidFill>
              <a:schemeClr val="bg1"/>
            </a:solidFill>
          </a:endParaRPr>
        </a:p>
      </dsp:txBody>
      <dsp:txXfrm>
        <a:off x="12696" y="1694853"/>
        <a:ext cx="6226750" cy="1149476"/>
      </dsp:txXfrm>
    </dsp:sp>
    <dsp:sp modelId="{C20895E4-1BDB-4661-9507-C8E244CC0F08}">
      <dsp:nvSpPr>
        <dsp:cNvPr id="0" name=""/>
        <dsp:cNvSpPr/>
      </dsp:nvSpPr>
      <dsp:spPr>
        <a:xfrm>
          <a:off x="519075" y="3069094"/>
          <a:ext cx="5213993" cy="38985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 niesłyszącym, słabosłyszącym,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 niewidomym, słabowidzącym,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 z niepełnosprawnością ruchową, </a:t>
          </a:r>
          <a:br>
            <a:rPr lang="pl-PL" sz="1800" b="1" kern="1200" dirty="0" smtClean="0">
              <a:solidFill>
                <a:schemeClr val="bg1"/>
              </a:solidFill>
            </a:rPr>
          </a:br>
          <a:r>
            <a:rPr lang="pl-PL" sz="1800" b="1" kern="1200" dirty="0" smtClean="0">
              <a:solidFill>
                <a:schemeClr val="bg1"/>
              </a:solidFill>
            </a:rPr>
            <a:t>w tym z afazją,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 z niepełnosprawnością intelektualną w stopniu lekkim, umiarkowanym lub znacznym,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-z autyzmem, w tym z zespołem Aspergera,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-z </a:t>
          </a:r>
          <a:r>
            <a:rPr lang="pl-PL" sz="1800" b="1" kern="1200" dirty="0" err="1" smtClean="0">
              <a:solidFill>
                <a:schemeClr val="bg1"/>
              </a:solidFill>
            </a:rPr>
            <a:t>niepełnosprawnościami</a:t>
          </a:r>
          <a:r>
            <a:rPr lang="pl-PL" sz="1800" b="1" kern="1200" dirty="0" smtClean="0">
              <a:solidFill>
                <a:schemeClr val="bg1"/>
              </a:solidFill>
            </a:rPr>
            <a:t> sprzężonymi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             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                         (zajęcia rewalidacyjne)</a:t>
          </a:r>
        </a:p>
      </dsp:txBody>
      <dsp:txXfrm>
        <a:off x="519075" y="3069094"/>
        <a:ext cx="5213993" cy="3898548"/>
      </dsp:txXfrm>
    </dsp:sp>
    <dsp:sp modelId="{2DD4B8C4-3F87-4AB2-9804-4181744B1E3F}">
      <dsp:nvSpPr>
        <dsp:cNvPr id="0" name=""/>
        <dsp:cNvSpPr/>
      </dsp:nvSpPr>
      <dsp:spPr>
        <a:xfrm>
          <a:off x="6393692" y="1694853"/>
          <a:ext cx="5593589" cy="7392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solidFill>
                <a:schemeClr val="bg1"/>
              </a:solidFill>
            </a:rPr>
            <a:t>dzieciom i młodzieży</a:t>
          </a:r>
          <a:endParaRPr lang="pl-PL" sz="2800" b="1" kern="1200" dirty="0">
            <a:solidFill>
              <a:schemeClr val="bg1"/>
            </a:solidFill>
          </a:endParaRPr>
        </a:p>
      </dsp:txBody>
      <dsp:txXfrm>
        <a:off x="6393692" y="1694853"/>
        <a:ext cx="5593589" cy="739243"/>
      </dsp:txXfrm>
    </dsp:sp>
    <dsp:sp modelId="{CA4270A0-A111-4827-A085-2E12C6DB0E63}">
      <dsp:nvSpPr>
        <dsp:cNvPr id="0" name=""/>
        <dsp:cNvSpPr/>
      </dsp:nvSpPr>
      <dsp:spPr>
        <a:xfrm>
          <a:off x="6578267" y="2645573"/>
          <a:ext cx="2550384" cy="23312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chemeClr val="bg1"/>
              </a:solidFill>
            </a:rPr>
            <a:t>zagrożonym niedostosowaniem społecznym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chemeClr val="bg1"/>
              </a:solidFill>
            </a:rPr>
            <a:t>(działania o charakterze  socjoterapeutycznym)</a:t>
          </a:r>
        </a:p>
      </dsp:txBody>
      <dsp:txXfrm>
        <a:off x="6578267" y="2645573"/>
        <a:ext cx="2550384" cy="2331263"/>
      </dsp:txXfrm>
    </dsp:sp>
    <dsp:sp modelId="{9E5A8ECC-38A3-4CF1-BB35-95DBEF8410B1}">
      <dsp:nvSpPr>
        <dsp:cNvPr id="0" name=""/>
        <dsp:cNvSpPr/>
      </dsp:nvSpPr>
      <dsp:spPr>
        <a:xfrm>
          <a:off x="9173345" y="2658862"/>
          <a:ext cx="2661789" cy="23312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chemeClr val="bg1"/>
              </a:solidFill>
            </a:rPr>
            <a:t>niedostosowanym społecznie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>
              <a:solidFill>
                <a:schemeClr val="bg1"/>
              </a:solidFill>
            </a:rPr>
            <a:t>(działania o charakterze resocjalizacyjnym)</a:t>
          </a:r>
        </a:p>
        <a:p>
          <a:pPr algn="ctr">
            <a:spcBef>
              <a:spcPct val="0"/>
            </a:spcBef>
          </a:pPr>
          <a:endParaRPr lang="pl-PL" sz="1600" b="1" kern="1200" dirty="0">
            <a:solidFill>
              <a:schemeClr val="bg1"/>
            </a:solidFill>
          </a:endParaRPr>
        </a:p>
      </dsp:txBody>
      <dsp:txXfrm>
        <a:off x="9173345" y="2658862"/>
        <a:ext cx="2661789" cy="233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4DB1-93EE-44A4-AB5D-F815527BDB2B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AE8F-FEFC-4C0B-BDB5-C9DAE50DD3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3243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91E5-B7BC-4231-A7EE-45401C7CB9C3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9162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2BA251-92C4-4C70-9893-3BC73AF71B15}" type="slidenum">
              <a:rPr lang="pl-PL" altLang="pl-PL"/>
              <a:pPr/>
              <a:t>39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B58FB2-53AC-46F0-83A7-A812D3522898}" type="slidenum">
              <a:rPr lang="pl-PL" altLang="pl-PL"/>
              <a:pPr/>
              <a:t>40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FD7203-7D57-4B22-91E4-77CA1D2EBC8E}" type="slidenum">
              <a:rPr lang="pl-PL" altLang="pl-PL"/>
              <a:pPr/>
              <a:t>46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B1CF42-0428-43D8-9749-0CA83AB11D66}" type="slidenum">
              <a:rPr lang="pl-PL" altLang="pl-PL"/>
              <a:pPr/>
              <a:t>62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6289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9870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768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39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282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96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2915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44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5928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570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273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6F09-0743-4968-B234-B304E3877290}" type="datetimeFigureOut">
              <a:rPr lang="pl-PL" smtClean="0"/>
              <a:pPr/>
              <a:t>2017-11-10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DECE-67FC-4980-A4F0-97B16A0C5A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1375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daptacje.ore.pl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6570" y="1825624"/>
            <a:ext cx="11511643" cy="503237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</a:t>
            </a: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omoc  psychologiczno - pedagogiczna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 szkol</a:t>
            </a:r>
            <a:r>
              <a:rPr lang="pl-PL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</a:t>
            </a:r>
          </a:p>
          <a:p>
            <a:pPr marL="0" indent="0" algn="ctr">
              <a:buNone/>
            </a:pPr>
            <a:endParaRPr lang="pl-PL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Stan prawny: październik 2017r.</a:t>
            </a:r>
          </a:p>
          <a:p>
            <a:pPr marL="0" indent="0" algn="ct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 algn="ctr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 algn="ctr">
              <a:buNone/>
            </a:pPr>
            <a:endParaRPr lang="pl-PL" dirty="0"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52755"/>
            <a:ext cx="12256655" cy="1878379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310243" y="5698670"/>
            <a:ext cx="15924011" cy="1159329"/>
            <a:chOff x="-1711440" y="6589723"/>
            <a:chExt cx="13849156" cy="490091"/>
          </a:xfrm>
        </p:grpSpPr>
        <p:pic>
          <p:nvPicPr>
            <p:cNvPr id="9" name="Obraz 8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-1711440" y="6589723"/>
              <a:ext cx="13849156" cy="49009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10" name="pole tekstowe 7"/>
            <p:cNvSpPr txBox="1"/>
            <p:nvPr/>
          </p:nvSpPr>
          <p:spPr>
            <a:xfrm>
              <a:off x="1853012" y="6748485"/>
              <a:ext cx="3820070" cy="195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850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ma obowiązek udzielania  pomocy psychologiczno-pedagogicznej? (§ 4.2)</a:t>
            </a:r>
            <a:endParaRPr lang="pl-PL" dirty="0"/>
          </a:p>
          <a:p>
            <a:pPr algn="just"/>
            <a:r>
              <a:rPr lang="pl-PL" b="1" dirty="0"/>
              <a:t>nauczyciele</a:t>
            </a:r>
          </a:p>
          <a:p>
            <a:pPr algn="just"/>
            <a:r>
              <a:rPr lang="pl-PL" dirty="0"/>
              <a:t>wychowawcy grup wychowawczych</a:t>
            </a:r>
          </a:p>
          <a:p>
            <a:pPr algn="just"/>
            <a:r>
              <a:rPr lang="pl-PL" dirty="0"/>
              <a:t>specjaliści</a:t>
            </a:r>
            <a:r>
              <a:rPr lang="pl-PL" dirty="0" smtClean="0"/>
              <a:t>: w szczególności psycholodzy</a:t>
            </a:r>
            <a:r>
              <a:rPr lang="pl-PL" dirty="0"/>
              <a:t>, pedagodzy, logopedzi, doradcy zawodowi </a:t>
            </a:r>
            <a:r>
              <a:rPr lang="pl-PL" dirty="0" smtClean="0"/>
              <a:t>i </a:t>
            </a:r>
            <a:r>
              <a:rPr lang="pl-PL" dirty="0"/>
              <a:t>terapeuci pedagogiczni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277586" y="0"/>
            <a:ext cx="11914414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858696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302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altLang="pl-PL" dirty="0" smtClean="0"/>
              <a:t>	</a:t>
            </a: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Główna zasada: § 6.1</a:t>
            </a:r>
            <a:endParaRPr lang="pl-PL" altLang="pl-PL" dirty="0" smtClean="0"/>
          </a:p>
          <a:p>
            <a:pPr>
              <a:buFont typeface="Arial" charset="0"/>
              <a:buNone/>
            </a:pPr>
            <a:r>
              <a:rPr lang="pl-PL" altLang="pl-PL" dirty="0" smtClean="0"/>
              <a:t>W </a:t>
            </a:r>
            <a:r>
              <a:rPr lang="pl-PL" altLang="pl-PL" dirty="0"/>
              <a:t>przedszkolu, szkole i placówce </a:t>
            </a:r>
            <a:r>
              <a:rPr lang="pl-PL" altLang="pl-PL" dirty="0" smtClean="0"/>
              <a:t>pomoc </a:t>
            </a:r>
            <a:r>
              <a:rPr lang="pl-PL" altLang="pl-PL" dirty="0"/>
              <a:t>psychologiczno-pedagogiczna udzielana jest:</a:t>
            </a:r>
          </a:p>
          <a:p>
            <a:r>
              <a:rPr lang="pl-PL" altLang="pl-PL" dirty="0" smtClean="0"/>
              <a:t>w </a:t>
            </a:r>
            <a:r>
              <a:rPr lang="pl-PL" altLang="pl-PL" dirty="0"/>
              <a:t>trakcie bieżącej pracy z uczniem </a:t>
            </a:r>
            <a:endParaRPr lang="pl-PL" altLang="pl-PL" dirty="0" smtClean="0"/>
          </a:p>
          <a:p>
            <a:pPr marL="0" indent="0">
              <a:buNone/>
            </a:pPr>
            <a:r>
              <a:rPr lang="pl-PL" altLang="pl-PL" dirty="0" smtClean="0"/>
              <a:t>               oraz</a:t>
            </a:r>
            <a:endParaRPr lang="pl-PL" altLang="pl-PL" dirty="0"/>
          </a:p>
          <a:p>
            <a:r>
              <a:rPr lang="pl-PL" dirty="0" smtClean="0">
                <a:solidFill>
                  <a:srgbClr val="200886"/>
                </a:solidFill>
              </a:rPr>
              <a:t>przez </a:t>
            </a:r>
            <a:r>
              <a:rPr lang="pl-PL" dirty="0">
                <a:solidFill>
                  <a:srgbClr val="200886"/>
                </a:solidFill>
              </a:rPr>
              <a:t>zintegrowane działania nauczycieli i </a:t>
            </a:r>
            <a:r>
              <a:rPr lang="pl-PL" dirty="0" smtClean="0">
                <a:solidFill>
                  <a:srgbClr val="200886"/>
                </a:solidFill>
              </a:rPr>
              <a:t>specjalistów.</a:t>
            </a:r>
            <a:endParaRPr lang="pl-PL" altLang="pl-PL" dirty="0">
              <a:solidFill>
                <a:srgbClr val="200886"/>
              </a:solidFill>
            </a:endParaRP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404257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72995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905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przedszkolu pomoc psychologiczno-pedagogiczna może być udzielana w formie:</a:t>
            </a:r>
            <a:endParaRPr lang="pl-PL" altLang="pl-PL" dirty="0" smtClean="0"/>
          </a:p>
          <a:p>
            <a:pPr algn="just"/>
            <a:r>
              <a:rPr lang="pl-PL" altLang="pl-PL" dirty="0" smtClean="0"/>
              <a:t>zajęć rozwijających uzdolnienia; </a:t>
            </a:r>
          </a:p>
          <a:p>
            <a:pPr algn="just"/>
            <a:r>
              <a:rPr lang="pl-PL" altLang="pl-PL" b="1" dirty="0" smtClean="0"/>
              <a:t>zajęć specjalistycznych:</a:t>
            </a:r>
            <a:r>
              <a:rPr lang="pl-PL" altLang="pl-PL" b="1" dirty="0" smtClean="0">
                <a:solidFill>
                  <a:srgbClr val="FF0000"/>
                </a:solidFill>
              </a:rPr>
              <a:t> </a:t>
            </a:r>
            <a:r>
              <a:rPr lang="pl-PL" altLang="pl-PL" dirty="0" smtClean="0"/>
              <a:t>korekcyjno - kompensacyjnych, logopedycznych, </a:t>
            </a:r>
            <a:r>
              <a:rPr lang="pl-PL" altLang="pl-PL" strike="sngStrike" dirty="0" smtClean="0"/>
              <a:t>socjoterapeutycznych</a:t>
            </a:r>
            <a:r>
              <a:rPr lang="pl-PL" altLang="pl-PL" dirty="0" smtClean="0"/>
              <a:t> </a:t>
            </a:r>
            <a:r>
              <a:rPr lang="pl-PL" b="1" dirty="0" smtClean="0">
                <a:solidFill>
                  <a:srgbClr val="200886"/>
                </a:solidFill>
              </a:rPr>
              <a:t>rozwijających kompetencje emocjonalno-społeczne </a:t>
            </a:r>
            <a:r>
              <a:rPr lang="pl-PL" altLang="pl-PL" dirty="0" smtClean="0"/>
              <a:t>oraz</a:t>
            </a:r>
            <a:r>
              <a:rPr lang="pl-PL" altLang="pl-PL" dirty="0" smtClean="0">
                <a:solidFill>
                  <a:srgbClr val="200886"/>
                </a:solidFill>
              </a:rPr>
              <a:t> </a:t>
            </a:r>
            <a:r>
              <a:rPr lang="pl-PL" altLang="pl-PL" dirty="0" smtClean="0"/>
              <a:t>innych zajęć  terapeutycznych,</a:t>
            </a:r>
          </a:p>
          <a:p>
            <a:pPr algn="just"/>
            <a:r>
              <a:rPr lang="pl-PL" b="1" dirty="0" smtClean="0">
                <a:solidFill>
                  <a:srgbClr val="200886"/>
                </a:solidFill>
              </a:rPr>
              <a:t>zindywidualizowanej ścieżki realizacji obowiązkowego rocznego przygotowania przedszkolnego;</a:t>
            </a:r>
          </a:p>
          <a:p>
            <a:pPr algn="just"/>
            <a:r>
              <a:rPr lang="pl-PL" dirty="0" smtClean="0"/>
              <a:t>porad i konsultacji.</a:t>
            </a:r>
            <a:endParaRPr lang="pl-PL" alt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534886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0971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386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altLang="pl-PL" sz="32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 dla dzieci i młodzieży w </a:t>
            </a:r>
            <a:r>
              <a:rPr lang="pl-PL" altLang="pl-PL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formie (§ 6.2):</a:t>
            </a:r>
            <a:r>
              <a:rPr lang="pl-PL" altLang="pl-PL" sz="32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32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55371"/>
            <a:ext cx="10515600" cy="4021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altLang="pl-PL" dirty="0"/>
              <a:t>klas terapeutycznych </a:t>
            </a:r>
          </a:p>
          <a:p>
            <a:pPr algn="just"/>
            <a:r>
              <a:rPr lang="pl-PL" altLang="pl-PL" dirty="0"/>
              <a:t>zajęć rozwijających uzdolnienia</a:t>
            </a:r>
          </a:p>
          <a:p>
            <a:pPr algn="just"/>
            <a:r>
              <a:rPr lang="pl-PL" b="1" dirty="0">
                <a:solidFill>
                  <a:srgbClr val="200886"/>
                </a:solidFill>
              </a:rPr>
              <a:t>zajęć rozwijających umiejętności uczenia się</a:t>
            </a:r>
            <a:endParaRPr lang="pl-PL" altLang="pl-PL" b="1" dirty="0">
              <a:solidFill>
                <a:srgbClr val="200886"/>
              </a:solidFill>
            </a:endParaRPr>
          </a:p>
          <a:p>
            <a:pPr algn="just"/>
            <a:r>
              <a:rPr lang="pl-PL" altLang="pl-PL" dirty="0"/>
              <a:t>zajęć dydaktyczno-wyrównawczych</a:t>
            </a:r>
          </a:p>
          <a:p>
            <a:pPr algn="just"/>
            <a:r>
              <a:rPr lang="pl-PL" altLang="pl-PL" b="1" dirty="0"/>
              <a:t>zajęć specjalistycznych: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dirty="0"/>
              <a:t>korekcyjno-kompensacyjnych, logopedycznych, </a:t>
            </a:r>
            <a:r>
              <a:rPr lang="pl-PL" altLang="pl-PL" strike="sngStrike" dirty="0"/>
              <a:t>socjoterapeutycznych </a:t>
            </a:r>
            <a:r>
              <a:rPr lang="pl-PL" b="1" dirty="0">
                <a:solidFill>
                  <a:srgbClr val="200886"/>
                </a:solidFill>
              </a:rPr>
              <a:t>rozwijających kompetencje </a:t>
            </a:r>
            <a:r>
              <a:rPr lang="pl-PL" b="1" dirty="0" err="1" smtClean="0">
                <a:solidFill>
                  <a:srgbClr val="200886"/>
                </a:solidFill>
              </a:rPr>
              <a:t>emocjonalno--</a:t>
            </a:r>
            <a:r>
              <a:rPr lang="pl-PL" b="1" dirty="0" err="1">
                <a:solidFill>
                  <a:srgbClr val="200886"/>
                </a:solidFill>
              </a:rPr>
              <a:t>społeczne</a:t>
            </a:r>
            <a:r>
              <a:rPr lang="pl-PL" b="1" dirty="0">
                <a:solidFill>
                  <a:srgbClr val="200886"/>
                </a:solidFill>
              </a:rPr>
              <a:t> </a:t>
            </a:r>
            <a:r>
              <a:rPr lang="pl-PL" altLang="pl-PL" dirty="0"/>
              <a:t>oraz innych zajęć o charakterze terapeutycznym</a:t>
            </a:r>
          </a:p>
          <a:p>
            <a:pPr algn="just"/>
            <a:r>
              <a:rPr lang="pl-PL" altLang="pl-PL" dirty="0"/>
              <a:t>zajęć związanych z wyborem kierunku kształcenia i </a:t>
            </a:r>
            <a:r>
              <a:rPr lang="pl-PL" altLang="pl-PL" dirty="0" smtClean="0"/>
              <a:t>zawodu </a:t>
            </a:r>
            <a:r>
              <a:rPr lang="pl-PL" altLang="pl-PL" strike="sngStrike" dirty="0"/>
              <a:t>oraz planowaniem kształcenia i kariery zawodowej - w przypadku uczniów gimnazjum i szkół ponadgimnazjalnych</a:t>
            </a:r>
          </a:p>
          <a:p>
            <a:pPr algn="just"/>
            <a:r>
              <a:rPr lang="pl-PL" b="1" dirty="0">
                <a:solidFill>
                  <a:srgbClr val="200886"/>
                </a:solidFill>
              </a:rPr>
              <a:t>zindywidualizowanej ścieżki kształcenia</a:t>
            </a:r>
            <a:endParaRPr lang="pl-PL" altLang="pl-PL" b="1" dirty="0">
              <a:solidFill>
                <a:srgbClr val="200886"/>
              </a:solidFill>
            </a:endParaRPr>
          </a:p>
          <a:p>
            <a:pPr algn="just"/>
            <a:r>
              <a:rPr lang="pl-PL" altLang="pl-PL" dirty="0"/>
              <a:t>warsztatów </a:t>
            </a:r>
          </a:p>
          <a:p>
            <a:pPr algn="just"/>
            <a:r>
              <a:rPr lang="pl-PL" altLang="pl-PL" dirty="0"/>
              <a:t>porad i </a:t>
            </a:r>
            <a:r>
              <a:rPr lang="pl-PL" altLang="pl-PL" dirty="0" smtClean="0"/>
              <a:t>konsultacji.</a:t>
            </a:r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338943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6005652" cy="792089"/>
            <a:chOff x="1" y="6429557"/>
            <a:chExt cx="12238533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1" y="6429557"/>
              <a:ext cx="12238533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850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placówce w formie: § 6.3</a:t>
            </a:r>
            <a:endParaRPr lang="pl-PL" altLang="pl-PL" dirty="0" smtClean="0"/>
          </a:p>
          <a:p>
            <a:pPr algn="just"/>
            <a:r>
              <a:rPr lang="pl-PL" altLang="pl-PL" dirty="0" smtClean="0"/>
              <a:t>zajęć </a:t>
            </a:r>
            <a:r>
              <a:rPr lang="pl-PL" altLang="pl-PL" dirty="0"/>
              <a:t>rozwijających uzdolnienia </a:t>
            </a:r>
          </a:p>
          <a:p>
            <a:pPr algn="just"/>
            <a:r>
              <a:rPr lang="pl-PL" b="1" dirty="0">
                <a:solidFill>
                  <a:srgbClr val="200886"/>
                </a:solidFill>
              </a:rPr>
              <a:t>zajęć rozwijających umiejętności uczenia się</a:t>
            </a:r>
            <a:endParaRPr lang="pl-PL" altLang="pl-PL" b="1" dirty="0">
              <a:solidFill>
                <a:srgbClr val="200886"/>
              </a:solidFill>
            </a:endParaRPr>
          </a:p>
          <a:p>
            <a:pPr algn="just"/>
            <a:r>
              <a:rPr lang="pl-PL" altLang="pl-PL" b="1" dirty="0"/>
              <a:t>zajęć specjalistycznych: </a:t>
            </a:r>
            <a:r>
              <a:rPr lang="pl-PL" altLang="pl-PL" dirty="0"/>
              <a:t>korekcyjno-kompensacyjnych, logopedycznych, </a:t>
            </a:r>
            <a:r>
              <a:rPr lang="pl-PL" altLang="pl-PL" strike="sngStrike" dirty="0"/>
              <a:t>socjoterapeutycznych</a:t>
            </a:r>
            <a:r>
              <a:rPr lang="pl-PL" altLang="pl-PL" dirty="0"/>
              <a:t> </a:t>
            </a:r>
            <a:r>
              <a:rPr lang="pl-PL" b="1" dirty="0">
                <a:solidFill>
                  <a:srgbClr val="200886"/>
                </a:solidFill>
              </a:rPr>
              <a:t>rozwijających kompetencje emocjonalno-społeczne </a:t>
            </a:r>
            <a:r>
              <a:rPr lang="pl-PL" altLang="pl-PL" dirty="0"/>
              <a:t>oraz</a:t>
            </a:r>
            <a:r>
              <a:rPr lang="pl-PL" altLang="pl-PL" dirty="0">
                <a:solidFill>
                  <a:srgbClr val="200886"/>
                </a:solidFill>
              </a:rPr>
              <a:t> </a:t>
            </a:r>
            <a:r>
              <a:rPr lang="pl-PL" altLang="pl-PL" dirty="0"/>
              <a:t>innych zajęć  terapeutycznych</a:t>
            </a:r>
          </a:p>
          <a:p>
            <a:pPr algn="just"/>
            <a:r>
              <a:rPr lang="pl-PL" altLang="pl-PL" dirty="0"/>
              <a:t>zajęć związanych z wyborem kierunku kształcenia i zawodu</a:t>
            </a:r>
            <a:endParaRPr lang="pl-PL" dirty="0"/>
          </a:p>
          <a:p>
            <a:pPr algn="just"/>
            <a:r>
              <a:rPr lang="pl-PL" dirty="0"/>
              <a:t>porad i konsultacji</a:t>
            </a:r>
          </a:p>
          <a:p>
            <a:pPr algn="just"/>
            <a:r>
              <a:rPr lang="pl-PL" altLang="pl-PL" dirty="0" smtClean="0"/>
              <a:t>Warsztatów.</a:t>
            </a:r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0768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177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szkołach dla dorosłych w formie (§ 6.4):</a:t>
            </a:r>
            <a:endParaRPr lang="pl-PL" altLang="pl-PL" dirty="0" smtClean="0"/>
          </a:p>
          <a:p>
            <a:pPr algn="just"/>
            <a:r>
              <a:rPr lang="pl-PL" altLang="pl-PL" dirty="0" smtClean="0"/>
              <a:t>zajęć </a:t>
            </a:r>
            <a:r>
              <a:rPr lang="pl-PL" altLang="pl-PL" dirty="0"/>
              <a:t>związanych z wyborem kierunku kształcenia i zawodu</a:t>
            </a:r>
            <a:endParaRPr lang="pl-PL" dirty="0"/>
          </a:p>
          <a:p>
            <a:pPr algn="just"/>
            <a:r>
              <a:rPr lang="pl-PL" dirty="0"/>
              <a:t>porad i konsultacji</a:t>
            </a:r>
          </a:p>
          <a:p>
            <a:pPr algn="just"/>
            <a:r>
              <a:rPr lang="pl-PL" altLang="pl-PL" dirty="0"/>
              <a:t>w</a:t>
            </a:r>
            <a:r>
              <a:rPr lang="pl-PL" altLang="pl-PL" dirty="0" smtClean="0"/>
              <a:t>arsztatów i szkoleń.</a:t>
            </a:r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0768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555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Rodzicom uczniów i nauczycielom w formie (§ 6.5):</a:t>
            </a:r>
            <a:br>
              <a:rPr lang="pl-PL" alt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altLang="pl-PL" dirty="0" smtClean="0"/>
          </a:p>
          <a:p>
            <a:r>
              <a:rPr lang="pl-PL" altLang="pl-PL" dirty="0" smtClean="0"/>
              <a:t>porad</a:t>
            </a:r>
            <a:endParaRPr lang="pl-PL" altLang="pl-PL" dirty="0"/>
          </a:p>
          <a:p>
            <a:r>
              <a:rPr lang="pl-PL" altLang="pl-PL" dirty="0"/>
              <a:t>konsultacji</a:t>
            </a:r>
          </a:p>
          <a:p>
            <a:r>
              <a:rPr lang="pl-PL" altLang="pl-PL" dirty="0"/>
              <a:t>warsztatów</a:t>
            </a:r>
          </a:p>
          <a:p>
            <a:r>
              <a:rPr lang="pl-PL" altLang="pl-PL" dirty="0"/>
              <a:t>s</a:t>
            </a:r>
            <a:r>
              <a:rPr lang="pl-PL" altLang="pl-PL" dirty="0" smtClean="0"/>
              <a:t>zkoleń.</a:t>
            </a:r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40339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309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może prowadzić zajęcia rozwijające kompetencje emocjonalno-społeczne?</a:t>
            </a:r>
          </a:p>
          <a:p>
            <a:pPr marL="114300" indent="0" algn="just"/>
            <a:r>
              <a:rPr lang="pl-PL" sz="2000" b="1" dirty="0" smtClean="0"/>
              <a:t>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psycholog,</a:t>
            </a:r>
          </a:p>
          <a:p>
            <a:pPr marL="114300" indent="0"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  pedagog, w tym pedagog specjalny,</a:t>
            </a:r>
          </a:p>
          <a:p>
            <a:pPr marL="114300" indent="0"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  terapeuta posiadający przygotowanie np. z zakresu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arteterapii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terapii pedagogicznej,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   socjoterapii, terapii behawioralnej,</a:t>
            </a:r>
          </a:p>
          <a:p>
            <a:pPr marL="114300" indent="0"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  nauczyciele w parze: specjalista z nauczycielem przedmiotu,</a:t>
            </a:r>
          </a:p>
          <a:p>
            <a:pPr marL="114300" indent="0"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  nauczyciele posiadający certyfikaty, uprawnienia trenerskie, np. trener dziecięcych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   kompetencji społecznych, trener komunikacji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interpersonalnej, trener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dramy,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   instruktor/animator działań teatralnych, mediator, trener programu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profilaktycznego.</a:t>
            </a:r>
            <a:endParaRPr lang="pl-PL" sz="2000" dirty="0" smtClean="0"/>
          </a:p>
          <a:p>
            <a:pPr marL="114300" indent="0" algn="just"/>
            <a:endParaRPr lang="pl-PL" dirty="0" smtClean="0"/>
          </a:p>
          <a:p>
            <a:pPr marL="114300" indent="0" algn="just"/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842368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569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uczniów na zajęciach: </a:t>
            </a:r>
            <a:endParaRPr lang="pl-PL" b="1" dirty="0" smtClean="0"/>
          </a:p>
          <a:p>
            <a:pPr marL="114300" indent="0" algn="just">
              <a:buNone/>
            </a:pPr>
            <a:r>
              <a:rPr lang="pl-PL" b="1" dirty="0" smtClean="0"/>
              <a:t>Zajęcia:</a:t>
            </a:r>
          </a:p>
          <a:p>
            <a:pPr algn="just"/>
            <a:r>
              <a:rPr lang="pl-PL" dirty="0" smtClean="0"/>
              <a:t> </a:t>
            </a:r>
            <a:r>
              <a:rPr lang="pl-PL" b="1" dirty="0" smtClean="0"/>
              <a:t>rozwijające uzdolnienia </a:t>
            </a:r>
            <a:r>
              <a:rPr lang="pl-PL" dirty="0" smtClean="0"/>
              <a:t>organizuje się dla uczniów szczególnie uzdolnionych. </a:t>
            </a:r>
            <a:r>
              <a:rPr lang="pl-PL" dirty="0" smtClean="0">
                <a:solidFill>
                  <a:srgbClr val="C00000"/>
                </a:solidFill>
              </a:rPr>
              <a:t>Liczba uczestników zajęć nie może przekraczać 8  </a:t>
            </a:r>
            <a:r>
              <a:rPr lang="pl-PL" dirty="0" smtClean="0"/>
              <a:t>(§ 7)</a:t>
            </a:r>
          </a:p>
          <a:p>
            <a:pPr algn="just"/>
            <a:r>
              <a:rPr lang="pl-PL" b="1" dirty="0" smtClean="0"/>
              <a:t>korekcyjno-kompensacyjne</a:t>
            </a:r>
            <a:r>
              <a:rPr lang="pl-PL" dirty="0" smtClean="0"/>
              <a:t> organizuje się dla uczniów z zaburzeniami </a:t>
            </a:r>
            <a:br>
              <a:rPr lang="pl-PL" dirty="0" smtClean="0"/>
            </a:br>
            <a:r>
              <a:rPr lang="pl-PL" dirty="0" smtClean="0"/>
              <a:t>i odchyleniami rozwojowymi, w tym specyficznymi trudnościami </a:t>
            </a:r>
            <a:br>
              <a:rPr lang="pl-PL" dirty="0" smtClean="0"/>
            </a:br>
            <a:r>
              <a:rPr lang="pl-PL" dirty="0" smtClean="0"/>
              <a:t>w uczeniu się. </a:t>
            </a:r>
            <a:r>
              <a:rPr lang="pl-PL" dirty="0" smtClean="0">
                <a:solidFill>
                  <a:srgbClr val="C00000"/>
                </a:solidFill>
              </a:rPr>
              <a:t>Liczba uczestników zajęć nie może przekraczać 5  </a:t>
            </a:r>
            <a:r>
              <a:rPr lang="pl-PL" dirty="0" smtClean="0"/>
              <a:t>(§ 8)</a:t>
            </a:r>
          </a:p>
          <a:p>
            <a:pPr algn="just"/>
            <a:r>
              <a:rPr lang="pl-PL" b="1" dirty="0" smtClean="0"/>
              <a:t>logopedyczne</a:t>
            </a:r>
            <a:r>
              <a:rPr lang="pl-PL" dirty="0" smtClean="0"/>
              <a:t> organizuje się dla uczniów z deficytami kompetencji </a:t>
            </a:r>
            <a:br>
              <a:rPr lang="pl-PL" dirty="0" smtClean="0"/>
            </a:br>
            <a:r>
              <a:rPr lang="pl-PL" dirty="0" smtClean="0"/>
              <a:t>i zaburzeniami sprawności językowych. </a:t>
            </a:r>
            <a:r>
              <a:rPr lang="pl-PL" dirty="0" smtClean="0">
                <a:solidFill>
                  <a:srgbClr val="C00000"/>
                </a:solidFill>
              </a:rPr>
              <a:t>Liczba uczestników zajęć nie może przekraczać </a:t>
            </a:r>
            <a:r>
              <a:rPr lang="pl-PL" dirty="0">
                <a:solidFill>
                  <a:srgbClr val="C00000"/>
                </a:solidFill>
              </a:rPr>
              <a:t>4</a:t>
            </a:r>
            <a:r>
              <a:rPr lang="pl-PL" dirty="0"/>
              <a:t> </a:t>
            </a:r>
            <a:r>
              <a:rPr lang="pl-PL" dirty="0" smtClean="0"/>
              <a:t> (§ 9)</a:t>
            </a:r>
          </a:p>
          <a:p>
            <a:pPr algn="just"/>
            <a:r>
              <a:rPr lang="pl-PL" b="1" dirty="0" smtClean="0"/>
              <a:t>rozwijające kompetencje emocjonalno-społeczne </a:t>
            </a:r>
            <a:r>
              <a:rPr lang="pl-PL" dirty="0" smtClean="0"/>
              <a:t>organizuje się dla uczniów przejawiających trudności w funkcjonowaniu społecznym. </a:t>
            </a:r>
            <a:r>
              <a:rPr lang="pl-PL" dirty="0" smtClean="0">
                <a:solidFill>
                  <a:srgbClr val="C00000"/>
                </a:solidFill>
              </a:rPr>
              <a:t>Liczba uczestników zajęć nie może przekraczać 10,</a:t>
            </a:r>
            <a:r>
              <a:rPr lang="pl-PL" dirty="0" smtClean="0"/>
              <a:t> chyba że zwiększenie liczby uczestników jest uzasadnione potrzebami </a:t>
            </a:r>
            <a:r>
              <a:rPr lang="pl-PL" dirty="0"/>
              <a:t>uczniów </a:t>
            </a:r>
            <a:r>
              <a:rPr lang="pl-PL" dirty="0" smtClean="0"/>
              <a:t> (§ 10)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24010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863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74421"/>
            <a:ext cx="10515600" cy="4346369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endParaRPr lang="pl-PL" sz="33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/>
            <a:r>
              <a:rPr lang="pl-PL" b="1" dirty="0" smtClean="0"/>
              <a:t>  zajęcia rozwijające umiejętności uczenia się </a:t>
            </a:r>
            <a:r>
              <a:rPr lang="pl-PL" dirty="0" smtClean="0"/>
              <a:t>organizuje się dla uczniów </a:t>
            </a:r>
            <a:br>
              <a:rPr lang="pl-PL" dirty="0" smtClean="0"/>
            </a:br>
            <a:r>
              <a:rPr lang="pl-PL" dirty="0" smtClean="0"/>
              <a:t>    w celu podnoszenia efektywności uczenia </a:t>
            </a:r>
            <a:r>
              <a:rPr lang="pl-PL" dirty="0"/>
              <a:t>się </a:t>
            </a:r>
            <a:r>
              <a:rPr lang="pl-PL" dirty="0" smtClean="0"/>
              <a:t> (§ 14)</a:t>
            </a:r>
          </a:p>
          <a:p>
            <a:pPr marL="114300" indent="0" algn="just"/>
            <a:r>
              <a:rPr lang="pl-PL" b="1" dirty="0" smtClean="0"/>
              <a:t>  zajęcia dydaktyczno-wyrównawcze </a:t>
            </a:r>
            <a:r>
              <a:rPr lang="pl-PL" dirty="0" smtClean="0"/>
              <a:t>organizuje się dla uczniów mających</a:t>
            </a:r>
            <a:br>
              <a:rPr lang="pl-PL" dirty="0" smtClean="0"/>
            </a:br>
            <a:r>
              <a:rPr lang="pl-PL" dirty="0" smtClean="0"/>
              <a:t>    trudności w nauce, w szczególności w spełnianiu wymagań edukacyjnych</a:t>
            </a:r>
            <a:br>
              <a:rPr lang="pl-PL" dirty="0" smtClean="0"/>
            </a:br>
            <a:r>
              <a:rPr lang="pl-PL" dirty="0" smtClean="0"/>
              <a:t>    wynikających z podstawy programowej kształcenia ogólnego dla danego</a:t>
            </a:r>
            <a:br>
              <a:rPr lang="pl-PL" dirty="0" smtClean="0"/>
            </a:br>
            <a:r>
              <a:rPr lang="pl-PL" dirty="0" smtClean="0"/>
              <a:t>    etapu edukacyjnego. </a:t>
            </a:r>
            <a:r>
              <a:rPr lang="pl-PL" dirty="0" smtClean="0">
                <a:solidFill>
                  <a:srgbClr val="C00000"/>
                </a:solidFill>
              </a:rPr>
              <a:t>Liczba uczestników zajęć nie może przekraczać 8  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    </a:t>
            </a:r>
            <a:r>
              <a:rPr lang="pl-PL" dirty="0" smtClean="0"/>
              <a:t>(§ 15)</a:t>
            </a:r>
            <a:r>
              <a:rPr lang="pl-PL" b="1" dirty="0" smtClean="0"/>
              <a:t> </a:t>
            </a:r>
          </a:p>
          <a:p>
            <a:pPr marL="114300" indent="0" algn="just"/>
            <a:r>
              <a:rPr lang="pl-PL" b="1" dirty="0" smtClean="0"/>
              <a:t>  inne zajęcia o charakterze terapeutycznym </a:t>
            </a:r>
            <a:r>
              <a:rPr lang="pl-PL" dirty="0" smtClean="0"/>
              <a:t>organizuje się dla uczniów </a:t>
            </a:r>
            <a:br>
              <a:rPr lang="pl-PL" dirty="0" smtClean="0"/>
            </a:br>
            <a:r>
              <a:rPr lang="pl-PL" dirty="0" smtClean="0"/>
              <a:t>   z zaburzeniami i odchyleniami rozwojowymi mających problemy </a:t>
            </a:r>
            <a:br>
              <a:rPr lang="pl-PL" dirty="0" smtClean="0"/>
            </a:br>
            <a:r>
              <a:rPr lang="pl-PL" dirty="0" smtClean="0"/>
              <a:t>   w funkcjonowaniu w przedszkolu, szkole lub placówce oraz z aktywnym </a:t>
            </a:r>
            <a:br>
              <a:rPr lang="pl-PL" dirty="0" smtClean="0"/>
            </a:br>
            <a:r>
              <a:rPr lang="pl-PL" dirty="0" smtClean="0"/>
              <a:t>   i pełnym uczestnictwem w życiu przedszkola, szkoły lub placówki. </a:t>
            </a:r>
            <a:r>
              <a:rPr lang="pl-PL" dirty="0" smtClean="0">
                <a:solidFill>
                  <a:srgbClr val="C00000"/>
                </a:solidFill>
              </a:rPr>
              <a:t>Liczba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   uczestników zajęć nie może przekraczać 10  </a:t>
            </a:r>
            <a:r>
              <a:rPr lang="pl-PL" dirty="0" smtClean="0"/>
              <a:t>(§ 11)</a:t>
            </a:r>
          </a:p>
          <a:p>
            <a:pPr marL="114300" indent="0" algn="just"/>
            <a:endParaRPr lang="pl-PL" dirty="0" smtClean="0"/>
          </a:p>
          <a:p>
            <a:pPr marL="114300" indent="0" algn="just"/>
            <a:endParaRPr lang="pl-PL" dirty="0" smtClean="0"/>
          </a:p>
          <a:p>
            <a:pPr marL="114300" indent="0" algn="just"/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842368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569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7509" y="328179"/>
            <a:ext cx="10515600" cy="1325563"/>
          </a:xfrm>
        </p:spPr>
        <p:txBody>
          <a:bodyPr>
            <a:normAutofit/>
          </a:bodyPr>
          <a:lstStyle/>
          <a:p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048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Przepisy prawa określające zasady udzielania pomocy psychologiczno – pedagogicznej w szkole (kluczowe)</a:t>
            </a:r>
            <a:endParaRPr lang="pl-PL" sz="2400" dirty="0" smtClean="0">
              <a:cs typeface="Arial" pitchFamily="34" charset="0"/>
            </a:endParaRPr>
          </a:p>
          <a:p>
            <a:pPr algn="just">
              <a:defRPr/>
            </a:pPr>
            <a:r>
              <a:rPr lang="pl-PL" sz="2100" dirty="0" smtClean="0">
                <a:cs typeface="Arial" pitchFamily="34" charset="0"/>
              </a:rPr>
              <a:t>Ustawa </a:t>
            </a:r>
            <a:r>
              <a:rPr lang="pl-PL" sz="2100" dirty="0">
                <a:cs typeface="Arial" pitchFamily="34" charset="0"/>
              </a:rPr>
              <a:t>z dnia 14 grudnia 2016r. Prawo oświatowe (Dz. U. </a:t>
            </a:r>
            <a:r>
              <a:rPr lang="pl-PL" sz="2100" dirty="0" smtClean="0">
                <a:cs typeface="Arial" pitchFamily="34" charset="0"/>
              </a:rPr>
              <a:t>z </a:t>
            </a:r>
            <a:r>
              <a:rPr lang="pl-PL" sz="2100" dirty="0">
                <a:cs typeface="Arial" pitchFamily="34" charset="0"/>
              </a:rPr>
              <a:t>2017r., poz. 59 z </a:t>
            </a:r>
            <a:r>
              <a:rPr lang="pl-PL" sz="2100" dirty="0" err="1">
                <a:cs typeface="Arial" pitchFamily="34" charset="0"/>
              </a:rPr>
              <a:t>późn</a:t>
            </a:r>
            <a:r>
              <a:rPr lang="pl-PL" sz="2100" dirty="0">
                <a:cs typeface="Arial" pitchFamily="34" charset="0"/>
              </a:rPr>
              <a:t>. zm</a:t>
            </a:r>
            <a:r>
              <a:rPr lang="pl-PL" sz="2100" dirty="0" smtClean="0">
                <a:cs typeface="Arial" pitchFamily="34" charset="0"/>
              </a:rPr>
              <a:t>.)</a:t>
            </a:r>
          </a:p>
          <a:p>
            <a:pPr algn="just">
              <a:defRPr/>
            </a:pPr>
            <a:r>
              <a:rPr lang="pl-PL" sz="2100" dirty="0" smtClean="0">
                <a:cs typeface="Arial" pitchFamily="34" charset="0"/>
              </a:rPr>
              <a:t>Ustawa z dnia 14 grudnia 2016r. Przepisy wprowadzające ustawę – Prawo oświatowe </a:t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(Dz. U. z 2017r., poz. 60 z </a:t>
            </a:r>
            <a:r>
              <a:rPr lang="pl-PL" sz="2100" dirty="0" err="1" smtClean="0">
                <a:cs typeface="Arial" pitchFamily="34" charset="0"/>
              </a:rPr>
              <a:t>późn</a:t>
            </a:r>
            <a:r>
              <a:rPr lang="pl-PL" sz="2100" dirty="0" smtClean="0">
                <a:cs typeface="Arial" pitchFamily="34" charset="0"/>
              </a:rPr>
              <a:t>. zm.)</a:t>
            </a:r>
            <a:endParaRPr lang="pl-PL" sz="2100" dirty="0">
              <a:cs typeface="Arial" pitchFamily="34" charset="0"/>
            </a:endParaRPr>
          </a:p>
          <a:p>
            <a:pPr algn="just">
              <a:defRPr/>
            </a:pPr>
            <a:r>
              <a:rPr lang="pl-PL" sz="2100" dirty="0">
                <a:cs typeface="Arial" pitchFamily="34" charset="0"/>
              </a:rPr>
              <a:t>Ustawa z dnia 7 września 1991 r. o systemie oświaty (Dz. U. </a:t>
            </a:r>
            <a:r>
              <a:rPr lang="pl-PL" sz="2100" dirty="0" smtClean="0">
                <a:cs typeface="Arial" pitchFamily="34" charset="0"/>
              </a:rPr>
              <a:t>z </a:t>
            </a:r>
            <a:r>
              <a:rPr lang="pl-PL" sz="2100" dirty="0">
                <a:cs typeface="Arial" pitchFamily="34" charset="0"/>
              </a:rPr>
              <a:t>2016r., poz. 1943 </a:t>
            </a:r>
            <a:r>
              <a:rPr lang="pl-PL" sz="2100" dirty="0" smtClean="0">
                <a:cs typeface="Arial" pitchFamily="34" charset="0"/>
              </a:rPr>
              <a:t/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z </a:t>
            </a:r>
            <a:r>
              <a:rPr lang="pl-PL" sz="2100" dirty="0" err="1">
                <a:cs typeface="Arial" pitchFamily="34" charset="0"/>
              </a:rPr>
              <a:t>późn</a:t>
            </a:r>
            <a:r>
              <a:rPr lang="pl-PL" sz="2100" dirty="0">
                <a:cs typeface="Arial" pitchFamily="34" charset="0"/>
              </a:rPr>
              <a:t>. </a:t>
            </a:r>
            <a:r>
              <a:rPr lang="pl-PL" sz="2100" dirty="0" smtClean="0">
                <a:cs typeface="Arial" pitchFamily="34" charset="0"/>
              </a:rPr>
              <a:t> zm.)</a:t>
            </a:r>
          </a:p>
          <a:p>
            <a:pPr algn="just">
              <a:defRPr/>
            </a:pPr>
            <a:r>
              <a:rPr lang="pl-PL" sz="2100" dirty="0">
                <a:cs typeface="Arial" pitchFamily="34" charset="0"/>
              </a:rPr>
              <a:t>Rozporządzenie Ministra Edukacji Narodowej z dnia 9 sierpnia 2017 r. </a:t>
            </a:r>
            <a:r>
              <a:rPr lang="pl-PL" sz="2100" dirty="0" smtClean="0">
                <a:cs typeface="Arial" pitchFamily="34" charset="0"/>
              </a:rPr>
              <a:t> w </a:t>
            </a:r>
            <a:r>
              <a:rPr lang="pl-PL" sz="2100" dirty="0">
                <a:cs typeface="Arial" pitchFamily="34" charset="0"/>
              </a:rPr>
              <a:t>sprawie </a:t>
            </a:r>
            <a:r>
              <a:rPr lang="pl-PL" sz="2100" dirty="0" smtClean="0">
                <a:cs typeface="Arial" pitchFamily="34" charset="0"/>
              </a:rPr>
              <a:t>zasad organizacji </a:t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i udzielania pomocy </a:t>
            </a:r>
            <a:r>
              <a:rPr lang="pl-PL" sz="2100" dirty="0">
                <a:cs typeface="Arial" pitchFamily="34" charset="0"/>
              </a:rPr>
              <a:t>psychologiczno – pedagogicznej </a:t>
            </a:r>
            <a:r>
              <a:rPr lang="pl-PL" sz="2100" dirty="0" smtClean="0">
                <a:cs typeface="Arial" pitchFamily="34" charset="0"/>
              </a:rPr>
              <a:t>w publicznych przedszkolach</a:t>
            </a:r>
            <a:r>
              <a:rPr lang="pl-PL" sz="2100" dirty="0">
                <a:cs typeface="Arial" pitchFamily="34" charset="0"/>
              </a:rPr>
              <a:t>, szkołach </a:t>
            </a:r>
            <a:r>
              <a:rPr lang="pl-PL" sz="2100" dirty="0" smtClean="0">
                <a:cs typeface="Arial" pitchFamily="34" charset="0"/>
              </a:rPr>
              <a:t/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i </a:t>
            </a:r>
            <a:r>
              <a:rPr lang="pl-PL" sz="2100" dirty="0">
                <a:cs typeface="Arial" pitchFamily="34" charset="0"/>
              </a:rPr>
              <a:t>placówkach (Dz. U. z 2017 r., poz. 1591</a:t>
            </a:r>
            <a:r>
              <a:rPr lang="pl-PL" sz="2100" dirty="0" smtClean="0">
                <a:cs typeface="Arial" pitchFamily="34" charset="0"/>
              </a:rPr>
              <a:t>).</a:t>
            </a:r>
          </a:p>
          <a:p>
            <a:pPr algn="just">
              <a:defRPr/>
            </a:pPr>
            <a:r>
              <a:rPr lang="pl-PL" sz="2100" dirty="0">
                <a:cs typeface="Arial" pitchFamily="34" charset="0"/>
              </a:rPr>
              <a:t>Rozporządzenie Ministra Edukacji Narodowej z dnia </a:t>
            </a:r>
            <a:r>
              <a:rPr lang="pl-PL" sz="2100" dirty="0" smtClean="0">
                <a:cs typeface="Arial" pitchFamily="34" charset="0"/>
              </a:rPr>
              <a:t>30 kwietnia 2013r. r</a:t>
            </a:r>
            <a:r>
              <a:rPr lang="pl-PL" sz="2100" dirty="0">
                <a:cs typeface="Arial" pitchFamily="34" charset="0"/>
              </a:rPr>
              <a:t>. </a:t>
            </a:r>
            <a:r>
              <a:rPr lang="pl-PL" sz="2100" dirty="0" smtClean="0">
                <a:cs typeface="Arial" pitchFamily="34" charset="0"/>
              </a:rPr>
              <a:t>w </a:t>
            </a:r>
            <a:r>
              <a:rPr lang="pl-PL" sz="2100" dirty="0">
                <a:cs typeface="Arial" pitchFamily="34" charset="0"/>
              </a:rPr>
              <a:t>sprawie </a:t>
            </a:r>
            <a:r>
              <a:rPr lang="pl-PL" sz="2100" dirty="0" smtClean="0">
                <a:cs typeface="Arial" pitchFamily="34" charset="0"/>
              </a:rPr>
              <a:t>zasad udzielania</a:t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 i organizacji pomocy </a:t>
            </a:r>
            <a:r>
              <a:rPr lang="pl-PL" sz="2100" dirty="0">
                <a:cs typeface="Arial" pitchFamily="34" charset="0"/>
              </a:rPr>
              <a:t>psychologiczno – pedagogicznej </a:t>
            </a:r>
            <a:r>
              <a:rPr lang="pl-PL" sz="2100" dirty="0" smtClean="0">
                <a:cs typeface="Arial" pitchFamily="34" charset="0"/>
              </a:rPr>
              <a:t>w publicznych szkołach i placówkach (Dz. U. </a:t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z 2013r., poz. 532 z </a:t>
            </a:r>
            <a:r>
              <a:rPr lang="pl-PL" sz="2100" dirty="0" err="1" smtClean="0">
                <a:cs typeface="Arial" pitchFamily="34" charset="0"/>
              </a:rPr>
              <a:t>późn</a:t>
            </a:r>
            <a:r>
              <a:rPr lang="pl-PL" sz="2100" dirty="0" smtClean="0">
                <a:cs typeface="Arial" pitchFamily="34" charset="0"/>
              </a:rPr>
              <a:t>. zm.)</a:t>
            </a:r>
          </a:p>
          <a:p>
            <a:pPr algn="just">
              <a:defRPr/>
            </a:pPr>
            <a:r>
              <a:rPr lang="pl-PL" sz="2100" dirty="0" smtClean="0">
                <a:cs typeface="Arial" pitchFamily="34" charset="0"/>
              </a:rPr>
              <a:t>Rozporządzenie Ministra Edukacji Narodowej z dnia 28 sierpnia 2017 r. zmieniające rozporządzenie </a:t>
            </a:r>
            <a:br>
              <a:rPr lang="pl-PL" sz="2100" dirty="0" smtClean="0">
                <a:cs typeface="Arial" pitchFamily="34" charset="0"/>
              </a:rPr>
            </a:br>
            <a:r>
              <a:rPr lang="pl-PL" sz="2100" dirty="0" smtClean="0">
                <a:cs typeface="Arial" pitchFamily="34" charset="0"/>
              </a:rPr>
              <a:t>w sprawie zasad udzielania i organizacji pomocy psychologiczno-pedagogicznej w publicznych przedszkolach, szkołach i placówkach (Dz.U. z 2017 r., poz. 1643)</a:t>
            </a:r>
            <a:endParaRPr lang="pl-PL" sz="2100" dirty="0">
              <a:cs typeface="Arial" pitchFamily="34" charset="0"/>
            </a:endParaRPr>
          </a:p>
          <a:p>
            <a:pPr algn="just">
              <a:defRPr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551214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0" y="6065911"/>
            <a:ext cx="15924009" cy="792089"/>
            <a:chOff x="575114" y="6429557"/>
            <a:chExt cx="11988824" cy="620688"/>
          </a:xfrm>
        </p:grpSpPr>
        <p:pic>
          <p:nvPicPr>
            <p:cNvPr id="7" name="Obraz 6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575114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8" name="pole tekstowe 7"/>
            <p:cNvSpPr txBox="1"/>
            <p:nvPr/>
          </p:nvSpPr>
          <p:spPr>
            <a:xfrm>
              <a:off x="3202340" y="6588580"/>
              <a:ext cx="3457892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873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Jaki jest czas trwania zajęć?</a:t>
            </a:r>
            <a:endParaRPr lang="pl-PL" dirty="0" smtClean="0"/>
          </a:p>
          <a:p>
            <a:pPr algn="just"/>
            <a:r>
              <a:rPr lang="pl-PL" dirty="0" smtClean="0"/>
              <a:t>Dość istotną zmianą jest ujednolicenie czasu trwania zajęć specjalistycznych, zajęć rozwijających uzdolnienia oraz zajęć dydaktyczno - wyrównawczych. </a:t>
            </a:r>
          </a:p>
          <a:p>
            <a:r>
              <a:rPr lang="pl-PL" b="1" dirty="0" smtClean="0"/>
              <a:t>Godzina zajęć trwa 45 minut  (</a:t>
            </a:r>
            <a:r>
              <a:rPr lang="pl-PL" dirty="0" smtClean="0"/>
              <a:t>§ 16. 1</a:t>
            </a:r>
            <a:r>
              <a:rPr lang="pl-PL" b="1" dirty="0" smtClean="0"/>
              <a:t>.)</a:t>
            </a:r>
            <a:endParaRPr lang="pl-PL" dirty="0" smtClean="0"/>
          </a:p>
          <a:p>
            <a:pPr algn="just"/>
            <a:r>
              <a:rPr lang="pl-PL" dirty="0" smtClean="0"/>
              <a:t>Dopuszcza się prowadzenie zajęć w czasie dłuższym lub krótszym niż 45 minut, z zachowaniem ustalonego dla ucznia łącznego tygodniowego czasu tych zajęć, jeżeli jest to uzasadnione potrzebami </a:t>
            </a:r>
            <a:r>
              <a:rPr lang="pl-PL" dirty="0"/>
              <a:t>ucznia </a:t>
            </a:r>
            <a:r>
              <a:rPr lang="pl-PL" dirty="0" smtClean="0"/>
              <a:t> (§ 16.2)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31483" cy="792089"/>
            <a:chOff x="693280" y="6429554"/>
            <a:chExt cx="11157451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693280" y="6429554"/>
              <a:ext cx="11157451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137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Przypomnienie:</a:t>
            </a:r>
          </a:p>
          <a:p>
            <a:r>
              <a:rPr lang="pl-PL" b="1" dirty="0" smtClean="0"/>
              <a:t>Godzina zajęć rewalidacyjnych dla uczniów niepełnosprawnych </a:t>
            </a:r>
            <a:br>
              <a:rPr lang="pl-PL" b="1" dirty="0" smtClean="0"/>
            </a:br>
            <a:r>
              <a:rPr lang="pl-PL" b="1" dirty="0" smtClean="0"/>
              <a:t>trwa 60 minut  (</a:t>
            </a:r>
            <a:r>
              <a:rPr lang="pl-PL" dirty="0" smtClean="0"/>
              <a:t>§ 10. 3</a:t>
            </a:r>
            <a:r>
              <a:rPr lang="pl-PL" b="1" dirty="0" smtClean="0"/>
              <a:t>)</a:t>
            </a:r>
            <a:endParaRPr lang="pl-PL" dirty="0" smtClean="0"/>
          </a:p>
          <a:p>
            <a:pPr algn="just"/>
            <a:r>
              <a:rPr lang="pl-PL" dirty="0" smtClean="0"/>
              <a:t>W uzasadnionych przypadkach dopuszcza się prowadzenie zajęć </a:t>
            </a:r>
            <a:br>
              <a:rPr lang="pl-PL" dirty="0" smtClean="0"/>
            </a:br>
            <a:r>
              <a:rPr lang="pl-PL" dirty="0" smtClean="0"/>
              <a:t>w czasie krótszym niż 60 minut, zachowując ustalony dla ucznia łączny czas tych zajęć</a:t>
            </a:r>
            <a:r>
              <a:rPr lang="pl-PL" dirty="0"/>
              <a:t> </a:t>
            </a:r>
            <a:r>
              <a:rPr lang="pl-PL" dirty="0" smtClean="0"/>
              <a:t>w okresie tygodniowym- </a:t>
            </a:r>
            <a:r>
              <a:rPr lang="pl-PL" dirty="0"/>
              <a:t>§ </a:t>
            </a:r>
            <a:r>
              <a:rPr lang="pl-PL" dirty="0" smtClean="0"/>
              <a:t>16.2.</a:t>
            </a:r>
          </a:p>
          <a:p>
            <a:pPr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Rozporządzenie MEN z dnia 17 marca 2017 r. w sprawie szczegółowej organizacji publicznych szkół i publicznych przedszkoli 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Dz.U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 2017 r., poz.649)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31483" cy="792089"/>
            <a:chOff x="693280" y="6429554"/>
            <a:chExt cx="11157451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693280" y="6429554"/>
              <a:ext cx="11157451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0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Przypomnienie:</a:t>
            </a:r>
          </a:p>
          <a:p>
            <a:pPr marL="0" indent="0" algn="just">
              <a:buNone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Rozporządzenie MEN z dnia 9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sierpnia 2017 r. w sprawie warunków organizowania kształcenia, wychowania i opieki dla dzieci i młodzieży niepełnosprawnych, niedostosowanych społecznie i zagrożonych niedostosowaniem społecznym</a:t>
            </a:r>
            <a:b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(Dz.U. z 2017 r., poz.1578) § 6.2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b="1" dirty="0" smtClean="0"/>
              <a:t>W </a:t>
            </a:r>
            <a:r>
              <a:rPr lang="pl-PL" b="1" dirty="0"/>
              <a:t>ramach zajęć rewalidacyjnych  </a:t>
            </a:r>
            <a:r>
              <a:rPr lang="pl-PL" dirty="0"/>
              <a:t>należy uwzględnić w szczególności </a:t>
            </a:r>
            <a:r>
              <a:rPr lang="pl-PL" dirty="0" smtClean="0"/>
              <a:t>rozwijanie umiejętności </a:t>
            </a:r>
            <a:r>
              <a:rPr lang="pl-PL" dirty="0"/>
              <a:t>komunikacyjnych przez: </a:t>
            </a:r>
          </a:p>
          <a:p>
            <a:pPr marL="0" indent="0" algn="just">
              <a:buNone/>
            </a:pPr>
            <a:r>
              <a:rPr lang="pl-PL" dirty="0"/>
              <a:t>1) naukę orientacji przestrzennej </a:t>
            </a:r>
            <a:r>
              <a:rPr lang="pl-PL" dirty="0" smtClean="0"/>
              <a:t>i poruszania </a:t>
            </a:r>
            <a:r>
              <a:rPr lang="pl-PL" dirty="0"/>
              <a:t>się oraz naukę systemu </a:t>
            </a:r>
            <a:r>
              <a:rPr lang="pl-PL" dirty="0" err="1"/>
              <a:t>Brailleʼa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innych alternatywnych metod komunikacji – w przypadku ucznia niewidomego; </a:t>
            </a:r>
          </a:p>
          <a:p>
            <a:pPr marL="0" indent="0" algn="just">
              <a:buNone/>
            </a:pPr>
            <a:r>
              <a:rPr lang="pl-PL" dirty="0"/>
              <a:t>2) naukę języka migowego lub innych sposobów komunikowania się,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 wspomagających i alternatywnych metod komunikacji (AAC)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przypadku ucznia niepełnosprawnego z zaburzeniami mowy lub jej brakiem; </a:t>
            </a:r>
          </a:p>
          <a:p>
            <a:pPr marL="0" indent="0" algn="just">
              <a:buNone/>
            </a:pPr>
            <a:r>
              <a:rPr lang="pl-PL" dirty="0"/>
              <a:t>3) zajęcia rozwijające umiejętności społeczne, w tym umiejętności komunikacyjne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przypadku ucznia z autyzmem, w tym z zespołem Aspergera.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31483" cy="792089"/>
            <a:chOff x="693280" y="6429554"/>
            <a:chExt cx="11157451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693280" y="6429554"/>
              <a:ext cx="11157451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662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Przypomnienie:</a:t>
            </a:r>
          </a:p>
          <a:p>
            <a:pPr marL="0" indent="0" algn="just">
              <a:buNone/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Rozporządzenie MEN z dnia 9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sierpnia 2017 r. w sprawie warunków organizowania kształcenia, wychowania i opieki dla dzieci i młodzieży niepełnosprawnych, niedostosowanych społecznie i zagrożonych niedostosowaniem społecznym</a:t>
            </a:r>
            <a:b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(Dz.U. z 2017 r., poz.1578) § 6.1 </a:t>
            </a:r>
            <a:r>
              <a:rPr lang="pl-PL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pkt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</a:t>
            </a:r>
          </a:p>
          <a:p>
            <a:pPr marL="0" indent="0" algn="just"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IPET zawiera:</a:t>
            </a:r>
            <a:endParaRPr lang="pl-PL" i="1" dirty="0" smtClean="0"/>
          </a:p>
          <a:p>
            <a:pPr algn="just"/>
            <a:r>
              <a:rPr lang="pl-PL" dirty="0"/>
              <a:t>d</a:t>
            </a:r>
            <a:r>
              <a:rPr lang="pl-PL" dirty="0" smtClean="0"/>
              <a:t>la ucznia </a:t>
            </a:r>
            <a:r>
              <a:rPr lang="pl-PL" dirty="0"/>
              <a:t>niepełnosprawnego – działania o charakterze rewalidacyjnym, </a:t>
            </a:r>
            <a:endParaRPr lang="pl-PL" dirty="0" smtClean="0"/>
          </a:p>
          <a:p>
            <a:pPr algn="just"/>
            <a:r>
              <a:rPr lang="pl-PL" dirty="0" smtClean="0"/>
              <a:t>dla ucznia </a:t>
            </a:r>
            <a:r>
              <a:rPr lang="pl-PL" dirty="0"/>
              <a:t>niedostosowanego </a:t>
            </a:r>
            <a:r>
              <a:rPr lang="pl-PL" dirty="0" smtClean="0"/>
              <a:t>społecznie – działania </a:t>
            </a:r>
            <a:r>
              <a:rPr lang="pl-PL" dirty="0"/>
              <a:t>o charakterze resocjalizacyjnym, </a:t>
            </a:r>
          </a:p>
          <a:p>
            <a:pPr algn="just"/>
            <a:r>
              <a:rPr lang="pl-PL" dirty="0" smtClean="0"/>
              <a:t>ucznia </a:t>
            </a:r>
            <a:r>
              <a:rPr lang="pl-PL" dirty="0"/>
              <a:t>zagrożonego niedostosowaniem społecznym – działania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charakterze </a:t>
            </a:r>
            <a:r>
              <a:rPr lang="pl-PL" dirty="0" smtClean="0"/>
              <a:t>socjoterapeutycznym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31483" cy="792089"/>
            <a:chOff x="693280" y="6429554"/>
            <a:chExt cx="11157451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693280" y="6429554"/>
              <a:ext cx="11157451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11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47842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Zadanie dyrektora:</a:t>
            </a:r>
            <a:endParaRPr lang="pl-PL" dirty="0" smtClean="0"/>
          </a:p>
          <a:p>
            <a:r>
              <a:rPr lang="pl-PL" dirty="0" smtClean="0"/>
              <a:t>Pomoc psychologiczno-pedagogiczną organizuje dyrektor przedszkola, szkoły lub placówki (</a:t>
            </a:r>
            <a:r>
              <a:rPr lang="pl-PL" dirty="0" smtClean="0">
                <a:cs typeface="Arial"/>
              </a:rPr>
              <a:t>§ 4 ust 1),</a:t>
            </a:r>
            <a:endParaRPr lang="pl-PL" dirty="0" smtClean="0"/>
          </a:p>
          <a:p>
            <a:r>
              <a:rPr lang="pl-PL" dirty="0" smtClean="0"/>
              <a:t>Dyrektor </a:t>
            </a:r>
            <a:r>
              <a:rPr lang="pl-PL" dirty="0"/>
              <a:t>przedszkola, szkoły lub placówki organizuje wspomaganie przedszkola, szkoły i placówki w zakresie </a:t>
            </a:r>
            <a:r>
              <a:rPr lang="pl-PL" dirty="0" smtClean="0"/>
              <a:t>realizacji zadań </a:t>
            </a:r>
            <a:r>
              <a:rPr lang="pl-PL" dirty="0"/>
              <a:t>z zakresu pomocy psychologiczno-pedagogicznej polegające </a:t>
            </a:r>
            <a:r>
              <a:rPr lang="pl-PL" dirty="0" smtClean="0"/>
              <a:t>na:</a:t>
            </a:r>
          </a:p>
          <a:p>
            <a:pPr>
              <a:buNone/>
            </a:pPr>
            <a:r>
              <a:rPr lang="pl-PL" dirty="0" smtClean="0"/>
              <a:t>   - zaplanowaniu, </a:t>
            </a:r>
          </a:p>
          <a:p>
            <a:pPr>
              <a:buNone/>
            </a:pPr>
            <a:r>
              <a:rPr lang="pl-PL" dirty="0" smtClean="0"/>
              <a:t>   - przeprowadzeniu działań mających </a:t>
            </a:r>
            <a:r>
              <a:rPr lang="pl-PL" dirty="0"/>
              <a:t>na celu poprawę jakości </a:t>
            </a:r>
            <a:r>
              <a:rPr lang="pl-PL" dirty="0" smtClean="0"/>
              <a:t>udzielanej </a:t>
            </a:r>
            <a:r>
              <a:rPr lang="pl-PL" dirty="0"/>
              <a:t>pomocy </a:t>
            </a:r>
            <a:r>
              <a:rPr lang="pl-PL" dirty="0" smtClean="0"/>
              <a:t> psychologiczno-pedagogicznej (</a:t>
            </a:r>
            <a:r>
              <a:rPr lang="pl-PL" dirty="0" smtClean="0">
                <a:cs typeface="Arial"/>
              </a:rPr>
              <a:t>§ 6 ust 6).</a:t>
            </a:r>
          </a:p>
          <a:p>
            <a:pPr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Przypomnienie:</a:t>
            </a:r>
            <a:endParaRPr lang="pl-PL" dirty="0" smtClean="0"/>
          </a:p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</a:rPr>
              <a:t> Zgodnie z art. 68 ust.1 pkt. 10 ustawy  Prawo oświatowe  dyrektor odpowiada za realizację zaleceń orzeczenia PPP.</a:t>
            </a:r>
            <a:endParaRPr lang="pl-PL" b="1" dirty="0">
              <a:solidFill>
                <a:srgbClr val="C00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602198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264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08413"/>
            <a:ext cx="10515600" cy="4168549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Nowa forma zajęć w ramach pomocy psychologiczno-pedagogicznej:</a:t>
            </a:r>
          </a:p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dirty="0" smtClean="0">
                <a:solidFill>
                  <a:srgbClr val="0070C0"/>
                </a:solidFill>
              </a:rPr>
              <a:t>§ 12.1)</a:t>
            </a:r>
          </a:p>
          <a:p>
            <a:r>
              <a:rPr lang="pl-PL" b="1" dirty="0" smtClean="0"/>
              <a:t>zindywidualizowana ścieżka realizacji obowiązkowego rocznego przygotowania przedszkolnego </a:t>
            </a:r>
          </a:p>
          <a:p>
            <a:pPr marL="0" indent="0">
              <a:buNone/>
            </a:pPr>
            <a:r>
              <a:rPr lang="pl-PL" b="1" dirty="0" smtClean="0"/>
              <a:t>      oraz </a:t>
            </a:r>
          </a:p>
          <a:p>
            <a:r>
              <a:rPr lang="pl-PL" b="1" dirty="0" smtClean="0"/>
              <a:t>zindywidualizowana ścieżka kształcenia.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1652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26039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256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516214"/>
              </p:ext>
            </p:extLst>
          </p:nvPr>
        </p:nvGraphicFramePr>
        <p:xfrm>
          <a:off x="1725168" y="443351"/>
          <a:ext cx="8853678" cy="573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19-4348-4EC0-AF20-361E77B414CB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754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768927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Wieloetapowy proces wydawania opinii dotyczącej </a:t>
            </a:r>
            <a:b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zindywidualizowanej ścieżki wychowania/kształcenia:</a:t>
            </a:r>
            <a:endParaRPr lang="pl-PL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/>
          </p:nvPr>
        </p:nvGraphicFramePr>
        <p:xfrm>
          <a:off x="1469789" y="1264729"/>
          <a:ext cx="9052560" cy="519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19-4348-4EC0-AF20-361E77B414CB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94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36814"/>
            <a:ext cx="10515600" cy="1053874"/>
          </a:xfrm>
        </p:spPr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41071"/>
            <a:ext cx="10515600" cy="4507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b="1" dirty="0" smtClean="0">
                <a:solidFill>
                  <a:srgbClr val="0070C0"/>
                </a:solidFill>
              </a:rPr>
              <a:t>Zindywidualizowanej ścieżki nie organizuje się dla:</a:t>
            </a:r>
          </a:p>
          <a:p>
            <a:r>
              <a:rPr lang="pl-PL" dirty="0" smtClean="0"/>
              <a:t>uczniów objętych kształceniem specjalnym,</a:t>
            </a:r>
          </a:p>
          <a:p>
            <a:r>
              <a:rPr lang="pl-PL" dirty="0" smtClean="0"/>
              <a:t>uczniów objętych indywidualnym obowiązkowym rocznym przygotowaniem przedszkolnym albo indywidualnym nauczaniem.</a:t>
            </a:r>
          </a:p>
          <a:p>
            <a:pPr>
              <a:buNone/>
            </a:pPr>
            <a:r>
              <a:rPr lang="pl-PL" dirty="0" smtClean="0"/>
              <a:t>   (§ 12.10)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1652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72995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677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36814"/>
            <a:ext cx="10515600" cy="1053874"/>
          </a:xfrm>
        </p:spPr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41071"/>
            <a:ext cx="10515600" cy="4507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Ważne !</a:t>
            </a:r>
          </a:p>
          <a:p>
            <a:pPr algn="just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W przypadku zindywidualizowanej ścieżki kształcenia nie ma zastosowania liczba godzin z poszczególnych przedmiotów edukacyjnych określona w ramowych planach nauczania,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co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daje większą możliwość dostosowania do rzeczywistych potrzeb ucznia. </a:t>
            </a:r>
          </a:p>
          <a:p>
            <a:pPr algn="just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</a:t>
            </a:r>
            <a:endParaRPr lang="pl-PL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1652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72995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677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83871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</a:t>
            </a:r>
            <a:r>
              <a:rPr lang="pl-P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Stary” i nowy ustrój szkolny, czyli jak wybrać odpowiedni akt prawny?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511063" y="2188028"/>
            <a:ext cx="6603023" cy="19104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cs typeface="Arial" pitchFamily="34" charset="0"/>
              </a:rPr>
              <a:t>Rozporządzenia wydane </a:t>
            </a:r>
            <a:r>
              <a:rPr lang="pl-PL" sz="2000" b="1" dirty="0">
                <a:cs typeface="Arial" pitchFamily="34" charset="0"/>
              </a:rPr>
              <a:t>na podstawie </a:t>
            </a:r>
          </a:p>
          <a:p>
            <a:pPr algn="ctr"/>
            <a:r>
              <a:rPr lang="pl-PL" sz="2000" b="1" dirty="0">
                <a:cs typeface="Arial" pitchFamily="34" charset="0"/>
              </a:rPr>
              <a:t>ustawy o systemie oświaty</a:t>
            </a:r>
          </a:p>
          <a:p>
            <a:pPr algn="ctr"/>
            <a:r>
              <a:rPr lang="pl-PL" sz="2000" dirty="0">
                <a:cs typeface="Arial" pitchFamily="34" charset="0"/>
              </a:rPr>
              <a:t>(</a:t>
            </a:r>
            <a:r>
              <a:rPr lang="pl-PL" sz="2000" b="1" dirty="0">
                <a:cs typeface="Arial" pitchFamily="34" charset="0"/>
              </a:rPr>
              <a:t>zachowują moc oraz mogą być zmieniane </a:t>
            </a:r>
            <a:r>
              <a:rPr lang="pl-PL" sz="2000" dirty="0">
                <a:cs typeface="Arial" pitchFamily="34" charset="0"/>
              </a:rPr>
              <a:t>na podstawie art. 363-364 ustawy Przepisy wprowadzające …)</a:t>
            </a:r>
          </a:p>
          <a:p>
            <a:pPr algn="ctr"/>
            <a:r>
              <a:rPr lang="pl-PL" sz="2000" dirty="0">
                <a:cs typeface="Arial" pitchFamily="34" charset="0"/>
              </a:rPr>
              <a:t>do czasu zakończenia kształcenia w dotychczasowym gimnazjum, trzyletnim liceum, …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368063" y="1959429"/>
            <a:ext cx="782515" cy="4217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l-PL" sz="2000" b="1" dirty="0">
                <a:cs typeface="Arial" pitchFamily="34" charset="0"/>
              </a:rPr>
              <a:t>Podstawa prawna wydania aktu 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511063" y="4314457"/>
            <a:ext cx="6603023" cy="1550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cs typeface="Arial" pitchFamily="34" charset="0"/>
              </a:rPr>
              <a:t>Rozporządzenia </a:t>
            </a:r>
            <a:r>
              <a:rPr lang="pl-PL" sz="2000" b="1" dirty="0">
                <a:cs typeface="Arial" pitchFamily="34" charset="0"/>
              </a:rPr>
              <a:t>wydane na podstawie </a:t>
            </a:r>
          </a:p>
          <a:p>
            <a:pPr algn="ctr"/>
            <a:r>
              <a:rPr lang="pl-PL" sz="2000" b="1" dirty="0">
                <a:cs typeface="Arial" pitchFamily="34" charset="0"/>
              </a:rPr>
              <a:t>ustawy Prawo oświatowe </a:t>
            </a:r>
            <a:r>
              <a:rPr lang="pl-PL" sz="2000" dirty="0">
                <a:cs typeface="Arial" pitchFamily="34" charset="0"/>
              </a:rPr>
              <a:t>dotyczą przedszkoli i szkół  </a:t>
            </a:r>
            <a:br>
              <a:rPr lang="pl-PL" sz="2000" dirty="0">
                <a:cs typeface="Arial" pitchFamily="34" charset="0"/>
              </a:rPr>
            </a:br>
            <a:r>
              <a:rPr lang="pl-PL" sz="2000" dirty="0">
                <a:cs typeface="Arial" pitchFamily="34" charset="0"/>
              </a:rPr>
              <a:t>w nowym ustroju szkolnym</a:t>
            </a:r>
          </a:p>
        </p:txBody>
      </p:sp>
      <p:sp>
        <p:nvSpPr>
          <p:cNvPr id="11" name="Strzałka w prawo 10"/>
          <p:cNvSpPr/>
          <p:nvPr/>
        </p:nvSpPr>
        <p:spPr>
          <a:xfrm>
            <a:off x="3150578" y="2936632"/>
            <a:ext cx="360485" cy="254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3150578" y="4967655"/>
            <a:ext cx="360485" cy="316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884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16530"/>
            <a:ext cx="10515600" cy="4637313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sz="3200" b="1" dirty="0" smtClean="0">
                <a:solidFill>
                  <a:srgbClr val="0070C0"/>
                </a:solidFill>
              </a:rPr>
              <a:t>Określono zadania nauczycieli, wychowawców grup wychowawczych </a:t>
            </a:r>
            <a:br>
              <a:rPr lang="pl-PL" sz="3200" b="1" dirty="0" smtClean="0">
                <a:solidFill>
                  <a:srgbClr val="0070C0"/>
                </a:solidFill>
              </a:rPr>
            </a:br>
            <a:r>
              <a:rPr lang="pl-PL" sz="3200" b="1" dirty="0" smtClean="0">
                <a:solidFill>
                  <a:srgbClr val="0070C0"/>
                </a:solidFill>
              </a:rPr>
              <a:t>i specjalistów w przedszkolu i szkole</a:t>
            </a:r>
            <a:r>
              <a:rPr lang="pl-PL" sz="3200" b="1" dirty="0" smtClean="0"/>
              <a:t> </a:t>
            </a:r>
            <a:r>
              <a:rPr lang="pl-PL" sz="3200" b="1" dirty="0" smtClean="0">
                <a:solidFill>
                  <a:srgbClr val="0070C0"/>
                </a:solidFill>
              </a:rPr>
              <a:t>(</a:t>
            </a:r>
            <a:r>
              <a:rPr lang="pl-PL" sz="3200" b="1" dirty="0" smtClean="0">
                <a:solidFill>
                  <a:srgbClr val="0070C0"/>
                </a:solidFill>
                <a:cs typeface="Arial"/>
              </a:rPr>
              <a:t>§ 20 ust 1)</a:t>
            </a:r>
            <a:endParaRPr lang="pl-PL" sz="3200" b="1" dirty="0" smtClean="0"/>
          </a:p>
          <a:p>
            <a:pPr marL="114300" indent="0">
              <a:buNone/>
            </a:pPr>
            <a:r>
              <a:rPr lang="pl-PL" sz="3200" b="1" dirty="0" smtClean="0"/>
              <a:t>Do ich zadań należy w szczególności:</a:t>
            </a:r>
            <a:br>
              <a:rPr lang="pl-PL" sz="3200" b="1" dirty="0" smtClean="0"/>
            </a:br>
            <a:endParaRPr lang="pl-PL" sz="3200" b="1" dirty="0" smtClean="0"/>
          </a:p>
          <a:p>
            <a:pPr marL="114300" indent="0">
              <a:buNone/>
            </a:pPr>
            <a:r>
              <a:rPr lang="pl-PL" dirty="0"/>
              <a:t>1) rozpoznawanie indywidualnych potrzeb rozwojowych i edukacyjnych oraz możliwości psychofizycznych uczniów;</a:t>
            </a:r>
          </a:p>
          <a:p>
            <a:pPr marL="114300" indent="0" algn="just">
              <a:buNone/>
            </a:pPr>
            <a:r>
              <a:rPr lang="pl-PL" dirty="0"/>
              <a:t>2) określanie </a:t>
            </a:r>
            <a:r>
              <a:rPr lang="pl-PL" b="1" dirty="0"/>
              <a:t>mocnych stron, </a:t>
            </a:r>
            <a:r>
              <a:rPr lang="pl-PL" dirty="0"/>
              <a:t>predyspozycji, zainteresowań i uzdolnień uczniów;</a:t>
            </a:r>
          </a:p>
          <a:p>
            <a:pPr marL="114300" indent="0" algn="just">
              <a:buNone/>
            </a:pPr>
            <a:r>
              <a:rPr lang="pl-PL" dirty="0"/>
              <a:t>3) </a:t>
            </a:r>
            <a:r>
              <a:rPr lang="pl-PL" b="1" dirty="0"/>
              <a:t>rozpoznawanie przyczyn niepowodzeń edukacyjnych </a:t>
            </a:r>
            <a:r>
              <a:rPr lang="pl-PL" dirty="0"/>
              <a:t>lub trudności w funkcjonowaniu uczniów, w tym barier i ograniczeń utrudniających funkcjonowanie uczniów i ich uczestnictwo w życiu przedszkola, szkoły lub placówki;</a:t>
            </a:r>
          </a:p>
          <a:p>
            <a:pPr marL="114300" indent="0" algn="just">
              <a:buNone/>
            </a:pPr>
            <a:r>
              <a:rPr lang="pl-PL" dirty="0"/>
              <a:t>4) podejmowanie działań sprzyjających rozwojowi kompetencji oraz potencjału uczniów w celu podnoszenia efektywności uczenia się i poprawy ich funkcjonowania;</a:t>
            </a:r>
          </a:p>
          <a:p>
            <a:pPr marL="114300" indent="0" algn="just">
              <a:buNone/>
            </a:pPr>
            <a:r>
              <a:rPr lang="pl-PL" dirty="0"/>
              <a:t>5) </a:t>
            </a:r>
            <a:r>
              <a:rPr lang="pl-PL" b="1" dirty="0"/>
              <a:t>współpraca z poradnią w procesie diagnostycznym i </a:t>
            </a:r>
            <a:r>
              <a:rPr lang="pl-PL" b="1" dirty="0" err="1"/>
              <a:t>postdiagnostycznym</a:t>
            </a:r>
            <a:r>
              <a:rPr lang="pl-PL" b="1" dirty="0"/>
              <a:t>, </a:t>
            </a:r>
            <a:br>
              <a:rPr lang="pl-PL" b="1" dirty="0"/>
            </a:br>
            <a:r>
              <a:rPr lang="pl-PL" b="1" dirty="0"/>
              <a:t>w szczególności w zakresie oceny funkcjonowania uczniów, barier i ograniczeń </a:t>
            </a:r>
            <a:br>
              <a:rPr lang="pl-PL" b="1" dirty="0"/>
            </a:br>
            <a:r>
              <a:rPr lang="pl-PL" b="1" dirty="0"/>
              <a:t>w środowisku utrudniających funkcjonowanie uczniów i ich uczestnictwo w życiu przedszkola, szkoły lub placówki oraz efektów działań podejmowanych w celu poprawy funkcjonowania ucznia oraz planowania dalszych działań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404257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433452"/>
            <a:ext cx="15989324" cy="592302"/>
            <a:chOff x="0" y="6717576"/>
            <a:chExt cx="11988824" cy="464134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717576"/>
              <a:ext cx="11988824" cy="3326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819944"/>
              <a:ext cx="3210078" cy="361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677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30829"/>
            <a:ext cx="10515600" cy="444613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Cele działań pedagogicznych prowadzonych przez nauczycieli, wychowawców grup wychowawczych oraz specjalistów:  - § 20.2</a:t>
            </a:r>
            <a:endParaRPr lang="pl-PL" dirty="0" smtClean="0">
              <a:solidFill>
                <a:srgbClr val="0070C0"/>
              </a:solidFill>
            </a:endParaRPr>
          </a:p>
          <a:p>
            <a:pPr algn="just"/>
            <a:r>
              <a:rPr lang="pl-PL" dirty="0" smtClean="0"/>
              <a:t>w </a:t>
            </a:r>
            <a:r>
              <a:rPr lang="pl-PL" dirty="0"/>
              <a:t>przedszkolu – </a:t>
            </a:r>
            <a:r>
              <a:rPr lang="pl-PL" dirty="0" smtClean="0"/>
              <a:t>prowadzenie obserwacji pedagogicznej </a:t>
            </a:r>
            <a:r>
              <a:rPr lang="pl-PL" b="1" dirty="0" smtClean="0">
                <a:solidFill>
                  <a:srgbClr val="200886"/>
                </a:solidFill>
              </a:rPr>
              <a:t>mającej </a:t>
            </a:r>
            <a:r>
              <a:rPr lang="pl-PL" b="1" dirty="0">
                <a:solidFill>
                  <a:srgbClr val="200886"/>
                </a:solidFill>
              </a:rPr>
              <a:t>na celu wczesne rozpoznanie </a:t>
            </a:r>
            <a:r>
              <a:rPr lang="pl-PL" b="1" dirty="0" smtClean="0">
                <a:solidFill>
                  <a:srgbClr val="200886"/>
                </a:solidFill>
              </a:rPr>
              <a:t>u </a:t>
            </a:r>
            <a:r>
              <a:rPr lang="pl-PL" b="1" dirty="0">
                <a:solidFill>
                  <a:srgbClr val="200886"/>
                </a:solidFill>
              </a:rPr>
              <a:t>dziecka dysharmonii rozwojowych i podjęcie wczesnej interwencji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200886"/>
                </a:solidFill>
              </a:rPr>
              <a:t>a </a:t>
            </a:r>
            <a:r>
              <a:rPr lang="pl-PL" b="1" dirty="0">
                <a:solidFill>
                  <a:srgbClr val="200886"/>
                </a:solidFill>
              </a:rPr>
              <a:t>w przypadku dzieci realizujących obowiązkowe roczne przygotowanie przedszkolne </a:t>
            </a:r>
            <a:r>
              <a:rPr lang="pl-PL" b="1" dirty="0" smtClean="0">
                <a:solidFill>
                  <a:srgbClr val="200886"/>
                </a:solidFill>
              </a:rPr>
              <a:t>– </a:t>
            </a:r>
            <a:r>
              <a:rPr lang="pl-PL" dirty="0" smtClean="0"/>
              <a:t>obserwacji pedagogicznej zakończonej </a:t>
            </a:r>
            <a:r>
              <a:rPr lang="pl-PL" dirty="0"/>
              <a:t>analizą </a:t>
            </a:r>
            <a:r>
              <a:rPr lang="pl-PL" dirty="0" smtClean="0"/>
              <a:t>i </a:t>
            </a:r>
            <a:r>
              <a:rPr lang="pl-PL" dirty="0"/>
              <a:t>oceną gotowości dziecka do podjęcia nauki w szkole (diagnoza przedszkolna),</a:t>
            </a:r>
          </a:p>
          <a:p>
            <a:pPr algn="just">
              <a:defRPr/>
            </a:pPr>
            <a:r>
              <a:rPr lang="pl-PL" dirty="0"/>
              <a:t>w szkole – </a:t>
            </a:r>
            <a:r>
              <a:rPr lang="pl-PL" dirty="0" smtClean="0"/>
              <a:t>prowadzenie </a:t>
            </a:r>
            <a:r>
              <a:rPr lang="pl-PL" b="1" dirty="0" smtClean="0"/>
              <a:t>obserwacji pedagogicznej, </a:t>
            </a:r>
            <a:r>
              <a:rPr lang="pl-PL" b="1" dirty="0"/>
              <a:t>w trakcie bieżącej pracy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/>
              <a:t>uczniami</a:t>
            </a:r>
            <a:r>
              <a:rPr lang="pl-PL" b="1" dirty="0">
                <a:solidFill>
                  <a:srgbClr val="3E10B0"/>
                </a:solidFill>
              </a:rPr>
              <a:t>, </a:t>
            </a:r>
            <a:r>
              <a:rPr lang="pl-PL" dirty="0" smtClean="0"/>
              <a:t>mającej </a:t>
            </a:r>
            <a:r>
              <a:rPr lang="pl-PL" dirty="0"/>
              <a:t>na celu rozpoznanie u </a:t>
            </a:r>
            <a:r>
              <a:rPr lang="pl-PL" dirty="0" smtClean="0"/>
              <a:t>uczniów:</a:t>
            </a:r>
          </a:p>
          <a:p>
            <a:pPr algn="just">
              <a:defRPr/>
            </a:pPr>
            <a:r>
              <a:rPr lang="pl-PL" b="1" dirty="0" smtClean="0"/>
              <a:t>trudności </a:t>
            </a:r>
            <a:r>
              <a:rPr lang="pl-PL" b="1" dirty="0"/>
              <a:t>w uczeniu się </a:t>
            </a:r>
            <a:r>
              <a:rPr lang="pl-PL" dirty="0"/>
              <a:t>– </a:t>
            </a:r>
            <a:r>
              <a:rPr lang="pl-PL" dirty="0" smtClean="0"/>
              <a:t>w tym przypadku </a:t>
            </a:r>
            <a:r>
              <a:rPr lang="pl-PL" dirty="0"/>
              <a:t>uczniów  klas I-III</a:t>
            </a:r>
            <a:r>
              <a:rPr lang="pl-PL" i="1" dirty="0"/>
              <a:t> </a:t>
            </a:r>
            <a:r>
              <a:rPr lang="pl-PL" dirty="0"/>
              <a:t>szkoły </a:t>
            </a:r>
            <a:r>
              <a:rPr lang="pl-PL" dirty="0" smtClean="0"/>
              <a:t>podstawowej </a:t>
            </a:r>
            <a:r>
              <a:rPr lang="pl-PL" b="1" dirty="0" smtClean="0">
                <a:solidFill>
                  <a:srgbClr val="200886"/>
                </a:solidFill>
              </a:rPr>
              <a:t>deficytów </a:t>
            </a:r>
            <a:r>
              <a:rPr lang="pl-PL" b="1" dirty="0">
                <a:solidFill>
                  <a:srgbClr val="200886"/>
                </a:solidFill>
              </a:rPr>
              <a:t>kompetencji i zaburzeń sprawności językowych oraz </a:t>
            </a:r>
            <a:r>
              <a:rPr lang="pl-PL" dirty="0"/>
              <a:t>ryzyka wystąpienia specyficznych trudności w uczeniu się, </a:t>
            </a:r>
            <a:r>
              <a:rPr lang="pl-PL" b="1" dirty="0" smtClean="0">
                <a:solidFill>
                  <a:srgbClr val="200886"/>
                </a:solidFill>
              </a:rPr>
              <a:t>a </a:t>
            </a:r>
            <a:r>
              <a:rPr lang="pl-PL" b="1" dirty="0">
                <a:solidFill>
                  <a:srgbClr val="200886"/>
                </a:solidFill>
              </a:rPr>
              <a:t>także potencjału ucznia i jego zainteresowań</a:t>
            </a:r>
            <a:r>
              <a:rPr lang="pl-PL" b="1" dirty="0" smtClean="0">
                <a:solidFill>
                  <a:srgbClr val="200886"/>
                </a:solidFill>
              </a:rPr>
              <a:t>, </a:t>
            </a:r>
            <a:br>
              <a:rPr lang="pl-PL" b="1" dirty="0" smtClean="0">
                <a:solidFill>
                  <a:srgbClr val="200886"/>
                </a:solidFill>
              </a:rPr>
            </a:br>
            <a:r>
              <a:rPr lang="pl-PL" b="1" dirty="0" smtClean="0">
                <a:solidFill>
                  <a:srgbClr val="200886"/>
                </a:solidFill>
              </a:rPr>
              <a:t>- </a:t>
            </a:r>
            <a:r>
              <a:rPr lang="pl-PL" dirty="0" smtClean="0"/>
              <a:t>szczególnych uzdolnień,</a:t>
            </a:r>
            <a:endParaRPr lang="pl-PL" dirty="0"/>
          </a:p>
          <a:p>
            <a:pPr indent="-342900" algn="just">
              <a:defRPr/>
            </a:pPr>
            <a:r>
              <a:rPr lang="pl-PL" b="1" dirty="0">
                <a:solidFill>
                  <a:srgbClr val="200886"/>
                </a:solidFill>
              </a:rPr>
              <a:t>wspomaganie uczniów w wyborze kierunku kształcenia i zawodu </a:t>
            </a:r>
            <a:br>
              <a:rPr lang="pl-PL" b="1" dirty="0">
                <a:solidFill>
                  <a:srgbClr val="200886"/>
                </a:solidFill>
              </a:rPr>
            </a:br>
            <a:r>
              <a:rPr lang="pl-PL" b="1" dirty="0">
                <a:solidFill>
                  <a:srgbClr val="200886"/>
                </a:solidFill>
              </a:rPr>
              <a:t>w trakcie bieżącej pracy z uczniami.</a:t>
            </a:r>
            <a:endParaRPr lang="pl-PL" b="1" i="1" dirty="0">
              <a:solidFill>
                <a:srgbClr val="200886"/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583871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5845629"/>
            <a:ext cx="15972996" cy="1012369"/>
            <a:chOff x="0" y="6456158"/>
            <a:chExt cx="11988824" cy="594087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56158"/>
              <a:ext cx="11988824" cy="59408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633498"/>
              <a:ext cx="3210078" cy="250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073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0927" y="309707"/>
            <a:ext cx="9049987" cy="1325563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</a:t>
            </a:r>
            <a:endParaRPr lang="pl-PL" sz="28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16529"/>
            <a:ext cx="10515600" cy="4760520"/>
          </a:xfrm>
        </p:spPr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pl-PL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Przypomnienie</a:t>
            </a:r>
          </a:p>
          <a:p>
            <a:pPr marL="114300" indent="0" algn="just">
              <a:buNone/>
            </a:pPr>
            <a:r>
              <a:rPr lang="pl-PL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zadań pedagoga i psychologa  w przedszkolu, szkole i placówce należy </a:t>
            </a:r>
            <a:br>
              <a:rPr lang="pl-PL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szczególności </a:t>
            </a:r>
            <a:r>
              <a:rPr lang="pl-PL" sz="2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sz="2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§ 24)</a:t>
            </a:r>
            <a:r>
              <a:rPr lang="pl-PL" sz="2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14300" indent="0" algn="just"/>
            <a:r>
              <a:rPr lang="pl-PL" sz="2400" dirty="0" smtClean="0"/>
              <a:t>   prowadzenie badań i działań diagnostycznych uczniów, w tym diagnozowanie indywidualnych</a:t>
            </a:r>
            <a:br>
              <a:rPr lang="pl-PL" sz="2400" dirty="0" smtClean="0"/>
            </a:br>
            <a:r>
              <a:rPr lang="pl-PL" sz="2400" dirty="0" smtClean="0"/>
              <a:t>     potrzeb rozwojowych i edukacyjnych oraz możliwości psychofizycznych uczniów,</a:t>
            </a:r>
          </a:p>
          <a:p>
            <a:pPr marL="114300" indent="0" algn="just"/>
            <a:r>
              <a:rPr lang="pl-PL" sz="2400" dirty="0" smtClean="0"/>
              <a:t>   udzielanie uczniom pomocy psychologiczno-pedagogicznej w formach odpowiednich </a:t>
            </a:r>
            <a:br>
              <a:rPr lang="pl-PL" sz="2400" dirty="0" smtClean="0"/>
            </a:br>
            <a:r>
              <a:rPr lang="pl-PL" sz="2400" dirty="0" smtClean="0"/>
              <a:t>     do rozpoznanych potrzeb,</a:t>
            </a:r>
          </a:p>
          <a:p>
            <a:pPr marL="114300" indent="0" algn="just"/>
            <a:r>
              <a:rPr lang="pl-PL" sz="2400" dirty="0" smtClean="0"/>
              <a:t>   podejmowanie działań z zakresu profilaktyki uzależnień i innych problemów dzieci </a:t>
            </a:r>
            <a:br>
              <a:rPr lang="pl-PL" sz="2400" dirty="0" smtClean="0"/>
            </a:br>
            <a:r>
              <a:rPr lang="pl-PL" sz="2400" dirty="0" smtClean="0"/>
              <a:t>     i młodzieży,</a:t>
            </a:r>
          </a:p>
          <a:p>
            <a:pPr marL="114300" indent="0" algn="just"/>
            <a:r>
              <a:rPr lang="pl-PL" sz="2400" dirty="0" smtClean="0"/>
              <a:t>   minimalizowanie skutków zaburzeń rozwojowych, zapobieganie zaburzeniom zachowania </a:t>
            </a:r>
            <a:br>
              <a:rPr lang="pl-PL" sz="2400" dirty="0" smtClean="0"/>
            </a:br>
            <a:r>
              <a:rPr lang="pl-PL" sz="2400" dirty="0" smtClean="0"/>
              <a:t>     oraz    inicjowanie różnych form pomocy,</a:t>
            </a:r>
          </a:p>
          <a:p>
            <a:pPr marL="114300" indent="0" algn="just"/>
            <a:r>
              <a:rPr lang="pl-PL" sz="2400" dirty="0" smtClean="0"/>
              <a:t>   inicjowanie i prowadzenie działań mediacyjnych i interwencyjnych w sytuacjach kryzysowych,</a:t>
            </a:r>
          </a:p>
          <a:p>
            <a:pPr marL="114300" indent="0" algn="just"/>
            <a:r>
              <a:rPr lang="pl-PL" sz="2400" dirty="0" smtClean="0"/>
              <a:t>   pomoc rodzicom i nauczycielom w rozpoznawaniu i rozwijaniu indywidualnych możliwości,</a:t>
            </a:r>
            <a:br>
              <a:rPr lang="pl-PL" sz="2400" dirty="0" smtClean="0"/>
            </a:br>
            <a:r>
              <a:rPr lang="pl-PL" sz="2400" dirty="0" smtClean="0"/>
              <a:t>     predyspozycji i uzdolnień uczniów.</a:t>
            </a:r>
          </a:p>
          <a:p>
            <a:pPr marL="114300" indent="0">
              <a:buNone/>
            </a:pPr>
            <a:endParaRPr lang="pl-PL" sz="2400" dirty="0" smtClean="0"/>
          </a:p>
          <a:p>
            <a:pPr marL="114300" indent="0" algn="just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50222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72995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362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2291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pl-PL" b="1" dirty="0" smtClean="0">
                <a:solidFill>
                  <a:srgbClr val="0070C0"/>
                </a:solidFill>
              </a:rPr>
              <a:t>Nowa możliwość szkoły:</a:t>
            </a:r>
          </a:p>
          <a:p>
            <a:pPr marL="114300" indent="0" algn="just">
              <a:buNone/>
            </a:pPr>
            <a:r>
              <a:rPr lang="pl-PL" dirty="0" smtClean="0"/>
              <a:t>Nauczyciele </a:t>
            </a:r>
            <a:r>
              <a:rPr lang="pl-PL" dirty="0"/>
              <a:t>i specjaliści udzielający pomocy psychologiczno-pedagogicznej uczniowi </a:t>
            </a:r>
            <a:r>
              <a:rPr lang="pl-PL" u="sng" dirty="0"/>
              <a:t>oceniają efektywność  udzielonej pomocy i formułują wnioski </a:t>
            </a:r>
            <a:r>
              <a:rPr lang="pl-PL" dirty="0"/>
              <a:t>dotyczące dalszych działań mających na celu poprawę funkcjonowania </a:t>
            </a:r>
            <a:r>
              <a:rPr lang="pl-PL" dirty="0" smtClean="0"/>
              <a:t>ucznia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§ 20 ust. 9)</a:t>
            </a:r>
            <a:r>
              <a:rPr lang="pl-PL" dirty="0" smtClean="0"/>
              <a:t>.</a:t>
            </a:r>
            <a:endParaRPr lang="pl-PL" dirty="0"/>
          </a:p>
          <a:p>
            <a:pPr marL="114300" indent="0" algn="just">
              <a:buNone/>
            </a:pPr>
            <a:r>
              <a:rPr lang="pl-PL" b="1" dirty="0" smtClean="0">
                <a:solidFill>
                  <a:srgbClr val="0070C0"/>
                </a:solidFill>
              </a:rPr>
              <a:t>Ważne!</a:t>
            </a:r>
            <a:endParaRPr lang="pl-PL" dirty="0" smtClean="0">
              <a:solidFill>
                <a:srgbClr val="0070C0"/>
              </a:solidFill>
            </a:endParaRPr>
          </a:p>
          <a:p>
            <a:pPr marL="114300" indent="0" algn="just">
              <a:buNone/>
            </a:pPr>
            <a:r>
              <a:rPr lang="pl-PL" b="1" dirty="0" smtClean="0"/>
              <a:t>W </a:t>
            </a:r>
            <a:r>
              <a:rPr lang="pl-PL" b="1" dirty="0"/>
              <a:t>przypadku gdy z wniosków, wynika, że mimo udzielanej uczniowi pomocy psychologiczno- pedagogicznej </a:t>
            </a:r>
            <a:r>
              <a:rPr lang="pl-PL" b="1" dirty="0" smtClean="0"/>
              <a:t>w </a:t>
            </a:r>
            <a:r>
              <a:rPr lang="pl-PL" b="1" dirty="0"/>
              <a:t>przedszkolu, szkole nie następuje poprawa funkcjonowania ucznia, dyrektor przedszkola, szkoły, </a:t>
            </a:r>
            <a:r>
              <a:rPr lang="pl-PL" b="1" u="sng" dirty="0"/>
              <a:t>za zgodą rodziców ucznia albo pełnoletniego ucznia</a:t>
            </a:r>
            <a:r>
              <a:rPr lang="pl-PL" b="1" dirty="0"/>
              <a:t>, występuje do </a:t>
            </a:r>
            <a:r>
              <a:rPr lang="pl-PL" b="1" u="sng" dirty="0"/>
              <a:t>publicznej</a:t>
            </a:r>
            <a:r>
              <a:rPr lang="pl-PL" b="1" dirty="0"/>
              <a:t> poradni </a:t>
            </a:r>
            <a:r>
              <a:rPr lang="pl-PL" b="1" dirty="0" smtClean="0"/>
              <a:t>z </a:t>
            </a:r>
            <a:r>
              <a:rPr lang="pl-PL" b="1" dirty="0"/>
              <a:t>wnioskiem o przeprowadzenie diagnozy i wskazanie sposobu rozwiązania problemu </a:t>
            </a:r>
            <a:r>
              <a:rPr lang="pl-PL" b="1" dirty="0" smtClean="0"/>
              <a:t>ucznia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§ 20 ust. 10)</a:t>
            </a:r>
            <a:r>
              <a:rPr lang="pl-PL" b="1" dirty="0" smtClean="0"/>
              <a:t>.</a:t>
            </a:r>
            <a:endParaRPr lang="pl-PL" b="1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50222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602198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583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</a:t>
            </a:r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altLang="pl-PL" b="1" dirty="0" smtClean="0"/>
              <a:t>   </a:t>
            </a:r>
            <a:r>
              <a:rPr lang="pl-PL" altLang="pl-PL" b="1" dirty="0" smtClean="0">
                <a:solidFill>
                  <a:srgbClr val="0070C0"/>
                </a:solidFill>
              </a:rPr>
              <a:t>Ważne!</a:t>
            </a:r>
          </a:p>
          <a:p>
            <a:pPr algn="just">
              <a:buNone/>
            </a:pPr>
            <a:r>
              <a:rPr lang="pl-PL" altLang="pl-PL" dirty="0" smtClean="0"/>
              <a:t>   W </a:t>
            </a:r>
            <a:r>
              <a:rPr lang="pl-PL" altLang="pl-PL" dirty="0"/>
              <a:t>przypadku ucznia posiadającego orzeczenie o potrzebie kształcenia specjalnego planowanie i koordynowanie udzielania uczniowi pomocy psychologiczno – pedagogicznej w przedszkolu, szkole i ośrodku, </a:t>
            </a:r>
            <a:r>
              <a:rPr lang="pl-PL" altLang="pl-PL" dirty="0" smtClean="0"/>
              <a:t/>
            </a:r>
            <a:br>
              <a:rPr lang="pl-PL" altLang="pl-PL" dirty="0" smtClean="0"/>
            </a:br>
            <a:r>
              <a:rPr lang="pl-PL" b="1" dirty="0" smtClean="0"/>
              <a:t>w </a:t>
            </a:r>
            <a:r>
              <a:rPr lang="pl-PL" b="1" dirty="0"/>
              <a:t>tym ustalenie dla ucznia form udzielania tej </a:t>
            </a:r>
            <a:r>
              <a:rPr lang="pl-PL" b="1" dirty="0" smtClean="0"/>
              <a:t>pomocy, </a:t>
            </a:r>
            <a:r>
              <a:rPr lang="pl-PL" dirty="0"/>
              <a:t>a także okres ich udzielania oraz wymiar godzin, w którym poszczególne formy będą realizowane, jest zadaniem </a:t>
            </a:r>
            <a:r>
              <a:rPr lang="pl-PL" dirty="0" smtClean="0"/>
              <a:t>zespołu (</a:t>
            </a:r>
            <a:r>
              <a:rPr lang="pl-PL" dirty="0" smtClean="0">
                <a:latin typeface="Arial"/>
                <a:cs typeface="Arial"/>
              </a:rPr>
              <a:t>§ 21).</a:t>
            </a:r>
            <a:endParaRPr lang="pl-PL" alt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72995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915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0927" y="309707"/>
            <a:ext cx="10515600" cy="1325563"/>
          </a:xfrm>
        </p:spPr>
        <p:txBody>
          <a:bodyPr>
            <a:normAutofit/>
          </a:bodyPr>
          <a:lstStyle/>
          <a:p>
            <a:endParaRPr lang="pl-PL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pl-PL" b="1" dirty="0" smtClean="0">
                <a:solidFill>
                  <a:srgbClr val="0070C0"/>
                </a:solidFill>
              </a:rPr>
              <a:t>Informowanie rodziców:</a:t>
            </a:r>
          </a:p>
          <a:p>
            <a:pPr marL="114300" indent="0" algn="just">
              <a:buNone/>
            </a:pPr>
            <a:endParaRPr lang="pl-PL" dirty="0" smtClean="0"/>
          </a:p>
          <a:p>
            <a:pPr marL="114300" indent="0" algn="just">
              <a:buNone/>
            </a:pPr>
            <a:r>
              <a:rPr lang="pl-PL" dirty="0"/>
              <a:t>o</a:t>
            </a:r>
            <a:r>
              <a:rPr lang="pl-PL" dirty="0" smtClean="0"/>
              <a:t> ustalonych dla ucznia formach, okresie udzielania pomocy psychologiczno-pedagogicznej oraz wymiarze godzin, w którym poszczególne formy pomocy będą realizowane, </a:t>
            </a:r>
            <a:r>
              <a:rPr lang="pl-PL" b="1" dirty="0" smtClean="0"/>
              <a:t>dyrektor przedszkola, szkoły, niezwłocznie informuje </a:t>
            </a:r>
            <a:r>
              <a:rPr lang="pl-PL" b="1" dirty="0" smtClean="0">
                <a:solidFill>
                  <a:schemeClr val="accent5"/>
                </a:solidFill>
              </a:rPr>
              <a:t>pisemnie</a:t>
            </a:r>
            <a:r>
              <a:rPr lang="pl-PL" b="1" dirty="0" smtClean="0"/>
              <a:t>, w sposób przyjęty w danym przedszkolu, szkole, rodziców </a:t>
            </a:r>
            <a:r>
              <a:rPr lang="pl-PL" dirty="0" smtClean="0"/>
              <a:t>ucznia albo pełnoletniego ucznia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smtClean="0">
                <a:cs typeface="Arial"/>
              </a:rPr>
              <a:t>§ 23 ust.2)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842367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362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2600" cy="4351338"/>
          </a:xfrm>
        </p:spPr>
        <p:txBody>
          <a:bodyPr/>
          <a:lstStyle/>
          <a:p>
            <a:pPr algn="just">
              <a:buNone/>
            </a:pPr>
            <a:r>
              <a:rPr lang="pl-PL" sz="3200" b="1" dirty="0" smtClean="0">
                <a:solidFill>
                  <a:schemeClr val="accent5"/>
                </a:solidFill>
              </a:rPr>
              <a:t>  Kto wspiera nauczycieli?</a:t>
            </a:r>
          </a:p>
          <a:p>
            <a:pPr algn="just">
              <a:buNone/>
            </a:pPr>
            <a:r>
              <a:rPr lang="pl-PL" dirty="0" smtClean="0"/>
              <a:t>  Wsparcie </a:t>
            </a:r>
            <a:r>
              <a:rPr lang="pl-PL" dirty="0"/>
              <a:t>merytoryczne dla nauczycieli, wychowawców grup wychowawczych i specjalistów udzielających </a:t>
            </a:r>
            <a:r>
              <a:rPr lang="pl-PL" dirty="0" smtClean="0"/>
              <a:t>pomocy psychologiczno-pedagogicznej </a:t>
            </a:r>
            <a:r>
              <a:rPr lang="pl-PL" dirty="0"/>
              <a:t>w przedszkolu, szkole i placówce, </a:t>
            </a:r>
            <a:r>
              <a:rPr lang="pl-PL" b="1" dirty="0"/>
              <a:t>na wniosek dyrektora </a:t>
            </a:r>
            <a:r>
              <a:rPr lang="pl-PL" dirty="0"/>
              <a:t>przedszkola, </a:t>
            </a:r>
            <a:r>
              <a:rPr lang="pl-PL" dirty="0" smtClean="0"/>
              <a:t>szkoły i </a:t>
            </a:r>
            <a:r>
              <a:rPr lang="pl-PL" dirty="0"/>
              <a:t>placówki, </a:t>
            </a:r>
            <a:r>
              <a:rPr lang="pl-PL" b="1" dirty="0"/>
              <a:t>zapewniają </a:t>
            </a:r>
            <a:r>
              <a:rPr lang="pl-PL" b="1" dirty="0" smtClean="0"/>
              <a:t>poradnie oraz </a:t>
            </a:r>
            <a:r>
              <a:rPr lang="pl-PL" b="1" dirty="0"/>
              <a:t>placówki doskonalenia </a:t>
            </a:r>
            <a:r>
              <a:rPr lang="pl-PL" b="1" dirty="0" smtClean="0"/>
              <a:t>nauczycieli (</a:t>
            </a:r>
            <a:r>
              <a:rPr lang="pl-PL" b="1" dirty="0" smtClean="0">
                <a:cs typeface="Arial"/>
              </a:rPr>
              <a:t>§ 28)</a:t>
            </a:r>
            <a:r>
              <a:rPr lang="pl-PL" b="1" dirty="0" smtClean="0"/>
              <a:t>.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927733" cy="792089"/>
            <a:chOff x="154946" y="6429557"/>
            <a:chExt cx="11833878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154946" y="6429557"/>
              <a:ext cx="11833878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461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00000"/>
              </a:lnSpc>
              <a:buNone/>
            </a:pPr>
            <a:r>
              <a:rPr lang="pl-PL" sz="2400" b="1" dirty="0" smtClean="0">
                <a:solidFill>
                  <a:srgbClr val="0070C0"/>
                </a:solidFill>
              </a:rPr>
              <a:t>Przypomnienie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600" dirty="0" smtClean="0"/>
              <a:t>   Zgodnie z rozporządzeniem MEN z 25 sierpnia 2017 r. w sprawie prowadzenia przez publiczne przedszkola, szkoły  i placówki  dokumentacji przebiegu nauczania, działalności wychowawczej i opiekuńczej oraz rodzajów tej dokumentacji: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600" dirty="0" smtClean="0"/>
              <a:t>   </a:t>
            </a:r>
            <a:r>
              <a:rPr lang="pl-PL" sz="2600" b="1" dirty="0" smtClean="0"/>
              <a:t>pedagog, psycholog, logopeda, doradca zawodowy, terapeuta pedagogiczny </a:t>
            </a:r>
            <a:br>
              <a:rPr lang="pl-PL" sz="2600" b="1" dirty="0" smtClean="0"/>
            </a:br>
            <a:r>
              <a:rPr lang="pl-PL" sz="2600" b="1" dirty="0" smtClean="0"/>
              <a:t>lub inny specjalista zatrudniony w przedszkolu, szkole lub placówce prowadzi dziennik, do którego wpisuje tygodniowy rozkład swoich zajęć, zajęcia </a:t>
            </a:r>
            <a:br>
              <a:rPr lang="pl-PL" sz="2600" b="1" dirty="0" smtClean="0"/>
            </a:br>
            <a:r>
              <a:rPr lang="pl-PL" sz="2600" b="1" dirty="0" smtClean="0"/>
              <a:t>i czynności przeprowadzone w poszczególnych dniach, w tym informacje </a:t>
            </a:r>
            <a:br>
              <a:rPr lang="pl-PL" sz="2600" b="1" dirty="0" smtClean="0"/>
            </a:br>
            <a:r>
              <a:rPr lang="pl-PL" sz="2600" b="1" dirty="0" smtClean="0"/>
              <a:t>o kontaktach z osobami i instytucjami, z którymi współpracuje, imiona </a:t>
            </a:r>
            <a:br>
              <a:rPr lang="pl-PL" sz="2600" b="1" dirty="0" smtClean="0"/>
            </a:br>
            <a:r>
              <a:rPr lang="pl-PL" sz="2600" b="1" dirty="0" smtClean="0"/>
              <a:t>i nazwiska dzieci, uczniów lub wychowanków objętych różnymi formami pomocy, w szczególności pomocą psychologiczno-pedagogiczną (</a:t>
            </a:r>
            <a:r>
              <a:rPr lang="pl-PL" sz="2600" b="1" dirty="0" smtClean="0">
                <a:latin typeface="Arial"/>
                <a:cs typeface="Arial"/>
              </a:rPr>
              <a:t>§ 18)</a:t>
            </a:r>
            <a:r>
              <a:rPr lang="pl-PL" sz="2600" b="1" dirty="0" smtClean="0"/>
              <a:t>.</a:t>
            </a:r>
          </a:p>
          <a:p>
            <a:pPr>
              <a:lnSpc>
                <a:spcPct val="100000"/>
              </a:lnSpc>
              <a:buNone/>
            </a:pPr>
            <a:r>
              <a:rPr lang="pl-PL" sz="2400" b="1" dirty="0" smtClean="0"/>
              <a:t>  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967266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buNone/>
            </a:pPr>
            <a:r>
              <a:rPr lang="pl-PL" sz="2400" b="1" dirty="0" smtClean="0">
                <a:solidFill>
                  <a:srgbClr val="0070C0"/>
                </a:solidFill>
              </a:rPr>
              <a:t>Przypomnienie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400" b="1" dirty="0" smtClean="0">
                <a:latin typeface="Arial"/>
                <a:cs typeface="Arial"/>
              </a:rPr>
              <a:t>   §19</a:t>
            </a:r>
          </a:p>
          <a:p>
            <a:pPr lvl="0" algn="just">
              <a:lnSpc>
                <a:spcPct val="100000"/>
              </a:lnSpc>
              <a:buNone/>
            </a:pPr>
            <a:r>
              <a:rPr lang="pl-PL" sz="2000" dirty="0" smtClean="0">
                <a:latin typeface="Arial"/>
                <a:cs typeface="Arial"/>
              </a:rPr>
              <a:t>    Przedszkole, szkoła i </a:t>
            </a:r>
            <a:r>
              <a:rPr lang="pl-PL" sz="2000" smtClean="0">
                <a:latin typeface="Arial"/>
                <a:cs typeface="Arial"/>
              </a:rPr>
              <a:t>placówka </a:t>
            </a:r>
            <a:r>
              <a:rPr lang="pl-PL" sz="2000" b="1" smtClean="0">
                <a:latin typeface="Arial"/>
                <a:cs typeface="Arial"/>
              </a:rPr>
              <a:t>gromadzi, </a:t>
            </a:r>
            <a:r>
              <a:rPr lang="pl-PL" sz="2000" b="1" dirty="0" smtClean="0">
                <a:latin typeface="Arial"/>
                <a:cs typeface="Arial"/>
              </a:rPr>
              <a:t>w indywidualnej teczce,</a:t>
            </a:r>
            <a:r>
              <a:rPr lang="pl-PL" sz="2000" dirty="0" smtClean="0">
                <a:latin typeface="Arial"/>
                <a:cs typeface="Arial"/>
              </a:rPr>
              <a:t> dla każdego dziecka, ucznia, uczestnika zajęć rewalidacyjno-wychowawczych, słuchacza lub wychowanka objętego odpowiednio kształceniem specjalnym,  zajęciami rewalidacyjno-wychowawczymi lub pomocą psychologiczno-pedagogiczną </a:t>
            </a:r>
            <a:r>
              <a:rPr lang="pl-PL" sz="2000" b="1" dirty="0" smtClean="0">
                <a:latin typeface="Arial"/>
                <a:cs typeface="Arial"/>
              </a:rPr>
              <a:t>dokumentację</a:t>
            </a:r>
            <a:r>
              <a:rPr lang="pl-PL" sz="2000" dirty="0" smtClean="0">
                <a:latin typeface="Arial"/>
                <a:cs typeface="Arial"/>
              </a:rPr>
              <a:t> </a:t>
            </a:r>
            <a:r>
              <a:rPr lang="pl-PL" sz="2000" b="1" dirty="0" smtClean="0">
                <a:latin typeface="Arial"/>
                <a:cs typeface="Arial"/>
              </a:rPr>
              <a:t>badań </a:t>
            </a:r>
            <a:br>
              <a:rPr lang="pl-PL" sz="2000" b="1" dirty="0" smtClean="0">
                <a:latin typeface="Arial"/>
                <a:cs typeface="Arial"/>
              </a:rPr>
            </a:br>
            <a:r>
              <a:rPr lang="pl-PL" sz="2000" b="1" dirty="0" smtClean="0">
                <a:latin typeface="Arial"/>
                <a:cs typeface="Arial"/>
              </a:rPr>
              <a:t>i czynności uzupełniających</a:t>
            </a:r>
            <a:r>
              <a:rPr lang="pl-PL" sz="2000" dirty="0" smtClean="0">
                <a:latin typeface="Arial"/>
                <a:cs typeface="Arial"/>
              </a:rPr>
              <a:t> prowadzonych w szczególności przez pedagoga, psychologa, logopedę, doradcę zawodowego, terapeutę pedagogicznego, lekarza lub innego specjalistę, a także </a:t>
            </a:r>
            <a:r>
              <a:rPr lang="pl-PL" sz="2000" b="1" dirty="0" smtClean="0">
                <a:latin typeface="Arial"/>
                <a:cs typeface="Arial"/>
              </a:rPr>
              <a:t>indywidualne programy edukacyjno-terapeutyczne oraz indywidualne programy zajęć.</a:t>
            </a:r>
            <a:endParaRPr lang="pl-PL" sz="2000" b="1" dirty="0" smtClean="0"/>
          </a:p>
          <a:p>
            <a:pPr>
              <a:lnSpc>
                <a:spcPct val="100000"/>
              </a:lnSpc>
              <a:buNone/>
            </a:pPr>
            <a:r>
              <a:rPr lang="pl-PL" sz="2000" b="1" dirty="0" smtClean="0"/>
              <a:t>  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967266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e tekstowe 1"/>
          <p:cNvSpPr txBox="1">
            <a:spLocks noChangeArrowheads="1"/>
          </p:cNvSpPr>
          <p:nvPr/>
        </p:nvSpPr>
        <p:spPr bwMode="auto">
          <a:xfrm>
            <a:off x="473530" y="2133600"/>
            <a:ext cx="11234056" cy="4278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>
              <a:buFont typeface="Arial" charset="0"/>
              <a:buAutoNum type="arabicPeriod"/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EDUKACJI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NARODOWEJ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9 sierpnia 2017 r.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sprawie warunków organizowania kształcenia, wychowania i opieki dla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dzieci 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młodzieży niepełnosprawnych, niedostosowanych społecznie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zagrożonych niedostosowaniem społecznym (Dz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U. z 2017 r., poz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1578)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 MINISTRA  EDUKACJI  NARODOWEJ  z  dnia  24  lipca  2015 r. </a:t>
            </a:r>
          </a:p>
          <a:p>
            <a:pPr marL="457200" indent="-457200" algn="just">
              <a:buNone/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w sprawie warunków organizowania kształcenia, wychowania i opieki dla dzieci i młodzieży niepełnosprawnych, niedostosowanych społecznie i zagrożonych niedostosowaniem społecznym (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z 2015 r., poz. 1113)</a:t>
            </a:r>
          </a:p>
          <a:p>
            <a:pPr marL="457200" indent="-457200" algn="just">
              <a:buNone/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ROZPORZĄDZENE MINISTRA EDUKACJI NARODOWEJ z dnia 28 sierpnia 2017 r.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zmieniające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rozporządzenie w sprawie warunków organizowania kształcenia, wychowania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opieki dla dzieci i młodzieży niepełnosprawnych, niedostosowanych społecznie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zagrożonych niedostosowaniem społecznym (Dz. U. z 2017 r., poz. 1652)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2" name="Grupa 3"/>
          <p:cNvGrpSpPr/>
          <p:nvPr/>
        </p:nvGrpSpPr>
        <p:grpSpPr>
          <a:xfrm>
            <a:off x="0" y="6204856"/>
            <a:ext cx="15951224" cy="653143"/>
            <a:chOff x="236388" y="6249359"/>
            <a:chExt cx="11752436" cy="800886"/>
          </a:xfrm>
        </p:grpSpPr>
        <p:pic>
          <p:nvPicPr>
            <p:cNvPr id="5" name="Obraz 4"/>
            <p:cNvPicPr/>
            <p:nvPr/>
          </p:nvPicPr>
          <p:blipFill rotWithShape="1">
            <a:blip r:embed="rId4" cstate="print"/>
            <a:srcRect l="23125" t="7397" r="-23125" b="83288"/>
            <a:stretch/>
          </p:blipFill>
          <p:spPr bwMode="auto">
            <a:xfrm>
              <a:off x="236388" y="6249359"/>
              <a:ext cx="11752436" cy="80088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2709" y="282922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Który uczeń otrzymuje wsparcie?</a:t>
            </a: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 flipH="1">
            <a:off x="3352800" y="3124200"/>
            <a:ext cx="2209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6248400" y="32004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209800" y="3886200"/>
            <a:ext cx="32004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000" b="1" dirty="0">
                <a:solidFill>
                  <a:schemeClr val="bg1"/>
                </a:solidFill>
              </a:rPr>
              <a:t>posiada: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chemeClr val="bg1"/>
                </a:solidFill>
              </a:rPr>
              <a:t>opinię </a:t>
            </a:r>
            <a:r>
              <a:rPr lang="pl-PL" altLang="pl-PL" sz="2000" b="1" dirty="0" err="1">
                <a:solidFill>
                  <a:schemeClr val="bg1"/>
                </a:solidFill>
              </a:rPr>
              <a:t>ppp</a:t>
            </a:r>
            <a:endParaRPr lang="pl-PL" altLang="pl-PL" sz="2000" b="1" dirty="0">
              <a:solidFill>
                <a:schemeClr val="bg1"/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chemeClr val="bg1"/>
                </a:solidFill>
              </a:rPr>
              <a:t>orzeczenie </a:t>
            </a:r>
            <a:r>
              <a:rPr lang="pl-PL" altLang="pl-PL" sz="2000" b="1" dirty="0" err="1">
                <a:solidFill>
                  <a:schemeClr val="bg1"/>
                </a:solidFill>
              </a:rPr>
              <a:t>ppp</a:t>
            </a:r>
            <a:endParaRPr lang="pl-PL" altLang="pl-PL" sz="2000" b="1" dirty="0">
              <a:solidFill>
                <a:schemeClr val="bg1"/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chemeClr val="bg1"/>
                </a:solidFill>
              </a:rPr>
              <a:t>opinię i orzeczenie </a:t>
            </a:r>
            <a:r>
              <a:rPr lang="pl-PL" altLang="pl-PL" sz="2000" b="1" dirty="0" err="1">
                <a:solidFill>
                  <a:schemeClr val="bg1"/>
                </a:solidFill>
              </a:rPr>
              <a:t>ppp</a:t>
            </a:r>
            <a:r>
              <a:rPr lang="pl-PL" altLang="pl-PL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6858000" y="3886200"/>
            <a:ext cx="2819400" cy="1600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000" b="1" dirty="0">
                <a:solidFill>
                  <a:schemeClr val="bg1"/>
                </a:solidFill>
              </a:rPr>
              <a:t>nie posiada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chemeClr val="bg1"/>
                </a:solidFill>
              </a:rPr>
              <a:t>ani opinii </a:t>
            </a:r>
            <a:r>
              <a:rPr lang="pl-PL" altLang="pl-PL" sz="2000" b="1" dirty="0" err="1">
                <a:solidFill>
                  <a:schemeClr val="bg1"/>
                </a:solidFill>
              </a:rPr>
              <a:t>ppp</a:t>
            </a:r>
            <a:r>
              <a:rPr lang="pl-PL" altLang="pl-PL" sz="2000" b="1" dirty="0">
                <a:solidFill>
                  <a:schemeClr val="bg1"/>
                </a:solidFill>
              </a:rPr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000" b="1" dirty="0">
                <a:solidFill>
                  <a:schemeClr val="bg1"/>
                </a:solidFill>
              </a:rPr>
              <a:t>ani orzeczenia </a:t>
            </a:r>
            <a:r>
              <a:rPr lang="pl-PL" altLang="pl-PL" sz="2000" b="1" dirty="0" err="1">
                <a:solidFill>
                  <a:schemeClr val="bg1"/>
                </a:solidFill>
              </a:rPr>
              <a:t>ppp</a:t>
            </a:r>
            <a:r>
              <a:rPr lang="pl-PL" altLang="pl-PL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" name="Picture 2" descr="Znalezione obrazy dla zapytania uczeń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812" y="1261728"/>
            <a:ext cx="3384376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665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11999979" cy="696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B6FC3F-5425-4992-9E5F-A902FB284CBB}" type="slidenum">
              <a:rPr lang="pl-PL" altLang="pl-PL"/>
              <a:pPr/>
              <a:t>40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>
          <a:xfrm>
            <a:off x="1077686" y="1844677"/>
            <a:ext cx="10254343" cy="426221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l-PL" altLang="pl-PL" sz="2000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    </a:t>
            </a:r>
            <a:r>
              <a:rPr lang="pl-PL" altLang="pl-PL" sz="2400" b="1" dirty="0" smtClean="0">
                <a:cs typeface="Arial" charset="0"/>
              </a:rPr>
              <a:t>Niepełnosprawności sprzężone </a:t>
            </a:r>
            <a:r>
              <a:rPr lang="pl-PL" altLang="pl-PL" sz="2400" dirty="0" smtClean="0">
                <a:cs typeface="Arial" charset="0"/>
              </a:rPr>
              <a:t>– należy przez to rozumieć występowanie </a:t>
            </a:r>
            <a:br>
              <a:rPr lang="pl-PL" altLang="pl-PL" sz="2400" dirty="0" smtClean="0">
                <a:cs typeface="Arial" charset="0"/>
              </a:rPr>
            </a:br>
            <a:r>
              <a:rPr lang="pl-PL" altLang="pl-PL" sz="2400" dirty="0" smtClean="0">
                <a:cs typeface="Arial" charset="0"/>
              </a:rPr>
              <a:t>u dziecka niesłyszącego lub słabosłyszącego, niewidomego lub słabowidzącego, </a:t>
            </a:r>
            <a:br>
              <a:rPr lang="pl-PL" altLang="pl-PL" sz="2400" dirty="0" smtClean="0">
                <a:cs typeface="Arial" charset="0"/>
              </a:rPr>
            </a:br>
            <a:r>
              <a:rPr lang="pl-PL" altLang="pl-PL" sz="2400" dirty="0" smtClean="0">
                <a:cs typeface="Arial" charset="0"/>
              </a:rPr>
              <a:t>z niepełnosprawnością ruchową w tym z afazją, z niepełnosprawnością intelektualną albo z autyzmem, w tym z zespołem Aspergera, </a:t>
            </a:r>
            <a:r>
              <a:rPr lang="pl-PL" altLang="pl-PL" sz="2400" b="1" dirty="0" smtClean="0">
                <a:cs typeface="Arial" charset="0"/>
              </a:rPr>
              <a:t>co najmniej jeszcze jednej z wymienionych niepełnosprawności.</a:t>
            </a:r>
          </a:p>
          <a:p>
            <a:pPr algn="just">
              <a:lnSpc>
                <a:spcPct val="110000"/>
              </a:lnSpc>
              <a:buNone/>
            </a:pPr>
            <a:endParaRPr lang="pl-PL" altLang="pl-PL" sz="2000" b="1" dirty="0" smtClean="0">
              <a:cs typeface="Arial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pl-PL" altLang="pl-PL" sz="2000" b="1" dirty="0" smtClean="0">
                <a:cs typeface="Arial" charset="0"/>
              </a:rPr>
              <a:t>Ustawa z dnia 14 grudnia 2016 r. Prawo oświatowe (</a:t>
            </a:r>
            <a:r>
              <a:rPr lang="pl-PL" altLang="pl-PL" sz="2000" b="1" dirty="0" err="1" smtClean="0">
                <a:cs typeface="Arial" charset="0"/>
              </a:rPr>
              <a:t>Dz.U</a:t>
            </a:r>
            <a:r>
              <a:rPr lang="pl-PL" altLang="pl-PL" sz="2000" b="1" dirty="0" smtClean="0">
                <a:cs typeface="Arial" charset="0"/>
              </a:rPr>
              <a:t> z 2017 </a:t>
            </a:r>
            <a:r>
              <a:rPr lang="pl-PL" altLang="pl-PL" sz="2000" b="1" dirty="0" err="1" smtClean="0">
                <a:cs typeface="Arial" charset="0"/>
              </a:rPr>
              <a:t>r</a:t>
            </a:r>
            <a:r>
              <a:rPr lang="pl-PL" altLang="pl-PL" sz="2000" b="1" dirty="0" smtClean="0">
                <a:cs typeface="Arial" charset="0"/>
              </a:rPr>
              <a:t> , poz. 59 ze zm.)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924009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>
          <a:xfrm>
            <a:off x="239184" y="2057399"/>
            <a:ext cx="11808883" cy="4049487"/>
          </a:xfrm>
        </p:spPr>
        <p:txBody>
          <a:bodyPr/>
          <a:lstStyle/>
          <a:p>
            <a:pPr algn="just">
              <a:buNone/>
            </a:pPr>
            <a:r>
              <a:rPr lang="pl-PL" altLang="pl-PL" sz="2400" b="1" dirty="0" smtClean="0">
                <a:latin typeface="Arial" charset="0"/>
                <a:cs typeface="Arial" charset="0"/>
              </a:rPr>
              <a:t>1.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Rozporządzenie  z 9 sierpnia 2017 r. uwzględnia nowe typy szkół zgodne z reformą systemu oświaty,</a:t>
            </a:r>
          </a:p>
          <a:p>
            <a:pPr algn="just">
              <a:buNone/>
            </a:pPr>
            <a:r>
              <a:rPr lang="pl-PL" altLang="pl-PL" sz="2400" b="1" dirty="0" smtClean="0">
                <a:latin typeface="Arial" charset="0"/>
                <a:cs typeface="Arial" charset="0"/>
              </a:rPr>
              <a:t>2.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Rozporządzenie nie dotyczy dzieci i młodzieży z niepełnosprawnością intelektualną w stopniu głębokim,</a:t>
            </a:r>
          </a:p>
          <a:p>
            <a:pPr algn="just">
              <a:buNone/>
            </a:pPr>
            <a:r>
              <a:rPr lang="pl-PL" altLang="pl-PL" sz="2400" b="1" dirty="0" smtClean="0">
                <a:latin typeface="Arial" charset="0"/>
                <a:cs typeface="Arial" charset="0"/>
              </a:rPr>
              <a:t>3.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Wskazano, że uczniowie posiadający orzeczenie o potrzebie kształcenia specjalnego będą mogli </a:t>
            </a:r>
            <a: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uczyć się w szkole podstawowej, do końca roku szkolnego w tym roku kalendarzowym, w którym kończą 20. rok życia</a:t>
            </a:r>
            <a:r>
              <a:rPr lang="pl-PL" altLang="pl-PL" sz="2400" dirty="0" smtClean="0">
                <a:latin typeface="Arial" charset="0"/>
                <a:cs typeface="Arial" charset="0"/>
              </a:rPr>
              <a:t>, </a:t>
            </a:r>
            <a: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w szkole ponadpodstawowej do końca roku szkolnego w tym roku kalendarzowym, </a:t>
            </a:r>
            <a:b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 którym uczeń kończy 24. rok życia,</a:t>
            </a:r>
          </a:p>
          <a:p>
            <a:pPr algn="just">
              <a:buFont typeface="Calibri" pitchFamily="34" charset="0"/>
              <a:buAutoNum type="arabicParenR"/>
            </a:pPr>
            <a:endParaRPr lang="pl-PL" altLang="pl-PL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195944" y="6065911"/>
            <a:ext cx="15777052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228600" y="2057400"/>
            <a:ext cx="11819467" cy="507818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4. Zmiany w indywidualnym programie edukacyjno-terapeutycznym</a:t>
            </a:r>
            <a:r>
              <a:rPr lang="pl-PL" altLang="pl-PL" sz="2000" dirty="0" smtClean="0">
                <a:latin typeface="Arial" charset="0"/>
                <a:cs typeface="Arial" charset="0"/>
              </a:rPr>
              <a:t>: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wskazanie zintegrowanych oddziaływań nauczycieli i specjalistów prowadzących zajęcia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z dzieckiem lub uczniem, które mają wpłynąć na poprawę komunikowania się dziecka lub ucznia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z otoczeniem z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użyciem wspomagających i alternatywnych metod komunikacji (AAC), a także wzmocnienie jego uczestnictwa w życiu szkolnym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obowiązek określenia w IPET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zajęć z zakresu doradztwa zawodowego (kl. VII, VIII SP, BSI LO,T)</a:t>
            </a:r>
            <a:r>
              <a:rPr lang="pl-PL" altLang="pl-PL" sz="2000" dirty="0" smtClean="0">
                <a:latin typeface="Arial" charset="0"/>
                <a:cs typeface="Arial" charset="0"/>
              </a:rPr>
              <a:t>,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a także zajęć związanych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 wyborem kierunku kształcenia i zawodu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realizowanych w ramach pomocy psychologiczno-pedagogicznej,</a:t>
            </a:r>
            <a:endParaRPr lang="pl-PL" altLang="pl-PL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w przypadku uczniów niepełnosprawnych obowiązek określenia wykorzystania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technologii wspomagających kształcenie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– każdy element wyposażenia czy produktu, które wpływają na poprawę funkcjonowanie dziecka (w zależności od potrzeb dziecka/ucznia),</a:t>
            </a:r>
          </a:p>
          <a:p>
            <a:pPr algn="just"/>
            <a:endParaRPr lang="pl-PL" altLang="pl-PL" sz="1800" dirty="0" smtClean="0">
              <a:latin typeface="Arial" charset="0"/>
              <a:cs typeface="Arial" charset="0"/>
            </a:endParaRPr>
          </a:p>
          <a:p>
            <a:pPr algn="just"/>
            <a:endParaRPr lang="pl-PL" altLang="pl-PL" sz="1800" dirty="0" smtClean="0">
              <a:latin typeface="Arial" charset="0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326570"/>
            <a:ext cx="12192000" cy="179614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1" y="6065911"/>
            <a:ext cx="16038310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0" y="1828800"/>
            <a:ext cx="12048067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altLang="pl-PL" sz="1800" b="1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Zmiany w indywidualnym programie edukacyjno-terapeutycznym</a:t>
            </a:r>
            <a:r>
              <a:rPr lang="pl-PL" altLang="pl-PL" sz="2000" dirty="0" smtClean="0">
                <a:latin typeface="Arial" charset="0"/>
                <a:cs typeface="Arial" charset="0"/>
              </a:rPr>
              <a:t>: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zajęcia rewalidacyjne powinny uwzględniać przede wszystkim rozwijanie umiejętności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komunikacyjnych dzieci i uczniów niepełnosprawnych, z użyciem wspomagających i alternatywnych metod komunikacji (AAC).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Wprowadzono zmianę brzmienia przepisu dotyczącego uczniów niesłyszących lub z afazją, przez zastąpienie tych niepełnosprawności określeniem ogólnym uwzględniającym wszystkich uczniów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niepełnosprawnych z zaburzeniami mowy lub jej brakiem </a:t>
            </a:r>
            <a:b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(w IPET-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cie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w ramach zajęć rewalidacyjnych),</a:t>
            </a:r>
          </a:p>
          <a:p>
            <a:pPr algn="just"/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możliwość organizacji wybranych zajęć </a:t>
            </a:r>
            <a:r>
              <a:rPr lang="pl-PL" altLang="pl-PL" sz="20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wych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 przedszkolnego/edukacyjnych </a:t>
            </a:r>
            <a:r>
              <a:rPr lang="pl-PL" altLang="pl-PL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indywidualnie </a:t>
            </a:r>
            <a:br>
              <a:rPr lang="pl-PL" altLang="pl-PL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pl-PL" altLang="pl-PL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 dzieckiem lub uczniem lub w grupie liczącej do 5 </a:t>
            </a:r>
            <a:r>
              <a:rPr lang="pl-PL" altLang="pl-PL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osób</a:t>
            </a:r>
            <a:r>
              <a:rPr lang="pl-PL" altLang="pl-PL" sz="20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dla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uczniów posiadających orzeczenie o potrzebie kształcenia specjalnego</a:t>
            </a:r>
            <a:r>
              <a:rPr lang="pl-PL" altLang="pl-PL" sz="2000" dirty="0" smtClean="0">
                <a:latin typeface="Arial" charset="0"/>
                <a:cs typeface="Arial" charset="0"/>
              </a:rPr>
              <a:t>.</a:t>
            </a:r>
            <a:endParaRPr lang="pl-PL" altLang="pl-PL" sz="2000" b="1" dirty="0" smtClean="0">
              <a:latin typeface="Arial" charset="0"/>
              <a:cs typeface="Arial" charset="0"/>
            </a:endParaRPr>
          </a:p>
          <a:p>
            <a:pPr algn="just"/>
            <a:endParaRPr lang="pl-PL" altLang="pl-PL" sz="2000" dirty="0" smtClean="0">
              <a:latin typeface="Arial" charset="0"/>
              <a:cs typeface="Arial" charset="0"/>
            </a:endParaRPr>
          </a:p>
          <a:p>
            <a:pPr algn="just"/>
            <a:endParaRPr lang="pl-PL" altLang="pl-PL" sz="2000" dirty="0" smtClean="0">
              <a:latin typeface="Arial" charset="0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244928"/>
            <a:ext cx="12192000" cy="1698172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1" y="6065911"/>
            <a:ext cx="16021982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0" y="1773239"/>
            <a:ext cx="12048067" cy="4897437"/>
          </a:xfrm>
        </p:spPr>
        <p:txBody>
          <a:bodyPr/>
          <a:lstStyle/>
          <a:p>
            <a:pPr algn="just"/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 skład zespołu opracowującego IPET wchodzą wychowawcy grup wychowawczych z MOW, MOS, SOW, SOSW, ORW,</a:t>
            </a:r>
            <a:r>
              <a:rPr lang="pl-PL" altLang="pl-PL" sz="2000" b="1" dirty="0" smtClean="0"/>
              <a:t> </a:t>
            </a:r>
          </a:p>
          <a:p>
            <a:pPr algn="just"/>
            <a:r>
              <a:rPr lang="pl-PL" altLang="pl-PL" sz="2000" b="1" dirty="0" smtClean="0">
                <a:latin typeface="Arial" pitchFamily="34" charset="0"/>
                <a:cs typeface="Arial" pitchFamily="34" charset="0"/>
              </a:rPr>
              <a:t>jeden indywidualny program edukacyjno-terapeutyczny (IPET) </a:t>
            </a:r>
            <a:r>
              <a:rPr lang="pl-PL" altLang="pl-PL" sz="2000" dirty="0" smtClean="0">
                <a:latin typeface="Arial" pitchFamily="34" charset="0"/>
                <a:cs typeface="Arial" pitchFamily="34" charset="0"/>
              </a:rPr>
              <a:t>dla wychowanków </a:t>
            </a:r>
            <a:r>
              <a:rPr lang="pl-PL" altLang="pl-PL" sz="2000" dirty="0" smtClean="0"/>
              <a:t>MOW, MOS, SOSW, SOW i ORW </a:t>
            </a:r>
            <a:endParaRPr lang="pl-PL" altLang="pl-PL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zobowiązano zespół do uwzględnienia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 programie wyników diagnozy i wniosków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sformułowanych na jego podstawie (nie tylko zalecenia wynikające z orzeczenia o potrzebie kształcenia specjalnego),</a:t>
            </a:r>
          </a:p>
          <a:p>
            <a:pPr algn="just"/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spotkania zespołu </a:t>
            </a:r>
            <a:r>
              <a:rPr lang="pl-PL" altLang="pl-PL" sz="20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nie rzadziej niż dwa razy w roku szkolnym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możliwość, za zgodą rodziców dziecka lub ucznia,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udziału innych podmiotów</a:t>
            </a:r>
            <a:r>
              <a:rPr lang="pl-PL" altLang="pl-PL" sz="2000" dirty="0" smtClean="0">
                <a:latin typeface="Arial" charset="0"/>
                <a:cs typeface="Arial" charset="0"/>
              </a:rPr>
              <a:t>, w dokonywaniu okresowej wielospecjalistycznej oceny poziomu funkcjonowania dziecka lub ucznia, w miarę potrzeb,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w dokonywaniu modyfikacji indywidualnego programu edukacyjno-terapeutycznego,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zobowiązanie zespołu do dokonywania okresowej wielospecjalistycznej oceny poziomu funkcjonowania dziecka lub ucznia, z uwzględnieniem oceny efektywności pomocy psychologiczno-pedagogicznej udzielanej dziecku lub uczniowi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oraz oceny efektywności programu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,</a:t>
            </a:r>
          </a:p>
          <a:p>
            <a:pPr algn="just">
              <a:buFont typeface="Calibri" pitchFamily="34" charset="0"/>
              <a:buAutoNum type="arabicParenR" startAt="3"/>
            </a:pPr>
            <a:endParaRPr lang="pl-PL" altLang="pl-PL" sz="1800" dirty="0" smtClean="0">
              <a:latin typeface="Arial" charset="0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244928"/>
            <a:ext cx="12192000" cy="1763485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319157"/>
            <a:ext cx="15842367" cy="538843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zawartości 2"/>
          <p:cNvSpPr>
            <a:spLocks noGrp="1"/>
          </p:cNvSpPr>
          <p:nvPr>
            <p:ph idx="1"/>
          </p:nvPr>
        </p:nvSpPr>
        <p:spPr>
          <a:xfrm>
            <a:off x="239184" y="1616530"/>
            <a:ext cx="11808883" cy="5241472"/>
          </a:xfrm>
        </p:spPr>
        <p:txBody>
          <a:bodyPr>
            <a:normAutofit/>
          </a:bodyPr>
          <a:lstStyle/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dyrektor szkoły lub ośrodka jest zobowiązany do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pisemnego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zawiadamiania rodziców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ucznia albo pełnoletniego ucznia o terminie każdego spotkania zespołu i możliwości uczestniczenia w nim, 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obowiązek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przekazania rodzicom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ucznia lub pełnoletniemu uczniowi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kopii wielospecjalistycznej oceny poziomu funkcjonowania dziecka lub ucznia,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rodzice będą otrzymywać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kopię indywidualnego programu edukacyjno-terapeutycznego ucznia bez konieczności składania wniosku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w tej sprawie,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w § 7 ust. 4 wprowadzono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obowiązek zatrudniania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w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przedszkolach specjalnych, przedszkolach ogólnodostępnych z oddziałami specjalnymi oraz w klasach </a:t>
            </a:r>
            <a:r>
              <a:rPr lang="pl-PL" altLang="pl-PL" sz="2000" b="1" dirty="0" err="1" smtClean="0">
                <a:latin typeface="Arial" charset="0"/>
                <a:cs typeface="Arial" charset="0"/>
              </a:rPr>
              <a:t>I–IV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 szkół podstawowych specjalnych i szkół podstawowych ogólnodostępnych z oddziałami specjalnymi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pomocy nauczyciela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(dotyczy dzieci z niepełnosprawnością intelektualną w stopniu umiarkowanym lub znacznym; z niepełnosprawnością ruchową, w tym z afazją; z autyzmem, w tym z zespołem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Aspergera</a:t>
            </a:r>
            <a:r>
              <a:rPr lang="pl-PL" altLang="pl-PL" sz="2000" dirty="0" smtClean="0">
                <a:latin typeface="Arial" charset="0"/>
                <a:cs typeface="Arial" charset="0"/>
              </a:rPr>
              <a:t>; a także dzieci z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niepełnosprawnościami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sprzężonymi)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w przypadkach innych niepełnosprawności niż ww. można zatrudnić pomoc nauczyciela za zgodą organu oprowadzanego.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 cstate="print"/>
          <a:srcRect b="74656"/>
          <a:stretch/>
        </p:blipFill>
        <p:spPr>
          <a:xfrm>
            <a:off x="0" y="-277586"/>
            <a:ext cx="12192000" cy="1681843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195943" y="6498771"/>
            <a:ext cx="15630097" cy="35922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4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/>
          <p:cNvSpPr>
            <a:spLocks noGrp="1"/>
          </p:cNvSpPr>
          <p:nvPr>
            <p:ph idx="1"/>
          </p:nvPr>
        </p:nvSpPr>
        <p:spPr>
          <a:xfrm>
            <a:off x="334434" y="1916113"/>
            <a:ext cx="11713633" cy="4210050"/>
          </a:xfrm>
        </p:spPr>
        <p:txBody>
          <a:bodyPr>
            <a:normAutofit/>
          </a:bodyPr>
          <a:lstStyle/>
          <a:p>
            <a:pPr algn="just"/>
            <a:r>
              <a:rPr lang="pl-PL" altLang="pl-PL" sz="2400" dirty="0" smtClean="0">
                <a:latin typeface="Arial" charset="0"/>
                <a:cs typeface="Arial" charset="0"/>
              </a:rPr>
              <a:t>w § 8 rozporządzenia zachowano dotychczasową regulację, zgodnie </a:t>
            </a:r>
            <a:br>
              <a:rPr lang="pl-PL" altLang="pl-PL" sz="2400" dirty="0" smtClean="0">
                <a:latin typeface="Arial" charset="0"/>
                <a:cs typeface="Arial" charset="0"/>
              </a:rPr>
            </a:br>
            <a:r>
              <a:rPr lang="pl-PL" altLang="pl-PL" sz="2400" dirty="0" smtClean="0">
                <a:latin typeface="Arial" charset="0"/>
                <a:cs typeface="Arial" charset="0"/>
              </a:rPr>
              <a:t>z którą uczniowie: z chorobami przewlekłymi, zaburzeniami psychicznymi, zaburzeniami zachowania i zagrożeni uzależnieniem, posiadający orzeczenie </a:t>
            </a:r>
            <a:br>
              <a:rPr lang="pl-PL" altLang="pl-PL" sz="2400" dirty="0" smtClean="0">
                <a:latin typeface="Arial" charset="0"/>
                <a:cs typeface="Arial" charset="0"/>
              </a:rPr>
            </a:br>
            <a:r>
              <a:rPr lang="pl-PL" altLang="pl-PL" sz="2400" dirty="0" smtClean="0">
                <a:latin typeface="Arial" charset="0"/>
                <a:cs typeface="Arial" charset="0"/>
              </a:rPr>
              <a:t>o potrzebie kształcenia specjalnego, którzy rozpoczęli naukę w szkole integracyjnej, oddziale integracyjnym w szkole ogólnodostępnej, szkole specjalnej lub oddziale specjalnym w szkole ogólnodostępnej jeszcze </a:t>
            </a:r>
            <a:r>
              <a:rPr lang="pl-PL" altLang="pl-PL" sz="24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przed dniem 1 września 2011 r.</a:t>
            </a:r>
            <a:r>
              <a:rPr lang="pl-PL" altLang="pl-PL" sz="2400" dirty="0" smtClean="0">
                <a:latin typeface="Arial" charset="0"/>
                <a:cs typeface="Arial" charset="0"/>
              </a:rPr>
              <a:t>, będą mogli kontynuować naukę w tej szkole lub oddziale do ukończenia szkoły danego typu,</a:t>
            </a:r>
          </a:p>
          <a:p>
            <a:pPr algn="just"/>
            <a: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IPET opracowane dla uczniów na podstawie dotychczasowych przepisów należy dostosować do wymogów wynikających z rozporządzenia, w terminie do dnia </a:t>
            </a:r>
            <a:b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pl-PL" altLang="pl-PL" sz="24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30 września 2017 r. </a:t>
            </a:r>
            <a:r>
              <a:rPr lang="pl-PL" altLang="pl-PL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(§ 9)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902239" cy="792089"/>
            <a:chOff x="349303" y="6429557"/>
            <a:chExt cx="11466832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349303" y="6429557"/>
              <a:ext cx="11466832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/>
          </a:p>
          <a:p>
            <a:pPr lvl="0">
              <a:buNone/>
            </a:pPr>
            <a:r>
              <a:rPr lang="pl-PL" dirty="0" smtClean="0"/>
              <a:t>Ważność  orzeczeń o potrzebie kształcenia specjalnego została wydłużona do czasu zakończenia kształcenia odpowiednio:</a:t>
            </a:r>
          </a:p>
          <a:p>
            <a:pPr lvl="0"/>
            <a:r>
              <a:rPr lang="pl-PL" dirty="0" smtClean="0"/>
              <a:t>w klasie IV szkoły podstawowej-w przypadku orzeczeń wydanych na okres I etapu edukacyjnego,</a:t>
            </a:r>
          </a:p>
          <a:p>
            <a:pPr lvl="0"/>
            <a:r>
              <a:rPr lang="pl-PL" dirty="0" smtClean="0"/>
              <a:t>w szkole podstawowej – w przypadku orzeczeń wydanych na okres II etapu edukacyjnego</a:t>
            </a:r>
          </a:p>
          <a:p>
            <a:pPr lvl="0"/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92505" y="6065911"/>
            <a:ext cx="15598297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/>
          </a:p>
          <a:p>
            <a:pPr lvl="0">
              <a:buNone/>
            </a:pPr>
            <a:r>
              <a:rPr lang="pl-PL" dirty="0" smtClean="0"/>
              <a:t>  Uczniowie gimnazjów posiadających orzeczenie o potrzebie kształcenia specjalnego na okres nauki w gimnazjum, którzy nie otrzymali w roku szkolnym 2016/2017 promocji do klasy II i od 1 września 2017 r. kontynuują naukę w klasie VII szkoły podstawowej, muszą uzyskać nowe orzeczenia.</a:t>
            </a:r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92505" y="6065911"/>
            <a:ext cx="15598297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Potrzeba objęcia pomocą psychologiczno – pedagogiczną wynika w szczególności z: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Znalezione obrazy dla zapytania uczeń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2" y="307736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838200" y="1985818"/>
            <a:ext cx="2514600" cy="942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dirty="0" smtClean="0"/>
              <a:t>niepełnosprawności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38199" y="3482109"/>
            <a:ext cx="2329873" cy="1443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niedostosowania społecznego;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zagrożenia niedostosowaniem społecznym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838200" y="5172364"/>
            <a:ext cx="2329873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200886"/>
                </a:solidFill>
              </a:rPr>
              <a:t>zaburzeń zachowania lub emocji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546764" y="5172365"/>
            <a:ext cx="3925454" cy="150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zaniedbań środowiskowych związanych z sytuacją bytową ucznia </a:t>
            </a:r>
            <a:br>
              <a:rPr lang="pl-PL" dirty="0" smtClean="0"/>
            </a:br>
            <a:r>
              <a:rPr lang="pl-PL" dirty="0" smtClean="0"/>
              <a:t>i jego rodziny, sposobem spędzania czasu wolnego i kontaktami środowiskowymi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8368145" y="1567544"/>
            <a:ext cx="2752437" cy="168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200886"/>
                </a:solidFill>
              </a:rPr>
              <a:t>deficytów kompetencji i zaburzeń sprawności językowych; (</a:t>
            </a:r>
            <a:r>
              <a:rPr lang="pl-PL" b="1" strike="sngStrike" dirty="0" smtClean="0">
                <a:solidFill>
                  <a:srgbClr val="200886"/>
                </a:solidFill>
              </a:rPr>
              <a:t>zaburzeń komunikacji  językowej)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z choroby przewlekłej;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8497454" y="3482109"/>
            <a:ext cx="2856345" cy="1126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z sytuacji kryzysowych lub traumatycznych;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z niepowodzeń edukacyjnych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850909" y="5080001"/>
            <a:ext cx="3666837" cy="1597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trudności adaptacyjnych związanych z różnicami kulturowymi lub ze zmianą środowiska edukacyjnego, w tym związanych z wcześniejszym kształceniem za granicą.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535055" y="1856509"/>
            <a:ext cx="2937163" cy="1071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szczególnych uzdolnień;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pl-PL" dirty="0" smtClean="0"/>
              <a:t>ze specyficznych trudności w uczeniu się;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00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  Zgodnie z § 6 ust. 1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8 rozporządzenia Ministra Edukacji Narodowej z dnia 9 sierpnia 2017r. w sprawie warunków organizowania kształcenia, wychowania i opieki dla dzieci i młodzieży niepełnosprawnych, niedostosow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anych społecznie i zagrożonych niedostosowaniem społecznym (Dz. U. poz. 1578):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uczeń posiadający orzeczenie o potrzebie kształcenia specjalnego   w zależności  od potrzeb  może mieć prowadzone wybrane zajęcia </a:t>
            </a:r>
            <a:r>
              <a:rPr lang="pl-PL" sz="2400" b="1" u="sng" dirty="0" smtClean="0">
                <a:latin typeface="Arial" pitchFamily="34" charset="0"/>
                <a:cs typeface="Arial" pitchFamily="34" charset="0"/>
              </a:rPr>
              <a:t>indywidualnie  lub w grupie liczącej  do 5 uczniów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, na podstawie indywidualnego programu edukacyjno-terapeutycznego</a:t>
            </a:r>
            <a:r>
              <a:rPr lang="pl-PL" alt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(zespół nauczycieli i specjalistów może wskazać takie rozwiązania w indywidualnym programie edukacyjno-terapeutycznym, nie jest do tego potrzebna zmiana orzeczenia o potrzebie kształcenia specjalnego).</a:t>
            </a:r>
            <a:endParaRPr lang="pl-PL" sz="2000" b="1" dirty="0" smtClean="0"/>
          </a:p>
          <a:p>
            <a:pPr lvl="0"/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92505" y="6065911"/>
            <a:ext cx="15598297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Ważne!</a:t>
            </a:r>
          </a:p>
          <a:p>
            <a:pPr>
              <a:buNone/>
            </a:pPr>
            <a:r>
              <a:rPr lang="pl-PL" dirty="0" smtClean="0"/>
              <a:t>   Szkoła specjalna przysposabiająca do pracy jest szkołą specjalną przeznaczoną </a:t>
            </a:r>
            <a:r>
              <a:rPr lang="pl-PL" b="1" dirty="0" smtClean="0"/>
              <a:t>wyłącznie dla uczniów z niepełnosprawnością intelektualną w stopniu umiarkowanym lub znacznym </a:t>
            </a:r>
            <a:r>
              <a:rPr lang="pl-PL" dirty="0" smtClean="0"/>
              <a:t>oraz dla uczniów z </a:t>
            </a:r>
            <a:r>
              <a:rPr lang="pl-PL" dirty="0" err="1" smtClean="0"/>
              <a:t>niepełnosprawnościami</a:t>
            </a:r>
            <a:r>
              <a:rPr lang="pl-PL" dirty="0" smtClean="0"/>
              <a:t> sprzężonymi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 18 ust 2 ustawy Prawo oświatowe</a:t>
            </a:r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92505" y="6065911"/>
            <a:ext cx="15598297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26918"/>
            <a:ext cx="10515600" cy="54388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Ważne!</a:t>
            </a:r>
          </a:p>
          <a:p>
            <a:pPr lvl="0">
              <a:lnSpc>
                <a:spcPct val="160000"/>
              </a:lnSpc>
              <a:buNone/>
            </a:pPr>
            <a:r>
              <a:rPr lang="pl-PL" sz="8000" dirty="0" smtClean="0">
                <a:latin typeface="Arial" pitchFamily="34" charset="0"/>
                <a:cs typeface="Arial" pitchFamily="34" charset="0"/>
              </a:rPr>
              <a:t>   W indywidualnym nauczaniu realizuje się </a:t>
            </a:r>
            <a:r>
              <a:rPr lang="pl-PL" sz="8000" b="1" u="sng" dirty="0" smtClean="0">
                <a:latin typeface="Arial" pitchFamily="34" charset="0"/>
                <a:cs typeface="Arial" pitchFamily="34" charset="0"/>
              </a:rPr>
              <a:t>wszystkie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 obowiązkowe zajęcia edukacyjne wynikające z ramowego planu nauczania danego typu i rodzaju szkoły, dostosowane </a:t>
            </a:r>
            <a:br>
              <a:rPr lang="pl-PL" sz="8000" dirty="0" smtClean="0">
                <a:latin typeface="Arial" pitchFamily="34" charset="0"/>
                <a:cs typeface="Arial" pitchFamily="34" charset="0"/>
              </a:rPr>
            </a:br>
            <a:r>
              <a:rPr lang="pl-PL" sz="8000" dirty="0" smtClean="0">
                <a:latin typeface="Arial" pitchFamily="34" charset="0"/>
                <a:cs typeface="Arial" pitchFamily="34" charset="0"/>
              </a:rPr>
              <a:t>do potrzeb rozwojowych i edukacyjnych oraz możliwości psychofizycznych ucznia. </a:t>
            </a:r>
            <a:br>
              <a:rPr lang="pl-PL" sz="8000" dirty="0" smtClean="0">
                <a:latin typeface="Arial" pitchFamily="34" charset="0"/>
                <a:cs typeface="Arial" pitchFamily="34" charset="0"/>
              </a:rPr>
            </a:br>
            <a:r>
              <a:rPr lang="pl-PL" sz="8000" dirty="0" smtClean="0">
                <a:latin typeface="Arial" pitchFamily="34" charset="0"/>
                <a:cs typeface="Arial" pitchFamily="34" charset="0"/>
              </a:rPr>
              <a:t>W przypadku ucznia szkoły ponadpodstawowej prowadzącej kształcenie zawodowe, dyrektor szkoły określa sposób realizacji zajęć prowadzonych w ramach praktycznej nauki zawodu.</a:t>
            </a:r>
          </a:p>
          <a:p>
            <a:pPr>
              <a:lnSpc>
                <a:spcPct val="160000"/>
              </a:lnSpc>
              <a:buNone/>
            </a:pP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    Rozporządzenie MEN  z dnia 9 sierpnia 2017 r. w sprawie indywidualnego obowiązkowego rocznego przygotowania przedszkolnego dzieci i indywidualnego nauczania  dzieci i młodzieży – (</a:t>
            </a:r>
            <a:r>
              <a:rPr lang="pl-PL" sz="8000" b="1" dirty="0" err="1" smtClean="0">
                <a:latin typeface="Arial" pitchFamily="34" charset="0"/>
                <a:cs typeface="Arial" pitchFamily="34" charset="0"/>
              </a:rPr>
              <a:t>Dz.U</a:t>
            </a: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. z 2017 r., poz. 1616)</a:t>
            </a:r>
          </a:p>
          <a:p>
            <a:pPr lvl="0">
              <a:lnSpc>
                <a:spcPct val="160000"/>
              </a:lnSpc>
            </a:pPr>
            <a:endParaRPr lang="pl-PL" sz="8000" dirty="0" smtClean="0">
              <a:cs typeface="Arial" pitchFamily="34" charset="0"/>
            </a:endParaRPr>
          </a:p>
          <a:p>
            <a:pPr>
              <a:lnSpc>
                <a:spcPct val="160000"/>
              </a:lnSpc>
              <a:buNone/>
            </a:pPr>
            <a:r>
              <a:rPr lang="pl-PL" sz="8000" dirty="0" smtClean="0">
                <a:cs typeface="Arial" pitchFamily="34" charset="0"/>
              </a:rPr>
              <a:t>   </a:t>
            </a:r>
            <a:endParaRPr lang="pl-PL" sz="8000" b="1" dirty="0" smtClean="0"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178130"/>
            <a:ext cx="12192000" cy="186881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115792"/>
            <a:ext cx="15806846" cy="742208"/>
            <a:chOff x="-147808" y="6429557"/>
            <a:chExt cx="12136632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-147808" y="6429557"/>
              <a:ext cx="12136632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26919"/>
            <a:ext cx="10515600" cy="4550044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pPr>
              <a:buNone/>
            </a:pPr>
            <a:endParaRPr lang="pl-PL" b="1" dirty="0"/>
          </a:p>
          <a:p>
            <a:pPr lvl="0" algn="just">
              <a:lnSpc>
                <a:spcPct val="120000"/>
              </a:lnSpc>
            </a:pPr>
            <a:r>
              <a:rPr lang="pl-PL" sz="8000" dirty="0" smtClean="0">
                <a:latin typeface="Arial" pitchFamily="34" charset="0"/>
                <a:cs typeface="Arial" pitchFamily="34" charset="0"/>
              </a:rPr>
              <a:t>Zajęcia indywidualnego przygotowania przedszkolnego oraz zajęcia indywidualnego nauczania organizowane są </a:t>
            </a: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w miejscu pobytu dziecka 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(np. domu rodzinnym, placówce opiekuńczo-wychowawczej, u rodziny zastępczej…). Dyrektor przedszkola lub szkoły organizuje indywidualne nauczanie w porozumieniu z organem prowadzącym.</a:t>
            </a:r>
          </a:p>
          <a:p>
            <a:pPr lvl="0" algn="just">
              <a:lnSpc>
                <a:spcPct val="120000"/>
              </a:lnSpc>
            </a:pPr>
            <a:r>
              <a:rPr lang="pl-PL" sz="8000" dirty="0" smtClean="0">
                <a:latin typeface="Arial" pitchFamily="34" charset="0"/>
                <a:cs typeface="Arial" pitchFamily="34" charset="0"/>
              </a:rPr>
              <a:t>Dyrektor ma możliwość </a:t>
            </a: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czasowego zawieszenia 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indywidualnego przygotowania przedszkolnego lub indywidualnego nauczania na wniosek rodziców i na podstawie zaświadczenia lekarskiego, z którego wynika, że stan zdrowia ucznia uległ czasowej poprawie  (na okres wskazany w orzeczeniu).</a:t>
            </a:r>
          </a:p>
          <a:p>
            <a:pPr algn="just">
              <a:lnSpc>
                <a:spcPct val="120000"/>
              </a:lnSpc>
            </a:pPr>
            <a:r>
              <a:rPr lang="pl-PL" sz="8000" dirty="0" smtClean="0">
                <a:latin typeface="Arial" pitchFamily="34" charset="0"/>
                <a:cs typeface="Arial" pitchFamily="34" charset="0"/>
              </a:rPr>
              <a:t>Na wniosek rodziców i na podstawie zaświadczenia lekarskiego, z którego wynika, że stan zdrowia dziecka umożliwia mu uczęszczanie do przedszkola/szkoły, dyrektor </a:t>
            </a:r>
            <a:r>
              <a:rPr lang="pl-PL" sz="8000" b="1" dirty="0" smtClean="0">
                <a:latin typeface="Arial" pitchFamily="34" charset="0"/>
                <a:cs typeface="Arial" pitchFamily="34" charset="0"/>
              </a:rPr>
              <a:t>odstępuje </a:t>
            </a:r>
            <a:r>
              <a:rPr lang="pl-PL" sz="8000" dirty="0" smtClean="0">
                <a:latin typeface="Arial" pitchFamily="34" charset="0"/>
                <a:cs typeface="Arial" pitchFamily="34" charset="0"/>
              </a:rPr>
              <a:t>od organizacji zajęć nauczania indywidualnego i powiadamia o tym poradnię oraz organ prowadzący.</a:t>
            </a:r>
            <a:endParaRPr lang="pl-PL" sz="8000" b="1" dirty="0" smtClean="0"/>
          </a:p>
          <a:p>
            <a:pPr lvl="0" algn="just">
              <a:lnSpc>
                <a:spcPct val="120000"/>
              </a:lnSpc>
            </a:pPr>
            <a:endParaRPr lang="pl-PL" sz="8000" dirty="0" smtClean="0"/>
          </a:p>
          <a:p>
            <a:pPr lvl="0" algn="just">
              <a:lnSpc>
                <a:spcPct val="120000"/>
              </a:lnSpc>
              <a:buNone/>
            </a:pPr>
            <a:endParaRPr lang="pl-PL" sz="9600" dirty="0" smtClean="0"/>
          </a:p>
          <a:p>
            <a:pPr>
              <a:lnSpc>
                <a:spcPct val="120000"/>
              </a:lnSpc>
              <a:buNone/>
            </a:pPr>
            <a:r>
              <a:rPr lang="pl-PL" dirty="0" smtClean="0"/>
              <a:t>  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065911"/>
            <a:ext cx="15967266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5177642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pPr>
              <a:buNone/>
            </a:pPr>
            <a:endParaRPr lang="pl-PL" b="1" dirty="0"/>
          </a:p>
          <a:p>
            <a:pPr lvl="0" algn="just">
              <a:lnSpc>
                <a:spcPct val="120000"/>
              </a:lnSpc>
              <a:buNone/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7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Najczęściej  stwierdzane nieprawidłowości w pracy szkoły: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podejmowanie przez szkołę działań nieadekwatnych do potrzeb uczniów,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odejmowanie 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przez szkołę kolejnych działań bez określenia skuteczności dotychczasowych (ilość zamiast jakość),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brak oceny efektywności udzielanej pomocy,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nieprzekazywanie rodzicom informacji o potrzebie objęcia ucznia pomocą,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uzależnienie objęcia ucznia pomocą psychologiczno-pedagogiczną od dostarczenia przez rodziców opinii poradni psychologiczno-pedagogicznej,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powierzenie prowadzenia zajęć w ramach pomocy psychologiczno-pedagogicznej nauczycielom bez odpowiednich kwalifikacji,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nadmierne skupianie się na trudnościach, z jakimi boryka się uczeń, a pomijanie/ignorowanie  zdolności, talentów.</a:t>
            </a:r>
          </a:p>
          <a:p>
            <a:pPr lvl="0" algn="just">
              <a:lnSpc>
                <a:spcPct val="120000"/>
              </a:lnSpc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brak w szkole dokumentacji ucznia objętego pomocą psychologiczno-pedagogiczną</a:t>
            </a:r>
          </a:p>
          <a:p>
            <a:pPr lvl="0" algn="just">
              <a:lnSpc>
                <a:spcPct val="120000"/>
              </a:lnSpc>
            </a:pPr>
            <a:endParaRPr lang="pl-PL" sz="8000" dirty="0" smtClean="0"/>
          </a:p>
          <a:p>
            <a:pPr lvl="0" algn="just">
              <a:lnSpc>
                <a:spcPct val="120000"/>
              </a:lnSpc>
            </a:pPr>
            <a:endParaRPr lang="pl-PL" sz="8000" dirty="0" smtClean="0"/>
          </a:p>
          <a:p>
            <a:pPr lvl="0" algn="just">
              <a:lnSpc>
                <a:spcPct val="120000"/>
              </a:lnSpc>
              <a:buNone/>
            </a:pPr>
            <a:endParaRPr lang="pl-PL" sz="9600" dirty="0" smtClean="0"/>
          </a:p>
          <a:p>
            <a:pPr>
              <a:lnSpc>
                <a:spcPct val="120000"/>
              </a:lnSpc>
              <a:buNone/>
            </a:pPr>
            <a:r>
              <a:rPr lang="pl-PL" dirty="0" smtClean="0"/>
              <a:t>  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" y="6436426"/>
            <a:ext cx="15967266" cy="421574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Polecam: </a:t>
            </a:r>
          </a:p>
          <a:p>
            <a:pPr>
              <a:buNone/>
            </a:pPr>
            <a:r>
              <a:rPr lang="pl-PL" dirty="0" err="1" smtClean="0">
                <a:hlinkClick r:id="rId2"/>
              </a:rPr>
              <a:t>www.adaptacje.ore.pl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err="1" smtClean="0">
                <a:hlinkClick r:id="rId2"/>
              </a:rPr>
              <a:t>index.php</a:t>
            </a:r>
            <a:r>
              <a:rPr lang="pl-PL" dirty="0" smtClean="0"/>
              <a:t>    (zaadoptowane podręczniki)</a:t>
            </a:r>
          </a:p>
          <a:p>
            <a:pPr>
              <a:buNone/>
            </a:pPr>
            <a:r>
              <a:rPr lang="pl-PL" sz="2400" dirty="0" smtClean="0"/>
              <a:t>   </a:t>
            </a:r>
          </a:p>
          <a:p>
            <a:pPr algn="just">
              <a:buNone/>
            </a:pPr>
            <a:r>
              <a:rPr lang="pl-PL" sz="2400" dirty="0" smtClean="0"/>
              <a:t>Na stronie ORE znajdują się także prezentacje z konferencji z dnia 18 października 2017r.  „Uczeń ze specjalnymi potrzebami edukacyjnymi w kontekście zmian </a:t>
            </a:r>
            <a:br>
              <a:rPr lang="pl-PL" sz="2400" dirty="0" smtClean="0"/>
            </a:br>
            <a:r>
              <a:rPr lang="pl-PL" sz="2400" dirty="0" smtClean="0"/>
              <a:t>w prawie oświatowym”: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„Zmiany w prawie oświatowym dotyczące uczniów ze specjalnymi potrzebami edukacyjnymi”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„Zmiany w prawie oświatowym – finansowanie edukacji uczniów ze specjalnymi potrzebami uczniów”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„Nowe rozwiązania – kształcenie uczniów ze specjalnymi potrzebami edukacyjnymi”.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388935"/>
            <a:ext cx="15598297" cy="580407"/>
            <a:chOff x="0" y="6661084"/>
            <a:chExt cx="11988824" cy="481526"/>
          </a:xfrm>
        </p:grpSpPr>
        <p:pic>
          <p:nvPicPr>
            <p:cNvPr id="6" name="Obraz 5"/>
            <p:cNvPicPr/>
            <p:nvPr/>
          </p:nvPicPr>
          <p:blipFill rotWithShape="1">
            <a:blip r:embed="rId4" cstate="print"/>
            <a:srcRect l="23125" t="7397" r="-23125" b="83288"/>
            <a:stretch/>
          </p:blipFill>
          <p:spPr bwMode="auto">
            <a:xfrm>
              <a:off x="0" y="6661084"/>
              <a:ext cx="11988824" cy="38916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759597"/>
              <a:ext cx="3210078" cy="383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42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Symbol zastępczy zawartości 2"/>
          <p:cNvSpPr>
            <a:spLocks noGrp="1"/>
          </p:cNvSpPr>
          <p:nvPr>
            <p:ph idx="1"/>
          </p:nvPr>
        </p:nvSpPr>
        <p:spPr>
          <a:xfrm>
            <a:off x="1007534" y="2420938"/>
            <a:ext cx="10369551" cy="316865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ROZPORZĄDZENIE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MINISTRA EDUKACJI NARODOWEJ </a:t>
            </a:r>
          </a:p>
          <a:p>
            <a:pPr marL="0" indent="0" algn="ctr"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dnia 7 września 2017 r. </a:t>
            </a:r>
          </a:p>
          <a:p>
            <a:pPr marL="0" indent="0" algn="ctr">
              <a:buClr>
                <a:srgbClr val="C00000"/>
              </a:buClr>
              <a:buFont typeface="Arial" panose="020B0604020202020204" pitchFamily="34" charset="0"/>
              <a:buNone/>
              <a:defRPr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sprawie orzeczeń i opinii wydawanych przez zespoły orzekające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działające </a:t>
            </a:r>
            <a:b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publicznych poradniach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psychologiczno-pedagogicznych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Dz. U. z 2017 r.,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poz. 1743)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pl-PL" altLang="pl-PL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809710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2"/>
          <p:cNvSpPr>
            <a:spLocks noGrp="1"/>
          </p:cNvSpPr>
          <p:nvPr>
            <p:ph idx="1"/>
          </p:nvPr>
        </p:nvSpPr>
        <p:spPr>
          <a:xfrm>
            <a:off x="0" y="1844675"/>
            <a:ext cx="12048067" cy="4281488"/>
          </a:xfrm>
        </p:spPr>
        <p:txBody>
          <a:bodyPr/>
          <a:lstStyle/>
          <a:p>
            <a:r>
              <a:rPr lang="pl-PL" altLang="pl-PL" sz="2000" dirty="0" smtClean="0">
                <a:latin typeface="Arial" charset="0"/>
                <a:cs typeface="Arial" charset="0"/>
              </a:rPr>
              <a:t>dołączono słowniczek np. orzeczenie, opinia, poradnia, zespoły itp.;</a:t>
            </a:r>
          </a:p>
          <a:p>
            <a:endParaRPr lang="pl-PL" altLang="pl-PL" sz="2000" dirty="0" smtClean="0"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</a:pPr>
            <a:r>
              <a:rPr lang="pl-PL" altLang="pl-PL" sz="2000" dirty="0" smtClean="0">
                <a:latin typeface="Arial" charset="0"/>
                <a:cs typeface="Arial" charset="0"/>
              </a:rPr>
              <a:t>doprecyzowano, że orzeczenia i opinie dotyczące dzieci, które nie korzystają z wychowania przedszkolnego ani nie są objęte zajęciami rewalidacyjno-wychowawczymi, wydają zespoły działające w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poradniach właściwych ze względu na miejsce zamieszkania tych dzieci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(§3 ust. 3).</a:t>
            </a:r>
          </a:p>
          <a:p>
            <a:pPr algn="just">
              <a:buClr>
                <a:srgbClr val="C00000"/>
              </a:buClr>
            </a:pPr>
            <a:endParaRPr lang="pl-PL" altLang="pl-PL" sz="2000" dirty="0" smtClean="0"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</a:pP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określono warunki</a:t>
            </a:r>
            <a:r>
              <a:rPr lang="pl-PL" altLang="pl-PL" sz="2000" dirty="0" smtClean="0">
                <a:latin typeface="Arial" charset="0"/>
                <a:cs typeface="Arial" charset="0"/>
              </a:rPr>
              <a:t>, które musi spełnić poradnia, w której będą działały zespoły wydające orzeczenia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i opinie dla dzieci i młodzieży niewidomych, słabowidzących, niesłyszących, słabosłyszących oraz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z autyzmem, w tym z zespołem Aspergera, w celu uzyskania wskazania przez danego kuratora oświaty do wydawania orzeczeń i opinii dla ww. dzieci i młodzieży, po wcześniejszej akceptacji organu prowadzącego (kwalifikacje kadry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ped</a:t>
            </a:r>
            <a:r>
              <a:rPr lang="pl-PL" altLang="pl-PL" sz="2000" dirty="0" smtClean="0">
                <a:latin typeface="Arial" charset="0"/>
                <a:cs typeface="Arial" charset="0"/>
              </a:rPr>
              <a:t>. do danego rodzaju niepełnosprawności, wyposażenie poradni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w narzędzia diagnostyczne),</a:t>
            </a:r>
          </a:p>
          <a:p>
            <a:pPr algn="just">
              <a:buClr>
                <a:srgbClr val="C00000"/>
              </a:buClr>
            </a:pPr>
            <a:endParaRPr lang="pl-PL" altLang="pl-PL" sz="1800" dirty="0" smtClean="0">
              <a:latin typeface="Arial" charset="0"/>
              <a:cs typeface="Arial" charset="0"/>
            </a:endParaRPr>
          </a:p>
          <a:p>
            <a:endParaRPr lang="pl-PL" altLang="pl-PL" sz="1800" dirty="0" smtClean="0">
              <a:latin typeface="Arial" charset="0"/>
              <a:cs typeface="Arial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766618" y="0"/>
            <a:ext cx="10587182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-1" y="6065911"/>
            <a:ext cx="15956668" cy="792089"/>
            <a:chOff x="322336" y="6429557"/>
            <a:chExt cx="11666488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322336" y="6429557"/>
              <a:ext cx="11666488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zawartości 2"/>
          <p:cNvSpPr>
            <a:spLocks noGrp="1"/>
          </p:cNvSpPr>
          <p:nvPr>
            <p:ph idx="1"/>
          </p:nvPr>
        </p:nvSpPr>
        <p:spPr>
          <a:xfrm>
            <a:off x="0" y="1773238"/>
            <a:ext cx="12192000" cy="5084762"/>
          </a:xfrm>
        </p:spPr>
        <p:txBody>
          <a:bodyPr/>
          <a:lstStyle/>
          <a:p>
            <a:pPr algn="just">
              <a:buClr>
                <a:srgbClr val="C00000"/>
              </a:buClr>
              <a:defRPr/>
            </a:pPr>
            <a:endParaRPr lang="pl-PL" altLang="pl-PL" sz="1600" dirty="0" smtClean="0"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defRPr/>
            </a:pP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możliwość udziału w pracach zespołu orzekającego nauczycieli, wychowawców, specjalistów, asystentów edukacji romskiej, wspierające osoby niebędące obywatelami polskimi,</a:t>
            </a:r>
          </a:p>
          <a:p>
            <a:pPr algn="just">
              <a:buClr>
                <a:srgbClr val="C00000"/>
              </a:buClr>
              <a:defRPr/>
            </a:pPr>
            <a:endParaRPr lang="pl-PL" altLang="pl-PL" sz="20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defRPr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prawo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uczestnictwa w posiedzeniu zespołu i przedstawienia swojego stanowiska rodziców dziecka/ucznia, pełnoletniego ucznia,</a:t>
            </a:r>
          </a:p>
          <a:p>
            <a:pPr algn="just">
              <a:buClr>
                <a:srgbClr val="C00000"/>
              </a:buClr>
              <a:defRPr/>
            </a:pPr>
            <a:endParaRPr lang="pl-PL" altLang="pl-PL" sz="2000" dirty="0" smtClean="0"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defRPr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możliwość złożenia wniosku o wydanie orzeczenia lub opinii, w postaci papierowej, jak </a:t>
            </a:r>
            <a:br>
              <a:rPr lang="pl-PL" altLang="pl-PL" sz="2000" b="1" dirty="0" smtClean="0">
                <a:latin typeface="Arial" charset="0"/>
                <a:cs typeface="Arial" charset="0"/>
              </a:rPr>
            </a:br>
            <a:r>
              <a:rPr lang="pl-PL" altLang="pl-PL" sz="2000" b="1" dirty="0" smtClean="0">
                <a:latin typeface="Arial" charset="0"/>
                <a:cs typeface="Arial" charset="0"/>
              </a:rPr>
              <a:t>i elektronicznej (od 1.01.2019 r.),</a:t>
            </a:r>
          </a:p>
          <a:p>
            <a:pPr marL="0" indent="0" algn="just">
              <a:buClr>
                <a:srgbClr val="C00000"/>
              </a:buClr>
              <a:buFont typeface="Arial" charset="0"/>
              <a:buNone/>
              <a:defRPr/>
            </a:pPr>
            <a:endParaRPr lang="pl-PL" altLang="pl-PL" sz="20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możliwość złożenia jednego wniosku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w przypadku ubiegania się o jednocześnie dwa orzeczenia, </a:t>
            </a:r>
          </a:p>
          <a:p>
            <a:pPr>
              <a:defRPr/>
            </a:pPr>
            <a:endParaRPr lang="pl-PL" altLang="pl-PL" sz="2000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972997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1"/>
          </a:xfrm>
        </p:spPr>
        <p:txBody>
          <a:bodyPr>
            <a:normAutofit/>
          </a:bodyPr>
          <a:lstStyle/>
          <a:p>
            <a:r>
              <a:rPr lang="pl-PL" altLang="pl-PL" sz="2000" b="1" dirty="0" smtClean="0">
                <a:latin typeface="Arial" charset="0"/>
                <a:cs typeface="Arial" charset="0"/>
              </a:rPr>
              <a:t>wniosek o wydanie orzeczenia lub opinii zawiera także:</a:t>
            </a:r>
            <a:endParaRPr lang="pl-PL" altLang="pl-PL" sz="2000" dirty="0" smtClean="0">
              <a:latin typeface="Arial" charset="0"/>
              <a:cs typeface="Arial" charset="0"/>
            </a:endParaRPr>
          </a:p>
          <a:p>
            <a:pPr lvl="1" algn="just">
              <a:buFont typeface="Calibri" pitchFamily="34" charset="0"/>
              <a:buAutoNum type="arabicParenR"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 oświadczenie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wnioskodawcy o wyrażeniu zgody na przetwarzanie danych osobowych,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w celu wydania orzeczenia lub opinii;</a:t>
            </a:r>
          </a:p>
          <a:p>
            <a:pPr lvl="1" algn="just">
              <a:buFont typeface="Calibri" pitchFamily="34" charset="0"/>
              <a:buAutoNum type="arabicParenR"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 oświadczenie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wnioskodawcy o wyrażeniu zgody albo niewyrażeniu zgody,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o której mowa w § 4 ust. 4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pkt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1 (tj. udział w posiedzeniu zespołu np. asystenta edukacji romskiej, asystenta nauczyciela)</a:t>
            </a:r>
          </a:p>
          <a:p>
            <a:pPr lvl="1" algn="just">
              <a:buFont typeface="Calibri" pitchFamily="34" charset="0"/>
              <a:buAutoNum type="arabicParenR"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 wniosek</a:t>
            </a:r>
            <a:r>
              <a:rPr lang="pl-PL" altLang="pl-PL" sz="2000" dirty="0" smtClean="0">
                <a:latin typeface="Arial" charset="0"/>
                <a:cs typeface="Arial" charset="0"/>
              </a:rPr>
              <a:t>, o którym mowa w § 4 ust. 4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pkt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2 (tj. udział  w posiedzeniu zespołu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innych osób np. psychologa, logopedy, lekarza) lub 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oświadczenie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wnioskodawcy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o wyrażeniu zgody albo niewyrażeniu zgody, o której mowa w § 4 ust. 4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pkt</a:t>
            </a:r>
            <a:r>
              <a:rPr lang="pl-PL" altLang="pl-PL" sz="2000" dirty="0" smtClean="0">
                <a:latin typeface="Arial" charset="0"/>
                <a:cs typeface="Arial" charset="0"/>
              </a:rPr>
              <a:t> 2 </a:t>
            </a:r>
          </a:p>
          <a:p>
            <a:pPr lvl="1" algn="just">
              <a:buFont typeface="Calibri" pitchFamily="34" charset="0"/>
              <a:buAutoNum type="arabicParenR"/>
            </a:pP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oświadczenie </a:t>
            </a:r>
            <a:r>
              <a:rPr lang="pl-PL" altLang="pl-PL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wnioskodawcy, że jest on rodzicem sprawującym władzę rodzicielską nad dzieckiem lub uczniem, prawnym opiekunem dziecka lub ucznia lub osobą (podmiotem) sprawującym pieczę zastępczą nad dzieckiem lub uczniem – jeżeli dotyczy;</a:t>
            </a:r>
          </a:p>
          <a:p>
            <a:pPr lvl="1" algn="just">
              <a:buFont typeface="Calibri" pitchFamily="34" charset="0"/>
              <a:buAutoNum type="arabicParenR"/>
            </a:pPr>
            <a:r>
              <a:rPr lang="pl-PL" altLang="pl-PL" sz="2000" b="1" dirty="0" smtClean="0">
                <a:latin typeface="Arial" charset="0"/>
                <a:cs typeface="Arial" charset="0"/>
              </a:rPr>
              <a:t> oświadczenie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wnioskodawcy o wyrażeniu zgody albo niewyrażeniu zgody na doręczanie pism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za pomocą środków komunikacji elektronicznej.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310242"/>
            <a:ext cx="12192000" cy="1779814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106885"/>
            <a:ext cx="15842367" cy="751115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</a:t>
            </a:r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 cel udzielania pomocy psychologiczno – pedagogicznej</a:t>
            </a:r>
          </a:p>
          <a:p>
            <a:pPr>
              <a:buNone/>
            </a:pPr>
            <a:r>
              <a:rPr lang="pl-PL" sz="2400" dirty="0" smtClean="0"/>
              <a:t>Nowa definicja - § 2.1</a:t>
            </a:r>
          </a:p>
          <a:p>
            <a:pPr>
              <a:buNone/>
            </a:pPr>
            <a:r>
              <a:rPr lang="pl-PL" sz="2400" dirty="0" smtClean="0"/>
              <a:t>   Pomoc psychologiczno-pedagogiczna udzielana w przedszkolu, szkole i placówce polega na rozpoznawaniu i zaspokajaniu indywidualnych potrzeb rozwojowych </a:t>
            </a:r>
            <a:br>
              <a:rPr lang="pl-PL" sz="2400" dirty="0" smtClean="0"/>
            </a:br>
            <a:r>
              <a:rPr lang="pl-PL" sz="2400" dirty="0" smtClean="0"/>
              <a:t>i edukacyjnych oraz rozpoznawaniu indywidualnych możliwości psychofizycznych ucznia i czynników środowiskowych wpływających na jego funkcjonowanie </a:t>
            </a:r>
            <a:br>
              <a:rPr lang="pl-PL" sz="2400" dirty="0" smtClean="0"/>
            </a:br>
            <a:r>
              <a:rPr lang="pl-PL" sz="2400" dirty="0" smtClean="0"/>
              <a:t>w celu: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wspierania </a:t>
            </a:r>
            <a:r>
              <a:rPr lang="pl-PL" sz="2400" b="1" dirty="0">
                <a:solidFill>
                  <a:srgbClr val="002060"/>
                </a:solidFill>
              </a:rPr>
              <a:t>potencjału rozwojowego ucznia, 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stwarzania </a:t>
            </a:r>
            <a:r>
              <a:rPr lang="pl-PL" sz="2400" b="1" dirty="0">
                <a:solidFill>
                  <a:srgbClr val="002060"/>
                </a:solidFill>
              </a:rPr>
              <a:t>warunków do jego aktywnego i pełnego uczestnictwa </a:t>
            </a:r>
            <a:br>
              <a:rPr lang="pl-PL" sz="2400" b="1" dirty="0">
                <a:solidFill>
                  <a:srgbClr val="002060"/>
                </a:solidFill>
              </a:rPr>
            </a:br>
            <a:r>
              <a:rPr lang="pl-PL" sz="2400" b="1" dirty="0">
                <a:solidFill>
                  <a:srgbClr val="002060"/>
                </a:solidFill>
              </a:rPr>
              <a:t>w życiu przedszkola, szkoły i placówki oraz w środowisku społecznym.</a:t>
            </a:r>
          </a:p>
          <a:p>
            <a:endParaRPr lang="pl-PL" sz="2400" dirty="0"/>
          </a:p>
          <a:p>
            <a:pPr algn="just"/>
            <a:endParaRPr lang="pl-PL" sz="2400" dirty="0"/>
          </a:p>
          <a:p>
            <a:pPr algn="just"/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32857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0" y="6065911"/>
            <a:ext cx="15809710" cy="792089"/>
            <a:chOff x="136698" y="6429557"/>
            <a:chExt cx="11813749" cy="620688"/>
          </a:xfrm>
        </p:grpSpPr>
        <p:pic>
          <p:nvPicPr>
            <p:cNvPr id="7" name="Obraz 6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136698" y="6429557"/>
              <a:ext cx="11813749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8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8803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933" y="1844676"/>
            <a:ext cx="12048067" cy="482441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przypadku wydania orzeczenia lub opinii dotyczących dzieci i uczniów należących do mniejszości </a:t>
            </a:r>
            <a:r>
              <a:rPr lang="pl-P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narodowych</a:t>
            </a:r>
            <a:br>
              <a:rPr lang="pl-P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etnicznych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oraz społeczności posługującej się językiem regionalnym oraz dzieci i uczniów, 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 nie znają </a:t>
            </a:r>
            <a:r>
              <a:rPr lang="pl-P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języka polskiego 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albo znają go na poziomie niewystarczającym do korzystania z nauki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należy uwzględnić ich odmienność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językową i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kulturową.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badaniach należy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stosować narzędzia diagnostyczne dostosowane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możliwości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językowych tych dzieci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uczniów, w tym testy niewerbalne oraz nieobciążone kulturowo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przeprowadzanych badaniach i wywiadach z:</a:t>
            </a:r>
          </a:p>
          <a:p>
            <a:pPr algn="just">
              <a:buFont typeface="+mj-lt"/>
              <a:buAutoNum type="arabicParenR"/>
              <a:defRPr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dziećmi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uczniami pochodzenia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romskiego,</a:t>
            </a:r>
          </a:p>
          <a:p>
            <a:pPr algn="just">
              <a:buFont typeface="+mj-lt"/>
              <a:buAutoNum type="arabicParenR"/>
              <a:defRPr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dziećmi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uczniami, o których mowa w art. 165 ust. 7 i 9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ustawy (tj. osoby niebędące obywatelami polskimi, podlegające obowiązkowi szkolnemu lub nauki)</a:t>
            </a:r>
          </a:p>
          <a:p>
            <a:pPr algn="just">
              <a:buFont typeface="+mj-lt"/>
              <a:buAutoNum type="arabicParenR"/>
              <a:defRPr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rodzicami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dzieci i uczniów, o których mowa w pkt 1 i 2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– jest wskazane korzystanie z pomocy odpowiednio asystenta edukacji romskiej lub osoby władającej językiem kraju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pochodzenia dzieci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uczniów.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95943" y="6065911"/>
            <a:ext cx="1567908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08214" y="1844675"/>
            <a:ext cx="11299372" cy="42814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altLang="pl-PL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Terminy</a:t>
            </a:r>
          </a:p>
          <a:p>
            <a:pPr algn="just"/>
            <a:r>
              <a:rPr lang="pl-PL" altLang="pl-PL" sz="2000" dirty="0" smtClean="0">
                <a:latin typeface="Arial" charset="0"/>
                <a:cs typeface="Arial" charset="0"/>
              </a:rPr>
              <a:t>wydanie przez zespół orzekający orzeczenia:</a:t>
            </a:r>
          </a:p>
          <a:p>
            <a:pPr lvl="1" algn="just">
              <a:buFont typeface="Calibri" pitchFamily="34" charset="0"/>
              <a:buChar char="−"/>
            </a:pPr>
            <a:r>
              <a:rPr lang="pl-PL" altLang="pl-PL" sz="2000" dirty="0" smtClean="0">
                <a:latin typeface="Arial" charset="0"/>
                <a:cs typeface="Arial" charset="0"/>
              </a:rPr>
              <a:t>o potrzebie kształcenia specjalnego, orzeczenia o potrzebie zajęć rewalidacyjno-wychowawczych oraz opinii o potrzebie wczesnego wspomagania rozwoju dziecka – </a:t>
            </a:r>
            <a:br>
              <a:rPr lang="pl-PL" altLang="pl-PL" sz="2000" dirty="0" smtClean="0">
                <a:latin typeface="Arial" charset="0"/>
                <a:cs typeface="Arial" charset="0"/>
              </a:rPr>
            </a:br>
            <a:r>
              <a:rPr lang="pl-PL" altLang="pl-PL" sz="2000" dirty="0" smtClean="0">
                <a:latin typeface="Arial" charset="0"/>
                <a:cs typeface="Arial" charset="0"/>
              </a:rPr>
              <a:t>w terminie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nie dłuższym niż 30 dni od dnia złożenia wniosku,</a:t>
            </a:r>
          </a:p>
          <a:p>
            <a:pPr lvl="1" algn="just">
              <a:buFont typeface="Calibri" pitchFamily="34" charset="0"/>
              <a:buChar char="−"/>
            </a:pPr>
            <a:r>
              <a:rPr lang="pl-PL" altLang="pl-PL" sz="2000" dirty="0" smtClean="0">
                <a:latin typeface="Arial" charset="0"/>
                <a:cs typeface="Arial" charset="0"/>
              </a:rPr>
              <a:t>o potrzebie indywidualnego przygotowania przedszkolnego oraz orzeczenie o potrzebie indywidualnego nauczania dziecka lub ucznia poradnia wydaje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 terminie nie dłuższym niż 14 dni od dnia złożenia wniosku,  </a:t>
            </a:r>
          </a:p>
          <a:p>
            <a:pPr algn="just"/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okres wydawania orzeczenia</a:t>
            </a:r>
            <a:r>
              <a:rPr lang="pl-PL" altLang="pl-PL" sz="2000" b="1" dirty="0" smtClean="0">
                <a:latin typeface="Arial" charset="0"/>
                <a:cs typeface="Arial" charset="0"/>
              </a:rPr>
              <a:t>: </a:t>
            </a:r>
            <a:r>
              <a:rPr lang="pl-PL" altLang="pl-PL" sz="2000" dirty="0" smtClean="0">
                <a:latin typeface="Arial" charset="0"/>
                <a:cs typeface="Arial" charset="0"/>
              </a:rPr>
              <a:t>na okres </a:t>
            </a:r>
            <a:r>
              <a:rPr lang="pl-PL" altLang="pl-PL" sz="2000" dirty="0" err="1" smtClean="0">
                <a:latin typeface="Arial" charset="0"/>
                <a:cs typeface="Arial" charset="0"/>
              </a:rPr>
              <a:t>wych</a:t>
            </a:r>
            <a:r>
              <a:rPr lang="pl-PL" altLang="pl-PL" sz="2000" dirty="0" smtClean="0">
                <a:latin typeface="Arial" charset="0"/>
                <a:cs typeface="Arial" charset="0"/>
              </a:rPr>
              <a:t>. przedszkolnego, roku szkolnego, etapu edukacyjnego, </a:t>
            </a:r>
          </a:p>
          <a:p>
            <a:r>
              <a:rPr lang="pl-PL" altLang="pl-PL" sz="2000" dirty="0" smtClean="0">
                <a:latin typeface="Arial" charset="0"/>
                <a:cs typeface="Arial" charset="0"/>
              </a:rPr>
              <a:t>odwołanie od orzeczenia – kurator oświaty rozpatruje </a:t>
            </a:r>
            <a:r>
              <a:rPr lang="pl-PL" altLang="pl-PL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 ciągu 14 dni. </a:t>
            </a:r>
          </a:p>
          <a:p>
            <a:endParaRPr lang="pl-PL" altLang="pl-PL" sz="2000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1999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826038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285448" y="2024744"/>
            <a:ext cx="11247967" cy="3722913"/>
          </a:xfrm>
          <a:solidFill>
            <a:srgbClr val="97AEF7"/>
          </a:solidFill>
        </p:spPr>
        <p:txBody>
          <a:bodyPr/>
          <a:lstStyle/>
          <a:p>
            <a:pPr marL="0" indent="0">
              <a:buFont typeface="Arial" charset="0"/>
              <a:buNone/>
            </a:pPr>
            <a:endParaRPr lang="pl-PL" altLang="pl-PL" smtClean="0"/>
          </a:p>
          <a:p>
            <a:pPr marL="0" indent="0">
              <a:buFont typeface="Arial" charset="0"/>
              <a:buNone/>
            </a:pPr>
            <a:endParaRPr lang="pl-PL" altLang="pl-PL" smtClean="0"/>
          </a:p>
          <a:p>
            <a:pPr marL="0" indent="0">
              <a:buFont typeface="Arial" charset="0"/>
              <a:buNone/>
            </a:pPr>
            <a:endParaRPr lang="pl-PL" altLang="pl-PL" smtClean="0"/>
          </a:p>
          <a:p>
            <a:pPr marL="0" indent="0">
              <a:buFont typeface="Arial" charset="0"/>
              <a:buNone/>
            </a:pPr>
            <a:endParaRPr lang="pl-PL" altLang="pl-PL" smtClean="0"/>
          </a:p>
          <a:p>
            <a:pPr marL="0" indent="0">
              <a:buFont typeface="Arial" charset="0"/>
              <a:buNone/>
            </a:pPr>
            <a:r>
              <a:rPr lang="pl-PL" altLang="pl-PL" smtClean="0"/>
              <a:t>					</a:t>
            </a:r>
            <a:r>
              <a:rPr lang="pl-PL" altLang="pl-PL" sz="2800" b="1" smtClean="0">
                <a:latin typeface="Arial" charset="0"/>
                <a:cs typeface="Arial" charset="0"/>
              </a:rPr>
              <a:t>Dziękuję za uwagę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 cstate="print"/>
          <a:srcRect b="74656"/>
          <a:stretch/>
        </p:blipFill>
        <p:spPr>
          <a:xfrm>
            <a:off x="0" y="0"/>
            <a:ext cx="12191999" cy="1690688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0" y="6065911"/>
            <a:ext cx="15744395" cy="792089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4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6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653142"/>
            <a:ext cx="10515600" cy="1273627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Istota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pomocy psychologiczno - pedagogicznej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7131" y="293914"/>
            <a:ext cx="10557555" cy="2677886"/>
          </a:xfrm>
        </p:spPr>
        <p:txBody>
          <a:bodyPr/>
          <a:lstStyle/>
          <a:p>
            <a:r>
              <a:rPr lang="pl-PL" dirty="0" smtClean="0"/>
              <a:t>rozpoznawanie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85455" y="2988129"/>
            <a:ext cx="4304145" cy="3138034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indywidualnych potrzeb </a:t>
            </a:r>
            <a:r>
              <a:rPr lang="pl-PL" dirty="0"/>
              <a:t>rozwojowych i edukacyjnych </a:t>
            </a:r>
            <a:r>
              <a:rPr lang="pl-PL" dirty="0" smtClean="0"/>
              <a:t>ucznia</a:t>
            </a:r>
          </a:p>
          <a:p>
            <a:r>
              <a:rPr lang="pl-PL" dirty="0"/>
              <a:t>i</a:t>
            </a:r>
            <a:r>
              <a:rPr lang="pl-PL" dirty="0" smtClean="0"/>
              <a:t>ndywidualnych możliwości </a:t>
            </a:r>
            <a:r>
              <a:rPr lang="pl-PL" dirty="0"/>
              <a:t>psychofizycznych ucznia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accent5"/>
                </a:solidFill>
              </a:rPr>
              <a:t>i </a:t>
            </a:r>
            <a:r>
              <a:rPr lang="pl-PL" dirty="0">
                <a:solidFill>
                  <a:schemeClr val="accent5"/>
                </a:solidFill>
              </a:rPr>
              <a:t>czynników środowiskowych </a:t>
            </a:r>
            <a:r>
              <a:rPr lang="pl-PL" dirty="0"/>
              <a:t>wpływających na jego funkcjonowanie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2"/>
            <a:ext cx="5183188" cy="1225323"/>
          </a:xfrm>
        </p:spPr>
        <p:txBody>
          <a:bodyPr/>
          <a:lstStyle/>
          <a:p>
            <a:r>
              <a:rPr lang="pl-PL" dirty="0" smtClean="0"/>
              <a:t>zaspokajanie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308436" y="2890157"/>
            <a:ext cx="5046952" cy="3299505"/>
          </a:xfrm>
        </p:spPr>
        <p:txBody>
          <a:bodyPr/>
          <a:lstStyle/>
          <a:p>
            <a:r>
              <a:rPr lang="pl-PL" dirty="0"/>
              <a:t>indywidualnych potrzeb rozwojowych i edukacyjnych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114768" y="1891166"/>
            <a:ext cx="972000" cy="283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6111010" y="1858510"/>
            <a:ext cx="576064" cy="3551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grpSp>
        <p:nvGrpSpPr>
          <p:cNvPr id="11" name="Grupa 10"/>
          <p:cNvGrpSpPr/>
          <p:nvPr/>
        </p:nvGrpSpPr>
        <p:grpSpPr>
          <a:xfrm>
            <a:off x="0" y="6065911"/>
            <a:ext cx="16087295" cy="792089"/>
            <a:chOff x="0" y="6429557"/>
            <a:chExt cx="11988824" cy="620688"/>
          </a:xfrm>
        </p:grpSpPr>
        <p:pic>
          <p:nvPicPr>
            <p:cNvPr id="12" name="Obraz 11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13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801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718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 czyjej inicjatywy jest udzielana pomoc psychologiczno-pedagogiczna? - § 5</a:t>
            </a:r>
            <a:endParaRPr lang="pl-PL" dirty="0" smtClean="0"/>
          </a:p>
          <a:p>
            <a:r>
              <a:rPr lang="pl-PL" sz="2400" dirty="0" smtClean="0"/>
              <a:t>ucznia</a:t>
            </a:r>
            <a:r>
              <a:rPr lang="pl-PL" sz="2400" dirty="0"/>
              <a:t>;</a:t>
            </a:r>
          </a:p>
          <a:p>
            <a:r>
              <a:rPr lang="pl-PL" sz="2400" dirty="0"/>
              <a:t>rodziców ucznia;</a:t>
            </a:r>
          </a:p>
          <a:p>
            <a:r>
              <a:rPr lang="pl-PL" sz="2400" dirty="0"/>
              <a:t>dyrektora przedszkola, szkoły lub placówki;</a:t>
            </a:r>
          </a:p>
          <a:p>
            <a:r>
              <a:rPr lang="pl-PL" sz="2400" dirty="0"/>
              <a:t>nauczyciela, wychowawcy grupy wychowawczej lub specjalisty, prowadzącego zajęcia  z uczniem; </a:t>
            </a:r>
          </a:p>
          <a:p>
            <a:r>
              <a:rPr lang="pl-PL" sz="2400" dirty="0"/>
              <a:t>pielęgniarki środowiska nauczania i wychowania lub higienistki szkolnej;   </a:t>
            </a:r>
          </a:p>
          <a:p>
            <a:r>
              <a:rPr lang="pl-PL" sz="2400" dirty="0" smtClean="0"/>
              <a:t>poradni</a:t>
            </a:r>
            <a:r>
              <a:rPr lang="pl-PL" sz="2400" strike="sngStrike" dirty="0" smtClean="0"/>
              <a:t>;</a:t>
            </a:r>
            <a:endParaRPr lang="pl-PL" sz="2400" strike="sngStrike" dirty="0"/>
          </a:p>
          <a:p>
            <a:r>
              <a:rPr lang="pl-PL" sz="2400" dirty="0"/>
              <a:t>asystenta edukacji romskiej</a:t>
            </a:r>
            <a:r>
              <a:rPr lang="pl-PL" sz="2400" dirty="0" smtClean="0"/>
              <a:t>;</a:t>
            </a:r>
          </a:p>
          <a:p>
            <a:endParaRPr lang="pl-PL" dirty="0"/>
          </a:p>
          <a:p>
            <a:endParaRPr lang="pl-PL" sz="3200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0"/>
            <a:ext cx="12192000" cy="1649186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188529"/>
            <a:ext cx="16119953" cy="669471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906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 czyjej inicjatywy jest udzielana pomoc psychologiczno-pedagogiczna?</a:t>
            </a:r>
            <a:endParaRPr lang="pl-PL" dirty="0"/>
          </a:p>
          <a:p>
            <a:r>
              <a:rPr lang="pl-PL" sz="2600" dirty="0" smtClean="0"/>
              <a:t>pomocy </a:t>
            </a:r>
            <a:r>
              <a:rPr lang="pl-PL" sz="2600" dirty="0"/>
              <a:t>nauczyciela;</a:t>
            </a:r>
          </a:p>
          <a:p>
            <a:r>
              <a:rPr lang="pl-PL" sz="2600" b="1" dirty="0">
                <a:solidFill>
                  <a:srgbClr val="200886"/>
                </a:solidFill>
              </a:rPr>
              <a:t>asystenta </a:t>
            </a:r>
            <a:r>
              <a:rPr lang="pl-PL" sz="2600" b="1" dirty="0" smtClean="0">
                <a:solidFill>
                  <a:srgbClr val="200886"/>
                </a:solidFill>
              </a:rPr>
              <a:t>nauczyciela lub asystenta wychowawcy </a:t>
            </a:r>
            <a:r>
              <a:rPr lang="pl-PL" sz="2600" b="1" dirty="0">
                <a:solidFill>
                  <a:srgbClr val="200886"/>
                </a:solidFill>
              </a:rPr>
              <a:t>ś</a:t>
            </a:r>
            <a:r>
              <a:rPr lang="pl-PL" sz="2600" b="1" dirty="0" smtClean="0">
                <a:solidFill>
                  <a:srgbClr val="200886"/>
                </a:solidFill>
              </a:rPr>
              <a:t>wietlicy;</a:t>
            </a:r>
            <a:endParaRPr lang="pl-PL" sz="2600" b="1" dirty="0">
              <a:solidFill>
                <a:srgbClr val="200886"/>
              </a:solidFill>
            </a:endParaRPr>
          </a:p>
          <a:p>
            <a:r>
              <a:rPr lang="pl-PL" sz="2600" dirty="0"/>
              <a:t>pracownika socjalnego;</a:t>
            </a:r>
          </a:p>
          <a:p>
            <a:r>
              <a:rPr lang="pl-PL" sz="2600" dirty="0"/>
              <a:t>asystenta rodziny;</a:t>
            </a:r>
          </a:p>
          <a:p>
            <a:r>
              <a:rPr lang="pl-PL" sz="2600" dirty="0"/>
              <a:t>kuratora sądowego;</a:t>
            </a:r>
          </a:p>
          <a:p>
            <a:r>
              <a:rPr lang="pl-PL" sz="2600" b="1" dirty="0">
                <a:solidFill>
                  <a:srgbClr val="200886"/>
                </a:solidFill>
              </a:rPr>
              <a:t>organizacji pozarządowej, innej instytucji lub podmiotu działających na rzecz rodziny, dzieci i młodzieży</a:t>
            </a:r>
            <a:r>
              <a:rPr lang="pl-PL" sz="2600" b="1" dirty="0" smtClean="0">
                <a:solidFill>
                  <a:srgbClr val="200886"/>
                </a:solidFill>
              </a:rPr>
              <a:t>.</a:t>
            </a:r>
          </a:p>
          <a:p>
            <a:endParaRPr lang="pl-PL" sz="2600" b="1" dirty="0">
              <a:solidFill>
                <a:srgbClr val="200886"/>
              </a:solidFill>
            </a:endParaRPr>
          </a:p>
          <a:p>
            <a:endParaRPr lang="pl-PL" sz="3200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b="74656"/>
          <a:stretch/>
        </p:blipFill>
        <p:spPr>
          <a:xfrm>
            <a:off x="0" y="-190005"/>
            <a:ext cx="12192000" cy="1733797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0" y="6065911"/>
            <a:ext cx="15924011" cy="792089"/>
            <a:chOff x="0" y="6429557"/>
            <a:chExt cx="11988824" cy="620688"/>
          </a:xfrm>
        </p:grpSpPr>
        <p:pic>
          <p:nvPicPr>
            <p:cNvPr id="6" name="Obraz 5"/>
            <p:cNvPicPr/>
            <p:nvPr/>
          </p:nvPicPr>
          <p:blipFill rotWithShape="1">
            <a:blip r:embed="rId3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7" name="pole tekstowe 7"/>
            <p:cNvSpPr txBox="1"/>
            <p:nvPr/>
          </p:nvSpPr>
          <p:spPr>
            <a:xfrm>
              <a:off x="3450154" y="6588580"/>
              <a:ext cx="3210078" cy="36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906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2756</Words>
  <Application>Microsoft Office PowerPoint</Application>
  <PresentationFormat>Niestandardowy</PresentationFormat>
  <Paragraphs>447</Paragraphs>
  <Slides>62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62</vt:i4>
      </vt:variant>
    </vt:vector>
  </HeadingPairs>
  <TitlesOfParts>
    <vt:vector size="63" baseType="lpstr">
      <vt:lpstr>Motyw pakietu Office</vt:lpstr>
      <vt:lpstr>Slajd 1</vt:lpstr>
      <vt:lpstr>Slajd 2</vt:lpstr>
      <vt:lpstr>   „Stary” i nowy ustrój szkolny, czyli jak wybrać odpowiedni akt prawny? </vt:lpstr>
      <vt:lpstr>Który uczeń otrzymuje wsparcie?</vt:lpstr>
      <vt:lpstr>Potrzeba objęcia pomocą psychologiczno – pedagogiczną wynika w szczególności z:</vt:lpstr>
      <vt:lpstr>Slajd 6</vt:lpstr>
      <vt:lpstr>  Istota pomocy psychologiczno - pedagogicznej</vt:lpstr>
      <vt:lpstr>Slajd 8</vt:lpstr>
      <vt:lpstr>Slajd 9</vt:lpstr>
      <vt:lpstr>Slajd 10</vt:lpstr>
      <vt:lpstr>Slajd 11</vt:lpstr>
      <vt:lpstr>Slajd 12</vt:lpstr>
      <vt:lpstr>    W szkole dla dzieci i młodzieży w formie (§ 6.2): 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Wieloetapowy proces wydawania opinii dotyczącej  zindywidualizowanej ścieżki wychowania/kształcenia:</vt:lpstr>
      <vt:lpstr>Slajd 28</vt:lpstr>
      <vt:lpstr>Slajd 29</vt:lpstr>
      <vt:lpstr>Slajd 30</vt:lpstr>
      <vt:lpstr>Slajd 31</vt:lpstr>
      <vt:lpstr>\</vt:lpstr>
      <vt:lpstr>Slajd 33</vt:lpstr>
      <vt:lpstr>ważne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Slajd 58</vt:lpstr>
      <vt:lpstr>Slajd 59</vt:lpstr>
      <vt:lpstr>Slajd 60</vt:lpstr>
      <vt:lpstr>Slajd 61</vt:lpstr>
      <vt:lpstr>Slajd 62</vt:lpstr>
    </vt:vector>
  </TitlesOfParts>
  <Company>Kuratorium Oświaty w Warszawie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 psychologiczno - pedagogiczna w szkole</dc:title>
  <dc:creator>Krystyna Mucha</dc:creator>
  <cp:lastModifiedBy>z</cp:lastModifiedBy>
  <cp:revision>268</cp:revision>
  <dcterms:created xsi:type="dcterms:W3CDTF">2017-09-30T13:48:01Z</dcterms:created>
  <dcterms:modified xsi:type="dcterms:W3CDTF">2017-11-10T10:47:26Z</dcterms:modified>
</cp:coreProperties>
</file>