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8" r:id="rId6"/>
    <p:sldId id="269" r:id="rId7"/>
    <p:sldId id="273" r:id="rId8"/>
    <p:sldId id="272" r:id="rId9"/>
    <p:sldId id="257" r:id="rId10"/>
    <p:sldId id="258" r:id="rId11"/>
    <p:sldId id="259" r:id="rId12"/>
    <p:sldId id="261" r:id="rId13"/>
    <p:sldId id="262" r:id="rId14"/>
    <p:sldId id="263" r:id="rId15"/>
    <p:sldId id="267"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2014-04-02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2014-04-02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oke.waw.p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71481"/>
            <a:ext cx="7772400" cy="1000131"/>
          </a:xfrm>
        </p:spPr>
        <p:txBody>
          <a:bodyPr/>
          <a:lstStyle/>
          <a:p>
            <a:r>
              <a:rPr lang="pl-PL" dirty="0" smtClean="0"/>
              <a:t> </a:t>
            </a:r>
            <a:endParaRPr lang="pl-PL" dirty="0"/>
          </a:p>
        </p:txBody>
      </p:sp>
      <p:sp>
        <p:nvSpPr>
          <p:cNvPr id="3" name="Podtytuł 2"/>
          <p:cNvSpPr>
            <a:spLocks noGrp="1"/>
          </p:cNvSpPr>
          <p:nvPr>
            <p:ph type="subTitle" idx="1"/>
          </p:nvPr>
        </p:nvSpPr>
        <p:spPr>
          <a:xfrm>
            <a:off x="1371600" y="2000240"/>
            <a:ext cx="6400800" cy="3638560"/>
          </a:xfrm>
        </p:spPr>
        <p:txBody>
          <a:bodyPr>
            <a:normAutofit/>
          </a:bodyPr>
          <a:lstStyle/>
          <a:p>
            <a:r>
              <a:rPr lang="pl-PL" b="1" u="sng" dirty="0" smtClean="0"/>
              <a:t>Egzamin potwierdzający kwalifikacje zawodowe -  czerwiec 2014</a:t>
            </a:r>
          </a:p>
          <a:p>
            <a:r>
              <a:rPr lang="pl-PL" b="1" dirty="0" smtClean="0"/>
              <a:t>Komisje egzaminacyjne</a:t>
            </a:r>
          </a:p>
          <a:p>
            <a:r>
              <a:rPr lang="pl-PL" dirty="0" smtClean="0"/>
              <a:t> </a:t>
            </a:r>
          </a:p>
          <a:p>
            <a:pPr algn="l"/>
            <a:r>
              <a:rPr lang="pl-PL" sz="1800" dirty="0" smtClean="0"/>
              <a:t>Opracował:</a:t>
            </a:r>
          </a:p>
          <a:p>
            <a:pPr algn="l"/>
            <a:r>
              <a:rPr lang="pl-PL" sz="1800" dirty="0" smtClean="0"/>
              <a:t>Krzysztof Zatyka</a:t>
            </a:r>
          </a:p>
          <a:p>
            <a:pPr algn="l"/>
            <a:r>
              <a:rPr lang="pl-PL" sz="1800" dirty="0" smtClean="0"/>
              <a:t>kierownik szkolenia praktycznego</a:t>
            </a:r>
          </a:p>
          <a:p>
            <a:endParaRPr lang="pl-PL" dirty="0" smtClean="0"/>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Etap praktyczny </a:t>
            </a:r>
            <a:r>
              <a:rPr lang="pl-PL" sz="2700" b="1" dirty="0" smtClean="0"/>
              <a:t>(stary egzamin) </a:t>
            </a:r>
            <a:br>
              <a:rPr lang="pl-PL" sz="2700" b="1" dirty="0" smtClean="0"/>
            </a:br>
            <a:endParaRPr lang="pl-PL" sz="2700" dirty="0"/>
          </a:p>
        </p:txBody>
      </p:sp>
      <p:graphicFrame>
        <p:nvGraphicFramePr>
          <p:cNvPr id="5" name="Symbol zastępczy zawartości 4"/>
          <p:cNvGraphicFramePr>
            <a:graphicFrameLocks noGrp="1"/>
          </p:cNvGraphicFramePr>
          <p:nvPr>
            <p:ph idx="1"/>
          </p:nvPr>
        </p:nvGraphicFramePr>
        <p:xfrm>
          <a:off x="457200" y="1214422"/>
          <a:ext cx="8229600" cy="5237178"/>
        </p:xfrm>
        <a:graphic>
          <a:graphicData uri="http://schemas.openxmlformats.org/drawingml/2006/table">
            <a:tbl>
              <a:tblPr firstRow="1" bandRow="1">
                <a:tableStyleId>{5C22544A-7EE6-4342-B048-85BDC9FD1C3A}</a:tableStyleId>
              </a:tblPr>
              <a:tblGrid>
                <a:gridCol w="2743200"/>
                <a:gridCol w="3300426"/>
                <a:gridCol w="2185974"/>
              </a:tblGrid>
              <a:tr h="460652">
                <a:tc>
                  <a:txBody>
                    <a:bodyPr/>
                    <a:lstStyle/>
                    <a:p>
                      <a:pPr>
                        <a:spcAft>
                          <a:spcPts val="0"/>
                        </a:spcAft>
                      </a:pPr>
                      <a:r>
                        <a:rPr lang="pl-PL" sz="1400" b="1" dirty="0">
                          <a:latin typeface="Times New Roman"/>
                          <a:ea typeface="Times New Roman"/>
                          <a:cs typeface="Times New Roman"/>
                        </a:rPr>
                        <a:t>sala</a:t>
                      </a: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b="1">
                          <a:latin typeface="Times New Roman"/>
                          <a:ea typeface="Times New Roman"/>
                          <a:cs typeface="Times New Roman"/>
                        </a:rPr>
                        <a:t>Zespól Nadzorujący Część Praktyczną</a:t>
                      </a:r>
                      <a:endParaRPr lang="pl-PL" sz="1400">
                        <a:latin typeface="Times New Roman"/>
                        <a:ea typeface="Times New Roman"/>
                        <a:cs typeface="Times New Roman"/>
                      </a:endParaRPr>
                    </a:p>
                  </a:txBody>
                  <a:tcPr marL="44450" marR="44450" marT="0" marB="0"/>
                </a:tc>
                <a:tc>
                  <a:txBody>
                    <a:bodyPr/>
                    <a:lstStyle/>
                    <a:p>
                      <a:pPr>
                        <a:spcAft>
                          <a:spcPts val="0"/>
                        </a:spcAft>
                      </a:pPr>
                      <a:r>
                        <a:rPr lang="pl-PL" sz="1400" b="1">
                          <a:latin typeface="Times New Roman"/>
                          <a:ea typeface="Times New Roman"/>
                          <a:cs typeface="Times New Roman"/>
                        </a:rPr>
                        <a:t>Klasy </a:t>
                      </a:r>
                      <a:endParaRPr lang="pl-PL" sz="1400">
                        <a:latin typeface="Times New Roman"/>
                        <a:ea typeface="Times New Roman"/>
                        <a:cs typeface="Times New Roman"/>
                      </a:endParaRPr>
                    </a:p>
                  </a:txBody>
                  <a:tcPr marL="44450" marR="44450" marT="0" marB="0"/>
                </a:tc>
              </a:tr>
              <a:tr h="400329">
                <a:tc gridSpan="3">
                  <a:txBody>
                    <a:bodyPr/>
                    <a:lstStyle/>
                    <a:p>
                      <a:pPr>
                        <a:spcAft>
                          <a:spcPts val="0"/>
                        </a:spcAft>
                      </a:pPr>
                      <a:r>
                        <a:rPr lang="pl-PL" sz="1400" b="1" dirty="0">
                          <a:latin typeface="Times New Roman"/>
                          <a:ea typeface="Times New Roman"/>
                          <a:cs typeface="Times New Roman"/>
                        </a:rPr>
                        <a:t>               24 czerwca 2014r.      godz. 9.00</a:t>
                      </a:r>
                      <a:endParaRPr lang="pl-PL" sz="1400" dirty="0">
                        <a:latin typeface="Times New Roman"/>
                        <a:ea typeface="Times New Roman"/>
                        <a:cs typeface="Times New Roman"/>
                      </a:endParaRPr>
                    </a:p>
                  </a:txBody>
                  <a:tcPr marL="44450" marR="44450" marT="0" marB="0"/>
                </a:tc>
                <a:tc hMerge="1">
                  <a:txBody>
                    <a:bodyPr/>
                    <a:lstStyle/>
                    <a:p>
                      <a:endParaRPr lang="pl-PL"/>
                    </a:p>
                  </a:txBody>
                  <a:tcPr/>
                </a:tc>
                <a:tc hMerge="1">
                  <a:txBody>
                    <a:bodyPr/>
                    <a:lstStyle/>
                    <a:p>
                      <a:endParaRPr lang="pl-PL"/>
                    </a:p>
                  </a:txBody>
                  <a:tcPr/>
                </a:tc>
              </a:tr>
              <a:tr h="1151631">
                <a:tc>
                  <a:txBody>
                    <a:bodyPr/>
                    <a:lstStyle/>
                    <a:p>
                      <a:pPr>
                        <a:spcAft>
                          <a:spcPts val="0"/>
                        </a:spcAft>
                      </a:pPr>
                      <a:r>
                        <a:rPr lang="pl-PL" sz="1400" dirty="0">
                          <a:latin typeface="Times New Roman"/>
                          <a:ea typeface="Times New Roman"/>
                          <a:cs typeface="Times New Roman"/>
                        </a:rPr>
                        <a:t>Sala gimnastyczna   </a:t>
                      </a:r>
                    </a:p>
                    <a:p>
                      <a:pPr>
                        <a:spcAft>
                          <a:spcPts val="0"/>
                        </a:spcAft>
                      </a:pPr>
                      <a:r>
                        <a:rPr lang="pl-PL" sz="1400" dirty="0">
                          <a:latin typeface="Times New Roman"/>
                          <a:ea typeface="Times New Roman"/>
                          <a:cs typeface="Times New Roman"/>
                        </a:rPr>
                        <a:t>Godz. 9.00 (240 minut)</a:t>
                      </a:r>
                    </a:p>
                    <a:p>
                      <a:pPr>
                        <a:spcAft>
                          <a:spcPts val="0"/>
                        </a:spcAft>
                      </a:pPr>
                      <a:r>
                        <a:rPr lang="pl-PL" sz="1400" dirty="0">
                          <a:latin typeface="Times New Roman"/>
                          <a:ea typeface="Times New Roman"/>
                          <a:cs typeface="Times New Roman"/>
                        </a:rPr>
                        <a:t>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 Beata </a:t>
                      </a:r>
                      <a:r>
                        <a:rPr lang="pl-PL" sz="1400" dirty="0" err="1">
                          <a:latin typeface="Times New Roman"/>
                          <a:ea typeface="Times New Roman"/>
                          <a:cs typeface="Times New Roman"/>
                        </a:rPr>
                        <a:t>Długaszek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Członkowie: -  Jolanta Wojtasik</a:t>
                      </a:r>
                    </a:p>
                    <a:p>
                      <a:pPr>
                        <a:spcAft>
                          <a:spcPts val="0"/>
                        </a:spcAft>
                      </a:pPr>
                      <a:r>
                        <a:rPr lang="pl-PL" sz="1400" dirty="0">
                          <a:latin typeface="Times New Roman"/>
                          <a:ea typeface="Times New Roman"/>
                          <a:cs typeface="Times New Roman"/>
                        </a:rPr>
                        <a:t>                      - ? - ZSR Miętne</a:t>
                      </a:r>
                    </a:p>
                    <a:p>
                      <a:pPr>
                        <a:spcAft>
                          <a:spcPts val="0"/>
                        </a:spcAft>
                      </a:pPr>
                      <a:r>
                        <a:rPr lang="pl-PL" sz="1400" dirty="0">
                          <a:latin typeface="Times New Roman"/>
                          <a:ea typeface="Times New Roman"/>
                          <a:cs typeface="Times New Roman"/>
                        </a:rPr>
                        <a:t>Asystent techniczny – Hanna Szaniawska </a:t>
                      </a:r>
                    </a:p>
                  </a:txBody>
                  <a:tcPr marL="44450" marR="44450" marT="0" marB="0"/>
                </a:tc>
                <a:tc>
                  <a:txBody>
                    <a:bodyPr/>
                    <a:lstStyle/>
                    <a:p>
                      <a:pPr>
                        <a:spcAft>
                          <a:spcPts val="0"/>
                        </a:spcAft>
                      </a:pPr>
                      <a:r>
                        <a:rPr lang="pl-PL" sz="1400" dirty="0">
                          <a:latin typeface="Times New Roman"/>
                          <a:ea typeface="Times New Roman"/>
                          <a:cs typeface="Times New Roman"/>
                        </a:rPr>
                        <a:t>TG – 6</a:t>
                      </a:r>
                    </a:p>
                  </a:txBody>
                  <a:tcPr marL="44450" marR="44450" marT="0" marB="0"/>
                </a:tc>
              </a:tr>
              <a:tr h="690978">
                <a:tc>
                  <a:txBody>
                    <a:bodyPr/>
                    <a:lstStyle/>
                    <a:p>
                      <a:pPr>
                        <a:spcAft>
                          <a:spcPts val="0"/>
                        </a:spcAft>
                      </a:pPr>
                      <a:r>
                        <a:rPr lang="pl-PL" sz="1400">
                          <a:latin typeface="Times New Roman"/>
                          <a:ea typeface="Times New Roman"/>
                          <a:cs typeface="Times New Roman"/>
                        </a:rPr>
                        <a:t>Świetlica szkolna</a:t>
                      </a:r>
                    </a:p>
                    <a:p>
                      <a:pPr>
                        <a:spcAft>
                          <a:spcPts val="0"/>
                        </a:spcAft>
                      </a:pPr>
                      <a:r>
                        <a:rPr lang="pl-PL" sz="1400">
                          <a:latin typeface="Times New Roman"/>
                          <a:ea typeface="Times New Roman"/>
                          <a:cs typeface="Times New Roman"/>
                        </a:rPr>
                        <a:t>Godz. 9.00 (180 minut)</a:t>
                      </a:r>
                    </a:p>
                    <a:p>
                      <a:pPr>
                        <a:spcAft>
                          <a:spcPts val="0"/>
                        </a:spcAft>
                      </a:pPr>
                      <a:r>
                        <a:rPr lang="pl-PL" sz="1400">
                          <a:latin typeface="Times New Roman"/>
                          <a:ea typeface="Times New Roman"/>
                          <a:cs typeface="Times New Roman"/>
                        </a:rPr>
                        <a:t>Sala nr 2</a:t>
                      </a:r>
                    </a:p>
                  </a:txBody>
                  <a:tcPr marL="44450" marR="44450" marT="0" marB="0"/>
                </a:tc>
                <a:tc>
                  <a:txBody>
                    <a:bodyPr/>
                    <a:lstStyle/>
                    <a:p>
                      <a:pPr>
                        <a:spcAft>
                          <a:spcPts val="0"/>
                        </a:spcAft>
                      </a:pPr>
                      <a:r>
                        <a:rPr lang="pl-PL" sz="1400" dirty="0">
                          <a:latin typeface="Times New Roman"/>
                          <a:ea typeface="Times New Roman"/>
                          <a:cs typeface="Times New Roman"/>
                        </a:rPr>
                        <a:t>Przewodniczący: - Krzysztof Zatyka</a:t>
                      </a:r>
                    </a:p>
                    <a:p>
                      <a:pPr>
                        <a:spcAft>
                          <a:spcPts val="0"/>
                        </a:spcAft>
                      </a:pPr>
                      <a:r>
                        <a:rPr lang="pl-PL" sz="1400" dirty="0">
                          <a:latin typeface="Times New Roman"/>
                          <a:ea typeface="Times New Roman"/>
                          <a:cs typeface="Times New Roman"/>
                        </a:rPr>
                        <a:t>Członkowie: -  Elżbieta Zatyka</a:t>
                      </a:r>
                    </a:p>
                    <a:p>
                      <a:pPr>
                        <a:spcAft>
                          <a:spcPts val="0"/>
                        </a:spcAft>
                      </a:pPr>
                      <a:r>
                        <a:rPr lang="pl-PL" sz="1400" dirty="0">
                          <a:latin typeface="Times New Roman"/>
                          <a:ea typeface="Times New Roman"/>
                          <a:cs typeface="Times New Roman"/>
                        </a:rPr>
                        <a:t>                     - ? - ZSR Miętne</a:t>
                      </a:r>
                    </a:p>
                  </a:txBody>
                  <a:tcPr marL="44450" marR="44450" marT="0" marB="0"/>
                </a:tc>
                <a:tc>
                  <a:txBody>
                    <a:bodyPr/>
                    <a:lstStyle/>
                    <a:p>
                      <a:pPr>
                        <a:spcAft>
                          <a:spcPts val="0"/>
                        </a:spcAft>
                      </a:pPr>
                      <a:r>
                        <a:rPr lang="pl-PL" sz="1400" b="0" kern="0" dirty="0">
                          <a:latin typeface="Calibri"/>
                          <a:ea typeface="Times New Roman"/>
                          <a:cs typeface="Times New Roman"/>
                        </a:rPr>
                        <a:t>TM – 19</a:t>
                      </a:r>
                      <a:endParaRPr lang="pl-PL" sz="1400" b="1" kern="0" dirty="0">
                        <a:latin typeface="Calibri"/>
                        <a:ea typeface="Times New Roman"/>
                        <a:cs typeface="Times New Roman"/>
                      </a:endParaRPr>
                    </a:p>
                  </a:txBody>
                  <a:tcPr marL="44450" marR="44450" marT="0" marB="0"/>
                </a:tc>
              </a:tr>
              <a:tr h="1381957">
                <a:tc>
                  <a:txBody>
                    <a:bodyPr/>
                    <a:lstStyle/>
                    <a:p>
                      <a:pPr>
                        <a:spcAft>
                          <a:spcPts val="0"/>
                        </a:spcAft>
                      </a:pPr>
                      <a:r>
                        <a:rPr lang="pl-PL" sz="1400">
                          <a:latin typeface="Times New Roman"/>
                          <a:ea typeface="Times New Roman"/>
                          <a:cs typeface="Times New Roman"/>
                        </a:rPr>
                        <a:t>Sala komputerowa nr 53</a:t>
                      </a:r>
                    </a:p>
                    <a:p>
                      <a:pPr>
                        <a:spcAft>
                          <a:spcPts val="0"/>
                        </a:spcAft>
                      </a:pPr>
                      <a:r>
                        <a:rPr lang="pl-PL" sz="1400">
                          <a:latin typeface="Times New Roman"/>
                          <a:ea typeface="Times New Roman"/>
                          <a:cs typeface="Times New Roman"/>
                        </a:rPr>
                        <a:t>Godz. 9.00 (240 minut)</a:t>
                      </a:r>
                    </a:p>
                    <a:p>
                      <a:pPr>
                        <a:spcAft>
                          <a:spcPts val="0"/>
                        </a:spcAft>
                      </a:pPr>
                      <a:r>
                        <a:rPr lang="pl-PL" sz="1400">
                          <a:latin typeface="Times New Roman"/>
                          <a:ea typeface="Times New Roman"/>
                          <a:cs typeface="Times New Roman"/>
                        </a:rPr>
                        <a:t>Sala nr 4</a:t>
                      </a:r>
                    </a:p>
                  </a:txBody>
                  <a:tcPr marL="44450" marR="44450" marT="0" marB="0"/>
                </a:tc>
                <a:tc>
                  <a:txBody>
                    <a:bodyPr/>
                    <a:lstStyle/>
                    <a:p>
                      <a:pPr>
                        <a:spcAft>
                          <a:spcPts val="0"/>
                        </a:spcAft>
                      </a:pPr>
                      <a:r>
                        <a:rPr lang="pl-PL" sz="1400" dirty="0">
                          <a:latin typeface="Times New Roman"/>
                          <a:ea typeface="Times New Roman"/>
                          <a:cs typeface="Times New Roman"/>
                        </a:rPr>
                        <a:t>Przewodniczący: - Urszula Kruszewska</a:t>
                      </a:r>
                    </a:p>
                    <a:p>
                      <a:pPr>
                        <a:spcAft>
                          <a:spcPts val="0"/>
                        </a:spcAft>
                      </a:pPr>
                      <a:r>
                        <a:rPr lang="pl-PL" sz="1400" dirty="0">
                          <a:latin typeface="Times New Roman"/>
                          <a:ea typeface="Times New Roman"/>
                          <a:cs typeface="Times New Roman"/>
                        </a:rPr>
                        <a:t>Członkowie: - Hanna </a:t>
                      </a:r>
                      <a:r>
                        <a:rPr lang="pl-PL" sz="1400" dirty="0" err="1">
                          <a:latin typeface="Times New Roman"/>
                          <a:ea typeface="Times New Roman"/>
                          <a:cs typeface="Times New Roman"/>
                        </a:rPr>
                        <a:t>Cmiel</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              - ? - ZSR Miętne       </a:t>
                      </a:r>
                    </a:p>
                    <a:p>
                      <a:pPr>
                        <a:spcAft>
                          <a:spcPts val="0"/>
                        </a:spcAft>
                      </a:pPr>
                      <a:r>
                        <a:rPr lang="pl-PL" sz="1400" dirty="0">
                          <a:latin typeface="Times New Roman"/>
                          <a:ea typeface="Times New Roman"/>
                          <a:cs typeface="Times New Roman"/>
                        </a:rPr>
                        <a:t>Asystent techniczny – Mariusz Owczarczyk</a:t>
                      </a:r>
                    </a:p>
                  </a:txBody>
                  <a:tcPr marL="44450" marR="44450" marT="0" marB="0"/>
                </a:tc>
                <a:tc>
                  <a:txBody>
                    <a:bodyPr/>
                    <a:lstStyle/>
                    <a:p>
                      <a:pPr>
                        <a:spcAft>
                          <a:spcPts val="0"/>
                        </a:spcAft>
                      </a:pPr>
                      <a:r>
                        <a:rPr lang="pl-PL" sz="1400" dirty="0">
                          <a:latin typeface="Times New Roman"/>
                          <a:ea typeface="Times New Roman"/>
                          <a:cs typeface="Times New Roman"/>
                        </a:rPr>
                        <a:t>TI – 7</a:t>
                      </a:r>
                    </a:p>
                  </a:txBody>
                  <a:tcPr marL="44450" marR="44450" marT="0" marB="0"/>
                </a:tc>
              </a:tr>
              <a:tr h="1151631">
                <a:tc>
                  <a:txBody>
                    <a:bodyPr/>
                    <a:lstStyle/>
                    <a:p>
                      <a:pPr>
                        <a:spcAft>
                          <a:spcPts val="0"/>
                        </a:spcAft>
                      </a:pPr>
                      <a:r>
                        <a:rPr lang="pl-PL" sz="1400" dirty="0">
                          <a:latin typeface="Times New Roman"/>
                          <a:ea typeface="Times New Roman"/>
                          <a:cs typeface="Times New Roman"/>
                        </a:rPr>
                        <a:t>Sala komputerowa nr 49</a:t>
                      </a:r>
                    </a:p>
                    <a:p>
                      <a:pPr>
                        <a:spcAft>
                          <a:spcPts val="0"/>
                        </a:spcAft>
                      </a:pPr>
                      <a:r>
                        <a:rPr lang="pl-PL" sz="1400" dirty="0">
                          <a:latin typeface="Times New Roman"/>
                          <a:ea typeface="Times New Roman"/>
                          <a:cs typeface="Times New Roman"/>
                        </a:rPr>
                        <a:t>Godz. 9.00 (240 minut)</a:t>
                      </a:r>
                    </a:p>
                    <a:p>
                      <a:pPr>
                        <a:spcAft>
                          <a:spcPts val="0"/>
                        </a:spcAft>
                      </a:pPr>
                      <a:r>
                        <a:rPr lang="pl-PL" sz="1400" dirty="0">
                          <a:latin typeface="Times New Roman"/>
                          <a:ea typeface="Times New Roman"/>
                          <a:cs typeface="Times New Roman"/>
                        </a:rPr>
                        <a:t>Sala nr 5</a:t>
                      </a:r>
                    </a:p>
                  </a:txBody>
                  <a:tcPr marL="44450" marR="44450" marT="0" marB="0"/>
                </a:tc>
                <a:tc>
                  <a:txBody>
                    <a:bodyPr/>
                    <a:lstStyle/>
                    <a:p>
                      <a:pPr>
                        <a:spcAft>
                          <a:spcPts val="0"/>
                        </a:spcAft>
                      </a:pPr>
                      <a:r>
                        <a:rPr lang="pl-PL" sz="1400" dirty="0">
                          <a:latin typeface="Times New Roman"/>
                          <a:ea typeface="Times New Roman"/>
                          <a:cs typeface="Times New Roman"/>
                        </a:rPr>
                        <a:t>Przewodniczący: - </a:t>
                      </a:r>
                      <a:r>
                        <a:rPr lang="pl-PL" sz="1400" dirty="0" smtClean="0">
                          <a:latin typeface="Times New Roman"/>
                          <a:ea typeface="Times New Roman"/>
                          <a:cs typeface="Times New Roman"/>
                        </a:rPr>
                        <a:t>Ewelina</a:t>
                      </a:r>
                      <a:r>
                        <a:rPr lang="pl-PL" sz="1400" baseline="0" dirty="0" smtClean="0">
                          <a:latin typeface="Times New Roman"/>
                          <a:ea typeface="Times New Roman"/>
                          <a:cs typeface="Times New Roman"/>
                        </a:rPr>
                        <a:t> Zaczek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Członkowie: - Krzysztof Cegiełka</a:t>
                      </a:r>
                    </a:p>
                    <a:p>
                      <a:pPr>
                        <a:spcAft>
                          <a:spcPts val="0"/>
                        </a:spcAft>
                      </a:pPr>
                      <a:r>
                        <a:rPr lang="pl-PL" sz="1400" dirty="0">
                          <a:latin typeface="Times New Roman"/>
                          <a:ea typeface="Times New Roman"/>
                          <a:cs typeface="Times New Roman"/>
                        </a:rPr>
                        <a:t>              - ? - ZSR Miętne         </a:t>
                      </a:r>
                    </a:p>
                    <a:p>
                      <a:pPr>
                        <a:spcAft>
                          <a:spcPts val="0"/>
                        </a:spcAft>
                      </a:pPr>
                      <a:r>
                        <a:rPr lang="pl-PL" sz="1400" dirty="0">
                          <a:latin typeface="Times New Roman"/>
                          <a:ea typeface="Times New Roman"/>
                          <a:cs typeface="Times New Roman"/>
                        </a:rPr>
                        <a:t>Asystent techniczny – Krzysztof Koźlak</a:t>
                      </a:r>
                    </a:p>
                  </a:txBody>
                  <a:tcPr marL="44450" marR="44450" marT="0" marB="0"/>
                </a:tc>
                <a:tc>
                  <a:txBody>
                    <a:bodyPr/>
                    <a:lstStyle/>
                    <a:p>
                      <a:pPr>
                        <a:spcAft>
                          <a:spcPts val="0"/>
                        </a:spcAft>
                      </a:pPr>
                      <a:r>
                        <a:rPr lang="pl-PL" sz="1400" dirty="0">
                          <a:latin typeface="Times New Roman"/>
                          <a:ea typeface="Times New Roman"/>
                          <a:cs typeface="Times New Roman"/>
                        </a:rPr>
                        <a:t>TE – 6</a:t>
                      </a:r>
                    </a:p>
                  </a:txBody>
                  <a:tcPr marL="44450" marR="4445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Etap praktyczny </a:t>
            </a:r>
            <a:r>
              <a:rPr lang="pl-PL" sz="2700" b="1" dirty="0" smtClean="0"/>
              <a:t>(stary egzamin) </a:t>
            </a:r>
            <a:r>
              <a:rPr lang="pl-PL" b="1" dirty="0" smtClean="0"/>
              <a:t/>
            </a:r>
            <a:br>
              <a:rPr lang="pl-PL" b="1" dirty="0" smtClean="0"/>
            </a:br>
            <a:endParaRPr lang="pl-PL" dirty="0"/>
          </a:p>
        </p:txBody>
      </p:sp>
      <p:graphicFrame>
        <p:nvGraphicFramePr>
          <p:cNvPr id="4" name="Symbol zastępczy zawartości 3"/>
          <p:cNvGraphicFramePr>
            <a:graphicFrameLocks noGrp="1"/>
          </p:cNvGraphicFramePr>
          <p:nvPr>
            <p:ph idx="1"/>
          </p:nvPr>
        </p:nvGraphicFramePr>
        <p:xfrm>
          <a:off x="457200" y="1600200"/>
          <a:ext cx="8229600" cy="1808480"/>
        </p:xfrm>
        <a:graphic>
          <a:graphicData uri="http://schemas.openxmlformats.org/drawingml/2006/table">
            <a:tbl>
              <a:tblPr firstRow="1" bandRow="1">
                <a:tableStyleId>{5C22544A-7EE6-4342-B048-85BDC9FD1C3A}</a:tableStyleId>
              </a:tblPr>
              <a:tblGrid>
                <a:gridCol w="2743200"/>
                <a:gridCol w="3228988"/>
                <a:gridCol w="2257412"/>
              </a:tblGrid>
              <a:tr h="370840">
                <a:tc>
                  <a:txBody>
                    <a:bodyPr/>
                    <a:lstStyle/>
                    <a:p>
                      <a:pPr>
                        <a:spcAft>
                          <a:spcPts val="0"/>
                        </a:spcAft>
                      </a:pPr>
                      <a:r>
                        <a:rPr lang="pl-PL" sz="1400" b="1" dirty="0">
                          <a:latin typeface="Times New Roman"/>
                          <a:ea typeface="Times New Roman"/>
                          <a:cs typeface="Times New Roman"/>
                        </a:rPr>
                        <a:t>sala</a:t>
                      </a: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b="1" dirty="0">
                          <a:latin typeface="Times New Roman"/>
                          <a:ea typeface="Times New Roman"/>
                          <a:cs typeface="Times New Roman"/>
                        </a:rPr>
                        <a:t>Zespól Nadzorujący Część Praktyczną</a:t>
                      </a: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b="1" dirty="0">
                          <a:latin typeface="Times New Roman"/>
                          <a:ea typeface="Times New Roman"/>
                          <a:cs typeface="Times New Roman"/>
                        </a:rPr>
                        <a:t>Klasy </a:t>
                      </a:r>
                      <a:endParaRPr lang="pl-PL" sz="1400" dirty="0">
                        <a:latin typeface="Times New Roman"/>
                        <a:ea typeface="Times New Roman"/>
                        <a:cs typeface="Times New Roman"/>
                      </a:endParaRPr>
                    </a:p>
                  </a:txBody>
                  <a:tcPr marL="44450" marR="44450" marT="0" marB="0"/>
                </a:tc>
              </a:tr>
              <a:tr h="370840">
                <a:tc gridSpan="3">
                  <a:txBody>
                    <a:bodyPr/>
                    <a:lstStyle/>
                    <a:p>
                      <a:pPr>
                        <a:spcAft>
                          <a:spcPts val="0"/>
                        </a:spcAft>
                      </a:pPr>
                      <a:r>
                        <a:rPr lang="pl-PL" sz="1400" b="1" dirty="0">
                          <a:latin typeface="Times New Roman"/>
                          <a:ea typeface="Times New Roman"/>
                          <a:cs typeface="Times New Roman"/>
                        </a:rPr>
                        <a:t>               24 czerwca 2014r.     godz. 15.00</a:t>
                      </a:r>
                      <a:endParaRPr lang="pl-PL" sz="1400" dirty="0">
                        <a:latin typeface="Times New Roman"/>
                        <a:ea typeface="Times New Roman"/>
                        <a:cs typeface="Times New Roman"/>
                      </a:endParaRPr>
                    </a:p>
                  </a:txBody>
                  <a:tcPr marL="44450" marR="44450" marT="0" marB="0"/>
                </a:tc>
                <a:tc hMerge="1">
                  <a:txBody>
                    <a:bodyPr/>
                    <a:lstStyle/>
                    <a:p>
                      <a:endParaRPr lang="pl-PL"/>
                    </a:p>
                  </a:txBody>
                  <a:tcPr/>
                </a:tc>
                <a:tc hMerge="1">
                  <a:txBody>
                    <a:bodyPr/>
                    <a:lstStyle/>
                    <a:p>
                      <a:endParaRPr lang="pl-PL"/>
                    </a:p>
                  </a:txBody>
                  <a:tcPr/>
                </a:tc>
              </a:tr>
              <a:tr h="370840">
                <a:tc>
                  <a:txBody>
                    <a:bodyPr/>
                    <a:lstStyle/>
                    <a:p>
                      <a:pPr>
                        <a:spcAft>
                          <a:spcPts val="0"/>
                        </a:spcAft>
                      </a:pPr>
                      <a:r>
                        <a:rPr lang="pl-PL" sz="1400">
                          <a:latin typeface="Times New Roman"/>
                          <a:ea typeface="Times New Roman"/>
                          <a:cs typeface="Times New Roman"/>
                        </a:rPr>
                        <a:t>Sala gimnastyczna</a:t>
                      </a:r>
                    </a:p>
                    <a:p>
                      <a:pPr>
                        <a:spcAft>
                          <a:spcPts val="0"/>
                        </a:spcAft>
                      </a:pPr>
                      <a:r>
                        <a:rPr lang="pl-PL" sz="1400">
                          <a:latin typeface="Times New Roman"/>
                          <a:ea typeface="Times New Roman"/>
                          <a:cs typeface="Times New Roman"/>
                        </a:rPr>
                        <a:t>Godz. 15.00 (240 minut)</a:t>
                      </a:r>
                    </a:p>
                    <a:p>
                      <a:pPr>
                        <a:spcAft>
                          <a:spcPts val="0"/>
                        </a:spcAft>
                      </a:pPr>
                      <a:r>
                        <a:rPr lang="pl-PL" sz="1400">
                          <a:latin typeface="Times New Roman"/>
                          <a:ea typeface="Times New Roman"/>
                          <a:cs typeface="Times New Roman"/>
                        </a:rPr>
                        <a:t>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 Beata </a:t>
                      </a:r>
                      <a:r>
                        <a:rPr lang="pl-PL" sz="1400" dirty="0" err="1">
                          <a:latin typeface="Times New Roman"/>
                          <a:ea typeface="Times New Roman"/>
                          <a:cs typeface="Times New Roman"/>
                        </a:rPr>
                        <a:t>Długaszek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Członkowie: - Halina Gula</a:t>
                      </a:r>
                    </a:p>
                    <a:p>
                      <a:pPr>
                        <a:spcAft>
                          <a:spcPts val="0"/>
                        </a:spcAft>
                      </a:pPr>
                      <a:r>
                        <a:rPr lang="pl-PL" sz="1400" dirty="0">
                          <a:latin typeface="Times New Roman"/>
                          <a:ea typeface="Times New Roman"/>
                          <a:cs typeface="Times New Roman"/>
                        </a:rPr>
                        <a:t>                      - ? - ZSR Miętne         </a:t>
                      </a:r>
                    </a:p>
                    <a:p>
                      <a:pPr>
                        <a:spcAft>
                          <a:spcPts val="0"/>
                        </a:spcAft>
                      </a:pPr>
                      <a:r>
                        <a:rPr lang="pl-PL" sz="1400" dirty="0">
                          <a:latin typeface="Times New Roman"/>
                          <a:ea typeface="Times New Roman"/>
                          <a:cs typeface="Times New Roman"/>
                        </a:rPr>
                        <a:t>Asystent techniczny – Hanna </a:t>
                      </a:r>
                      <a:r>
                        <a:rPr lang="pl-PL" sz="1400" dirty="0" smtClean="0">
                          <a:latin typeface="Times New Roman"/>
                          <a:ea typeface="Times New Roman"/>
                          <a:cs typeface="Times New Roman"/>
                        </a:rPr>
                        <a:t>Szaniawska</a:t>
                      </a:r>
                    </a:p>
                    <a:p>
                      <a:pPr>
                        <a:spcAft>
                          <a:spcPts val="0"/>
                        </a:spcAft>
                      </a:pP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dirty="0">
                          <a:latin typeface="Times New Roman"/>
                          <a:ea typeface="Times New Roman"/>
                          <a:cs typeface="Times New Roman"/>
                        </a:rPr>
                        <a:t> TG – 6</a:t>
                      </a:r>
                    </a:p>
                  </a:txBody>
                  <a:tcPr marL="44450" marR="4445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Etap praktyczny </a:t>
            </a:r>
            <a:r>
              <a:rPr lang="pl-PL" sz="2700" b="1" dirty="0" smtClean="0"/>
              <a:t>(stary egzamin) </a:t>
            </a:r>
            <a:br>
              <a:rPr lang="pl-PL" sz="2700" b="1" dirty="0" smtClean="0"/>
            </a:br>
            <a:endParaRPr lang="pl-PL" sz="2700" dirty="0"/>
          </a:p>
        </p:txBody>
      </p:sp>
      <p:graphicFrame>
        <p:nvGraphicFramePr>
          <p:cNvPr id="5" name="Symbol zastępczy zawartości 4"/>
          <p:cNvGraphicFramePr>
            <a:graphicFrameLocks noGrp="1"/>
          </p:cNvGraphicFramePr>
          <p:nvPr>
            <p:ph idx="1"/>
          </p:nvPr>
        </p:nvGraphicFramePr>
        <p:xfrm>
          <a:off x="428596" y="1357299"/>
          <a:ext cx="8258204" cy="5066667"/>
        </p:xfrm>
        <a:graphic>
          <a:graphicData uri="http://schemas.openxmlformats.org/drawingml/2006/table">
            <a:tbl>
              <a:tblPr firstRow="1" bandRow="1">
                <a:tableStyleId>{5C22544A-7EE6-4342-B048-85BDC9FD1C3A}</a:tableStyleId>
              </a:tblPr>
              <a:tblGrid>
                <a:gridCol w="2771804"/>
                <a:gridCol w="3371864"/>
                <a:gridCol w="2114536"/>
              </a:tblGrid>
              <a:tr h="428627">
                <a:tc>
                  <a:txBody>
                    <a:bodyPr/>
                    <a:lstStyle/>
                    <a:p>
                      <a:pPr>
                        <a:spcAft>
                          <a:spcPts val="0"/>
                        </a:spcAft>
                      </a:pPr>
                      <a:r>
                        <a:rPr lang="pl-PL" sz="1400" b="1" dirty="0">
                          <a:latin typeface="Times New Roman"/>
                          <a:ea typeface="Times New Roman"/>
                          <a:cs typeface="Times New Roman"/>
                        </a:rPr>
                        <a:t>sala</a:t>
                      </a: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b="1" dirty="0">
                          <a:latin typeface="Times New Roman"/>
                          <a:ea typeface="Times New Roman"/>
                          <a:cs typeface="Times New Roman"/>
                        </a:rPr>
                        <a:t>Zespól Nadzorujący Część Praktyczną</a:t>
                      </a: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b="1" dirty="0">
                          <a:latin typeface="Times New Roman"/>
                          <a:ea typeface="Times New Roman"/>
                          <a:cs typeface="Times New Roman"/>
                        </a:rPr>
                        <a:t>Klasy </a:t>
                      </a:r>
                      <a:endParaRPr lang="pl-PL" sz="1400" dirty="0">
                        <a:latin typeface="Times New Roman"/>
                        <a:ea typeface="Times New Roman"/>
                        <a:cs typeface="Times New Roman"/>
                      </a:endParaRPr>
                    </a:p>
                  </a:txBody>
                  <a:tcPr marL="44450" marR="44450" marT="0" marB="0"/>
                </a:tc>
              </a:tr>
              <a:tr h="370840">
                <a:tc gridSpan="3">
                  <a:txBody>
                    <a:bodyPr/>
                    <a:lstStyle/>
                    <a:p>
                      <a:pPr>
                        <a:spcAft>
                          <a:spcPts val="0"/>
                        </a:spcAft>
                      </a:pPr>
                      <a:r>
                        <a:rPr lang="pl-PL" sz="1400" b="1" dirty="0">
                          <a:latin typeface="Times New Roman"/>
                          <a:ea typeface="Times New Roman"/>
                          <a:cs typeface="Times New Roman"/>
                        </a:rPr>
                        <a:t>               25 czerwca 2014r.       godz. 9.00</a:t>
                      </a:r>
                      <a:endParaRPr lang="pl-PL" sz="1400" dirty="0">
                        <a:latin typeface="Times New Roman"/>
                        <a:ea typeface="Times New Roman"/>
                        <a:cs typeface="Times New Roman"/>
                      </a:endParaRPr>
                    </a:p>
                  </a:txBody>
                  <a:tcPr marL="44450" marR="44450" marT="0" marB="0"/>
                </a:tc>
                <a:tc hMerge="1">
                  <a:txBody>
                    <a:bodyPr/>
                    <a:lstStyle/>
                    <a:p>
                      <a:endParaRPr lang="pl-PL"/>
                    </a:p>
                  </a:txBody>
                  <a:tcPr/>
                </a:tc>
                <a:tc hMerge="1">
                  <a:txBody>
                    <a:bodyPr/>
                    <a:lstStyle/>
                    <a:p>
                      <a:endParaRPr lang="pl-PL"/>
                    </a:p>
                  </a:txBody>
                  <a:tcPr/>
                </a:tc>
              </a:tr>
              <a:tr h="370840">
                <a:tc>
                  <a:txBody>
                    <a:bodyPr/>
                    <a:lstStyle/>
                    <a:p>
                      <a:pPr>
                        <a:spcAft>
                          <a:spcPts val="0"/>
                        </a:spcAft>
                      </a:pPr>
                      <a:r>
                        <a:rPr lang="pl-PL" sz="1400" dirty="0">
                          <a:latin typeface="Times New Roman"/>
                          <a:ea typeface="Times New Roman"/>
                          <a:cs typeface="Times New Roman"/>
                        </a:rPr>
                        <a:t>Sala gimnastyczna</a:t>
                      </a:r>
                    </a:p>
                    <a:p>
                      <a:pPr>
                        <a:spcAft>
                          <a:spcPts val="0"/>
                        </a:spcAft>
                      </a:pPr>
                      <a:r>
                        <a:rPr lang="pl-PL" sz="1400" dirty="0">
                          <a:latin typeface="Times New Roman"/>
                          <a:ea typeface="Times New Roman"/>
                          <a:cs typeface="Times New Roman"/>
                        </a:rPr>
                        <a:t>Godz. 9.00 (240 minut)</a:t>
                      </a:r>
                    </a:p>
                    <a:p>
                      <a:pPr>
                        <a:spcAft>
                          <a:spcPts val="0"/>
                        </a:spcAft>
                      </a:pPr>
                      <a:r>
                        <a:rPr lang="pl-PL" sz="1400" dirty="0">
                          <a:latin typeface="Times New Roman"/>
                          <a:ea typeface="Times New Roman"/>
                          <a:cs typeface="Times New Roman"/>
                        </a:rPr>
                        <a:t>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 Beata </a:t>
                      </a:r>
                      <a:r>
                        <a:rPr lang="pl-PL" sz="1400" dirty="0" err="1">
                          <a:latin typeface="Times New Roman"/>
                          <a:ea typeface="Times New Roman"/>
                          <a:cs typeface="Times New Roman"/>
                        </a:rPr>
                        <a:t>Długaszek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Członkowie: - ks. Adam Kulik</a:t>
                      </a:r>
                    </a:p>
                    <a:p>
                      <a:pPr>
                        <a:spcAft>
                          <a:spcPts val="0"/>
                        </a:spcAft>
                      </a:pPr>
                      <a:r>
                        <a:rPr lang="pl-PL" sz="1400" dirty="0">
                          <a:latin typeface="Times New Roman"/>
                          <a:ea typeface="Times New Roman"/>
                          <a:cs typeface="Times New Roman"/>
                        </a:rPr>
                        <a:t>                      - ? - ZSR Miętne</a:t>
                      </a:r>
                    </a:p>
                    <a:p>
                      <a:pPr>
                        <a:spcAft>
                          <a:spcPts val="0"/>
                        </a:spcAft>
                      </a:pPr>
                      <a:r>
                        <a:rPr lang="pl-PL" sz="1400" dirty="0">
                          <a:latin typeface="Times New Roman"/>
                          <a:ea typeface="Times New Roman"/>
                          <a:cs typeface="Times New Roman"/>
                        </a:rPr>
                        <a:t>Asystent techniczny – Hanna </a:t>
                      </a:r>
                      <a:r>
                        <a:rPr lang="pl-PL" sz="1400" dirty="0" smtClean="0">
                          <a:latin typeface="Times New Roman"/>
                          <a:ea typeface="Times New Roman"/>
                          <a:cs typeface="Times New Roman"/>
                        </a:rPr>
                        <a:t>Szaniawska</a:t>
                      </a:r>
                    </a:p>
                  </a:txBody>
                  <a:tcPr marL="44450" marR="44450" marT="0" marB="0"/>
                </a:tc>
                <a:tc>
                  <a:txBody>
                    <a:bodyPr/>
                    <a:lstStyle/>
                    <a:p>
                      <a:pPr>
                        <a:spcAft>
                          <a:spcPts val="0"/>
                        </a:spcAft>
                      </a:pPr>
                      <a:r>
                        <a:rPr lang="pl-PL" sz="1400" dirty="0">
                          <a:latin typeface="Times New Roman"/>
                          <a:ea typeface="Times New Roman"/>
                          <a:cs typeface="Times New Roman"/>
                        </a:rPr>
                        <a:t> TG – 6</a:t>
                      </a:r>
                    </a:p>
                  </a:txBody>
                  <a:tcPr marL="44450" marR="44450" marT="0" marB="0"/>
                </a:tc>
              </a:tr>
              <a:tr h="370840">
                <a:tc>
                  <a:txBody>
                    <a:bodyPr/>
                    <a:lstStyle/>
                    <a:p>
                      <a:pPr>
                        <a:spcAft>
                          <a:spcPts val="0"/>
                        </a:spcAft>
                      </a:pPr>
                      <a:r>
                        <a:rPr lang="pl-PL" sz="1400" dirty="0">
                          <a:latin typeface="Times New Roman"/>
                          <a:ea typeface="Times New Roman"/>
                          <a:cs typeface="Times New Roman"/>
                        </a:rPr>
                        <a:t>Świetlica internatu</a:t>
                      </a:r>
                    </a:p>
                    <a:p>
                      <a:pPr>
                        <a:spcAft>
                          <a:spcPts val="0"/>
                        </a:spcAft>
                      </a:pPr>
                      <a:r>
                        <a:rPr lang="pl-PL" sz="1400" dirty="0">
                          <a:latin typeface="Times New Roman"/>
                          <a:ea typeface="Times New Roman"/>
                          <a:cs typeface="Times New Roman"/>
                        </a:rPr>
                        <a:t>Godz. 9.00 (240 minut)</a:t>
                      </a:r>
                    </a:p>
                    <a:p>
                      <a:pPr>
                        <a:spcAft>
                          <a:spcPts val="0"/>
                        </a:spcAft>
                      </a:pPr>
                      <a:r>
                        <a:rPr lang="pl-PL" sz="1400" dirty="0">
                          <a:latin typeface="Times New Roman"/>
                          <a:ea typeface="Times New Roman"/>
                          <a:cs typeface="Times New Roman"/>
                        </a:rPr>
                        <a:t>Sala nr 3</a:t>
                      </a:r>
                    </a:p>
                  </a:txBody>
                  <a:tcPr marL="44450" marR="44450" marT="0" marB="0"/>
                </a:tc>
                <a:tc>
                  <a:txBody>
                    <a:bodyPr/>
                    <a:lstStyle/>
                    <a:p>
                      <a:pPr>
                        <a:spcAft>
                          <a:spcPts val="0"/>
                        </a:spcAft>
                      </a:pPr>
                      <a:r>
                        <a:rPr lang="pl-PL" sz="1400">
                          <a:latin typeface="Times New Roman"/>
                          <a:ea typeface="Times New Roman"/>
                          <a:cs typeface="Times New Roman"/>
                        </a:rPr>
                        <a:t>Przewodniczący: - Jolanta Próchniewicz</a:t>
                      </a:r>
                    </a:p>
                    <a:p>
                      <a:pPr>
                        <a:spcAft>
                          <a:spcPts val="0"/>
                        </a:spcAft>
                      </a:pPr>
                      <a:r>
                        <a:rPr lang="pl-PL" sz="1400">
                          <a:latin typeface="Times New Roman"/>
                          <a:ea typeface="Times New Roman"/>
                          <a:cs typeface="Times New Roman"/>
                        </a:rPr>
                        <a:t>Członkowie: -  Katarzyna Dębińska</a:t>
                      </a:r>
                    </a:p>
                    <a:p>
                      <a:pPr>
                        <a:spcAft>
                          <a:spcPts val="0"/>
                        </a:spcAft>
                      </a:pPr>
                      <a:r>
                        <a:rPr lang="pl-PL" sz="1400">
                          <a:latin typeface="Times New Roman"/>
                          <a:ea typeface="Times New Roman"/>
                          <a:cs typeface="Times New Roman"/>
                        </a:rPr>
                        <a:t>                    - ? - ZSR Miętne</a:t>
                      </a:r>
                    </a:p>
                  </a:txBody>
                  <a:tcPr marL="44450" marR="44450" marT="0" marB="0"/>
                </a:tc>
                <a:tc>
                  <a:txBody>
                    <a:bodyPr/>
                    <a:lstStyle/>
                    <a:p>
                      <a:pPr>
                        <a:spcAft>
                          <a:spcPts val="0"/>
                        </a:spcAft>
                      </a:pPr>
                      <a:r>
                        <a:rPr lang="pl-PL" sz="1400" b="0" kern="0" dirty="0">
                          <a:latin typeface="Calibri"/>
                          <a:ea typeface="Times New Roman"/>
                          <a:cs typeface="Times New Roman"/>
                        </a:rPr>
                        <a:t>TH – 11</a:t>
                      </a:r>
                      <a:endParaRPr lang="pl-PL" sz="1400" b="1" kern="0" dirty="0">
                        <a:latin typeface="Calibri"/>
                        <a:ea typeface="Times New Roman"/>
                        <a:cs typeface="Times New Roman"/>
                      </a:endParaRPr>
                    </a:p>
                  </a:txBody>
                  <a:tcPr marL="44450" marR="44450" marT="0" marB="0"/>
                </a:tc>
              </a:tr>
              <a:tr h="370840">
                <a:tc>
                  <a:txBody>
                    <a:bodyPr/>
                    <a:lstStyle/>
                    <a:p>
                      <a:pPr>
                        <a:spcAft>
                          <a:spcPts val="0"/>
                        </a:spcAft>
                      </a:pPr>
                      <a:r>
                        <a:rPr lang="pl-PL" sz="1400" dirty="0" smtClean="0">
                          <a:latin typeface="Times New Roman"/>
                          <a:ea typeface="Times New Roman"/>
                          <a:cs typeface="Times New Roman"/>
                        </a:rPr>
                        <a:t>Korytarz</a:t>
                      </a:r>
                      <a:r>
                        <a:rPr lang="pl-PL" sz="1400" baseline="0" dirty="0" smtClean="0">
                          <a:latin typeface="Times New Roman"/>
                          <a:ea typeface="Times New Roman"/>
                          <a:cs typeface="Times New Roman"/>
                        </a:rPr>
                        <a:t> II piętro</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godz.  9.00 (240 minut)</a:t>
                      </a:r>
                    </a:p>
                    <a:p>
                      <a:pPr>
                        <a:spcAft>
                          <a:spcPts val="0"/>
                        </a:spcAft>
                      </a:pPr>
                      <a:r>
                        <a:rPr lang="pl-PL" sz="1400" dirty="0">
                          <a:latin typeface="Times New Roman"/>
                          <a:ea typeface="Times New Roman"/>
                          <a:cs typeface="Times New Roman"/>
                        </a:rPr>
                        <a:t>Sala nr 2</a:t>
                      </a:r>
                    </a:p>
                  </a:txBody>
                  <a:tcPr marL="44450" marR="44450" marT="0" marB="0"/>
                </a:tc>
                <a:tc>
                  <a:txBody>
                    <a:bodyPr/>
                    <a:lstStyle/>
                    <a:p>
                      <a:pPr>
                        <a:spcAft>
                          <a:spcPts val="0"/>
                        </a:spcAft>
                      </a:pPr>
                      <a:r>
                        <a:rPr lang="pl-PL" sz="1400">
                          <a:latin typeface="Times New Roman"/>
                          <a:ea typeface="Times New Roman"/>
                          <a:cs typeface="Times New Roman"/>
                        </a:rPr>
                        <a:t>Przewodniczący:  Bożena Zatyka</a:t>
                      </a:r>
                    </a:p>
                    <a:p>
                      <a:pPr>
                        <a:spcAft>
                          <a:spcPts val="0"/>
                        </a:spcAft>
                      </a:pPr>
                      <a:r>
                        <a:rPr lang="pl-PL" sz="1400">
                          <a:latin typeface="Times New Roman"/>
                          <a:ea typeface="Times New Roman"/>
                          <a:cs typeface="Times New Roman"/>
                        </a:rPr>
                        <a:t>Członkowie: - Józef Gula</a:t>
                      </a:r>
                    </a:p>
                    <a:p>
                      <a:pPr>
                        <a:spcAft>
                          <a:spcPts val="0"/>
                        </a:spcAft>
                      </a:pPr>
                      <a:r>
                        <a:rPr lang="pl-PL" sz="1400">
                          <a:latin typeface="Times New Roman"/>
                          <a:ea typeface="Times New Roman"/>
                          <a:cs typeface="Times New Roman"/>
                        </a:rPr>
                        <a:t>                     -  Alicja Bienias</a:t>
                      </a:r>
                    </a:p>
                    <a:p>
                      <a:pPr>
                        <a:spcAft>
                          <a:spcPts val="0"/>
                        </a:spcAft>
                      </a:pPr>
                      <a:r>
                        <a:rPr lang="pl-PL" sz="1400">
                          <a:latin typeface="Times New Roman"/>
                          <a:ea typeface="Times New Roman"/>
                          <a:cs typeface="Times New Roman"/>
                        </a:rPr>
                        <a:t>                     -  Agnieszka Jędrych</a:t>
                      </a:r>
                    </a:p>
                    <a:p>
                      <a:pPr>
                        <a:spcAft>
                          <a:spcPts val="0"/>
                        </a:spcAft>
                      </a:pPr>
                      <a:r>
                        <a:rPr lang="pl-PL" sz="1400">
                          <a:latin typeface="Times New Roman"/>
                          <a:ea typeface="Times New Roman"/>
                          <a:cs typeface="Times New Roman"/>
                        </a:rPr>
                        <a:t>                    - ? - ZSR Miętne</a:t>
                      </a:r>
                    </a:p>
                  </a:txBody>
                  <a:tcPr marL="44450" marR="44450" marT="0" marB="0"/>
                </a:tc>
                <a:tc>
                  <a:txBody>
                    <a:bodyPr/>
                    <a:lstStyle/>
                    <a:p>
                      <a:pPr>
                        <a:spcAft>
                          <a:spcPts val="0"/>
                        </a:spcAft>
                      </a:pPr>
                      <a:r>
                        <a:rPr lang="pl-PL" sz="1400" dirty="0">
                          <a:latin typeface="Times New Roman"/>
                          <a:ea typeface="Times New Roman"/>
                          <a:cs typeface="Times New Roman"/>
                        </a:rPr>
                        <a:t>TŻ - 36</a:t>
                      </a:r>
                    </a:p>
                  </a:txBody>
                  <a:tcPr marL="44450" marR="44450" marT="0" marB="0"/>
                </a:tc>
              </a:tr>
              <a:tr h="370840">
                <a:tc>
                  <a:txBody>
                    <a:bodyPr/>
                    <a:lstStyle/>
                    <a:p>
                      <a:pPr>
                        <a:spcAft>
                          <a:spcPts val="0"/>
                        </a:spcAft>
                      </a:pPr>
                      <a:r>
                        <a:rPr lang="pl-PL" sz="1400">
                          <a:latin typeface="Times New Roman"/>
                          <a:ea typeface="Times New Roman"/>
                          <a:cs typeface="Times New Roman"/>
                        </a:rPr>
                        <a:t>Sala komputerowa nr 53</a:t>
                      </a:r>
                    </a:p>
                    <a:p>
                      <a:pPr>
                        <a:spcAft>
                          <a:spcPts val="0"/>
                        </a:spcAft>
                      </a:pPr>
                      <a:r>
                        <a:rPr lang="pl-PL" sz="1400">
                          <a:latin typeface="Times New Roman"/>
                          <a:ea typeface="Times New Roman"/>
                          <a:cs typeface="Times New Roman"/>
                        </a:rPr>
                        <a:t>Godz. 9.00 (240 minut)</a:t>
                      </a:r>
                    </a:p>
                    <a:p>
                      <a:pPr>
                        <a:spcAft>
                          <a:spcPts val="0"/>
                        </a:spcAft>
                      </a:pPr>
                      <a:r>
                        <a:rPr lang="pl-PL" sz="1400">
                          <a:latin typeface="Times New Roman"/>
                          <a:ea typeface="Times New Roman"/>
                          <a:cs typeface="Times New Roman"/>
                        </a:rPr>
                        <a:t>Sala nr 4</a:t>
                      </a:r>
                    </a:p>
                  </a:txBody>
                  <a:tcPr marL="44450" marR="44450" marT="0" marB="0"/>
                </a:tc>
                <a:tc>
                  <a:txBody>
                    <a:bodyPr/>
                    <a:lstStyle/>
                    <a:p>
                      <a:pPr>
                        <a:spcAft>
                          <a:spcPts val="0"/>
                        </a:spcAft>
                      </a:pPr>
                      <a:r>
                        <a:rPr lang="pl-PL" sz="1400" dirty="0">
                          <a:latin typeface="Times New Roman"/>
                          <a:ea typeface="Times New Roman"/>
                          <a:cs typeface="Times New Roman"/>
                        </a:rPr>
                        <a:t>Przewodniczący: - Urszula Kruszewska</a:t>
                      </a:r>
                    </a:p>
                    <a:p>
                      <a:pPr>
                        <a:spcAft>
                          <a:spcPts val="0"/>
                        </a:spcAft>
                      </a:pPr>
                      <a:r>
                        <a:rPr lang="pl-PL" sz="1400" dirty="0">
                          <a:latin typeface="Times New Roman"/>
                          <a:ea typeface="Times New Roman"/>
                          <a:cs typeface="Times New Roman"/>
                        </a:rPr>
                        <a:t>Członkowie: -  Monika Brodowska</a:t>
                      </a:r>
                    </a:p>
                    <a:p>
                      <a:pPr>
                        <a:spcAft>
                          <a:spcPts val="0"/>
                        </a:spcAft>
                      </a:pPr>
                      <a:r>
                        <a:rPr lang="pl-PL" sz="1400" dirty="0">
                          <a:latin typeface="Times New Roman"/>
                          <a:ea typeface="Times New Roman"/>
                          <a:cs typeface="Times New Roman"/>
                        </a:rPr>
                        <a:t>              - ? - ZSR Miętne         </a:t>
                      </a:r>
                    </a:p>
                    <a:p>
                      <a:pPr>
                        <a:spcAft>
                          <a:spcPts val="0"/>
                        </a:spcAft>
                      </a:pPr>
                      <a:r>
                        <a:rPr lang="pl-PL" sz="1400" dirty="0">
                          <a:latin typeface="Times New Roman"/>
                          <a:ea typeface="Times New Roman"/>
                          <a:cs typeface="Times New Roman"/>
                        </a:rPr>
                        <a:t>Asystent techniczny – Mariusz Owczarczyk</a:t>
                      </a:r>
                    </a:p>
                  </a:txBody>
                  <a:tcPr marL="44450" marR="44450" marT="0" marB="0"/>
                </a:tc>
                <a:tc>
                  <a:txBody>
                    <a:bodyPr/>
                    <a:lstStyle/>
                    <a:p>
                      <a:pPr>
                        <a:spcAft>
                          <a:spcPts val="0"/>
                        </a:spcAft>
                      </a:pPr>
                      <a:r>
                        <a:rPr lang="pl-PL" sz="1400" dirty="0">
                          <a:latin typeface="Times New Roman"/>
                          <a:ea typeface="Times New Roman"/>
                          <a:cs typeface="Times New Roman"/>
                        </a:rPr>
                        <a:t>TI – 7</a:t>
                      </a:r>
                    </a:p>
                  </a:txBody>
                  <a:tcPr marL="44450" marR="44450" marT="0" marB="0"/>
                </a:tc>
              </a:tr>
              <a:tr h="370840">
                <a:tc>
                  <a:txBody>
                    <a:bodyPr/>
                    <a:lstStyle/>
                    <a:p>
                      <a:pPr>
                        <a:spcAft>
                          <a:spcPts val="0"/>
                        </a:spcAft>
                      </a:pPr>
                      <a:r>
                        <a:rPr lang="pl-PL" sz="1400">
                          <a:latin typeface="Times New Roman"/>
                          <a:ea typeface="Times New Roman"/>
                          <a:cs typeface="Times New Roman"/>
                        </a:rPr>
                        <a:t>Sala komputerowa nr 49</a:t>
                      </a:r>
                    </a:p>
                    <a:p>
                      <a:pPr>
                        <a:spcAft>
                          <a:spcPts val="0"/>
                        </a:spcAft>
                      </a:pPr>
                      <a:r>
                        <a:rPr lang="pl-PL" sz="1400">
                          <a:latin typeface="Times New Roman"/>
                          <a:ea typeface="Times New Roman"/>
                          <a:cs typeface="Times New Roman"/>
                        </a:rPr>
                        <a:t>Godz. 9.00 (240 minut)</a:t>
                      </a:r>
                    </a:p>
                    <a:p>
                      <a:pPr>
                        <a:spcAft>
                          <a:spcPts val="0"/>
                        </a:spcAft>
                      </a:pPr>
                      <a:r>
                        <a:rPr lang="pl-PL" sz="1400">
                          <a:latin typeface="Times New Roman"/>
                          <a:ea typeface="Times New Roman"/>
                          <a:cs typeface="Times New Roman"/>
                        </a:rPr>
                        <a:t>Sala nr 5</a:t>
                      </a:r>
                    </a:p>
                  </a:txBody>
                  <a:tcPr marL="44450" marR="44450" marT="0" marB="0"/>
                </a:tc>
                <a:tc>
                  <a:txBody>
                    <a:bodyPr/>
                    <a:lstStyle/>
                    <a:p>
                      <a:pPr>
                        <a:spcAft>
                          <a:spcPts val="0"/>
                        </a:spcAft>
                      </a:pPr>
                      <a:r>
                        <a:rPr lang="pl-PL" sz="1400" dirty="0">
                          <a:latin typeface="Times New Roman"/>
                          <a:ea typeface="Times New Roman"/>
                          <a:cs typeface="Times New Roman"/>
                        </a:rPr>
                        <a:t>Przewodniczący: - </a:t>
                      </a:r>
                      <a:r>
                        <a:rPr lang="pl-PL" sz="1400" dirty="0" smtClean="0">
                          <a:latin typeface="Times New Roman"/>
                          <a:ea typeface="Times New Roman"/>
                          <a:cs typeface="Times New Roman"/>
                        </a:rPr>
                        <a:t>Ewelina</a:t>
                      </a:r>
                      <a:r>
                        <a:rPr lang="pl-PL" sz="1400" baseline="0" dirty="0" smtClean="0">
                          <a:latin typeface="Times New Roman"/>
                          <a:ea typeface="Times New Roman"/>
                          <a:cs typeface="Times New Roman"/>
                        </a:rPr>
                        <a:t> Zaczek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Członkowie: - Grzegorz </a:t>
                      </a:r>
                      <a:r>
                        <a:rPr lang="pl-PL" sz="1400" dirty="0" err="1" smtClean="0">
                          <a:latin typeface="Times New Roman"/>
                          <a:ea typeface="Times New Roman"/>
                          <a:cs typeface="Times New Roman"/>
                        </a:rPr>
                        <a:t>Głębicki</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              - ? - ZSR Miętne       </a:t>
                      </a:r>
                    </a:p>
                    <a:p>
                      <a:pPr>
                        <a:spcAft>
                          <a:spcPts val="0"/>
                        </a:spcAft>
                      </a:pPr>
                      <a:r>
                        <a:rPr lang="pl-PL" sz="1400" dirty="0">
                          <a:latin typeface="Times New Roman"/>
                          <a:ea typeface="Times New Roman"/>
                          <a:cs typeface="Times New Roman"/>
                        </a:rPr>
                        <a:t>Asystent techniczny – Krzysztof Koźlak  </a:t>
                      </a:r>
                      <a:endParaRPr lang="pl-PL" sz="1400" dirty="0" smtClean="0">
                        <a:latin typeface="Times New Roman"/>
                        <a:ea typeface="Times New Roman"/>
                        <a:cs typeface="Times New Roman"/>
                      </a:endParaRPr>
                    </a:p>
                  </a:txBody>
                  <a:tcPr marL="44450" marR="44450" marT="0" marB="0"/>
                </a:tc>
                <a:tc>
                  <a:txBody>
                    <a:bodyPr/>
                    <a:lstStyle/>
                    <a:p>
                      <a:pPr>
                        <a:spcAft>
                          <a:spcPts val="0"/>
                        </a:spcAft>
                      </a:pPr>
                      <a:r>
                        <a:rPr lang="pl-PL" sz="1400" dirty="0">
                          <a:latin typeface="Times New Roman"/>
                          <a:ea typeface="Times New Roman"/>
                          <a:cs typeface="Times New Roman"/>
                        </a:rPr>
                        <a:t>TE – 6</a:t>
                      </a:r>
                    </a:p>
                  </a:txBody>
                  <a:tcPr marL="44450" marR="4445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Etap praktyczny </a:t>
            </a:r>
            <a:r>
              <a:rPr lang="pl-PL" sz="2700" b="1" dirty="0" smtClean="0"/>
              <a:t>(stary egzamin) </a:t>
            </a:r>
            <a:r>
              <a:rPr lang="pl-PL" b="1" dirty="0" smtClean="0"/>
              <a:t/>
            </a:r>
            <a:br>
              <a:rPr lang="pl-PL" b="1" dirty="0" smtClean="0"/>
            </a:br>
            <a:endParaRPr lang="pl-PL" dirty="0"/>
          </a:p>
        </p:txBody>
      </p:sp>
      <p:graphicFrame>
        <p:nvGraphicFramePr>
          <p:cNvPr id="4" name="Symbol zastępczy zawartości 3"/>
          <p:cNvGraphicFramePr>
            <a:graphicFrameLocks noGrp="1"/>
          </p:cNvGraphicFramePr>
          <p:nvPr>
            <p:ph idx="1"/>
          </p:nvPr>
        </p:nvGraphicFramePr>
        <p:xfrm>
          <a:off x="500033" y="1600200"/>
          <a:ext cx="8186766" cy="1808480"/>
        </p:xfrm>
        <a:graphic>
          <a:graphicData uri="http://schemas.openxmlformats.org/drawingml/2006/table">
            <a:tbl>
              <a:tblPr firstRow="1" bandRow="1">
                <a:tableStyleId>{5C22544A-7EE6-4342-B048-85BDC9FD1C3A}</a:tableStyleId>
              </a:tblPr>
              <a:tblGrid>
                <a:gridCol w="2700366"/>
                <a:gridCol w="3228989"/>
                <a:gridCol w="2257411"/>
              </a:tblGrid>
              <a:tr h="370840">
                <a:tc>
                  <a:txBody>
                    <a:bodyPr/>
                    <a:lstStyle/>
                    <a:p>
                      <a:pPr>
                        <a:spcAft>
                          <a:spcPts val="0"/>
                        </a:spcAft>
                      </a:pPr>
                      <a:r>
                        <a:rPr lang="pl-PL" sz="1400" b="1" dirty="0">
                          <a:latin typeface="Times New Roman"/>
                          <a:ea typeface="Times New Roman"/>
                          <a:cs typeface="Times New Roman"/>
                        </a:rPr>
                        <a:t>sala</a:t>
                      </a: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b="1" dirty="0">
                          <a:latin typeface="Times New Roman"/>
                          <a:ea typeface="Times New Roman"/>
                          <a:cs typeface="Times New Roman"/>
                        </a:rPr>
                        <a:t>Zespól Nadzorujący Część Praktyczną</a:t>
                      </a: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b="1" dirty="0">
                          <a:latin typeface="Times New Roman"/>
                          <a:ea typeface="Times New Roman"/>
                          <a:cs typeface="Times New Roman"/>
                        </a:rPr>
                        <a:t>Klasy </a:t>
                      </a:r>
                      <a:endParaRPr lang="pl-PL" sz="1400" dirty="0">
                        <a:latin typeface="Times New Roman"/>
                        <a:ea typeface="Times New Roman"/>
                        <a:cs typeface="Times New Roman"/>
                      </a:endParaRPr>
                    </a:p>
                  </a:txBody>
                  <a:tcPr marL="44450" marR="44450" marT="0" marB="0"/>
                </a:tc>
              </a:tr>
              <a:tr h="370840">
                <a:tc gridSpan="3">
                  <a:txBody>
                    <a:bodyPr/>
                    <a:lstStyle/>
                    <a:p>
                      <a:pPr>
                        <a:spcAft>
                          <a:spcPts val="0"/>
                        </a:spcAft>
                      </a:pPr>
                      <a:r>
                        <a:rPr lang="pl-PL" sz="1400" b="1" dirty="0">
                          <a:latin typeface="Times New Roman"/>
                          <a:ea typeface="Times New Roman"/>
                          <a:cs typeface="Times New Roman"/>
                        </a:rPr>
                        <a:t>               25 czerwca 2014r.     godz. 15.00</a:t>
                      </a:r>
                      <a:endParaRPr lang="pl-PL" sz="1400" dirty="0">
                        <a:latin typeface="Times New Roman"/>
                        <a:ea typeface="Times New Roman"/>
                        <a:cs typeface="Times New Roman"/>
                      </a:endParaRPr>
                    </a:p>
                  </a:txBody>
                  <a:tcPr marL="44450" marR="44450" marT="0" marB="0"/>
                </a:tc>
                <a:tc hMerge="1">
                  <a:txBody>
                    <a:bodyPr/>
                    <a:lstStyle/>
                    <a:p>
                      <a:endParaRPr lang="pl-PL"/>
                    </a:p>
                  </a:txBody>
                  <a:tcPr/>
                </a:tc>
                <a:tc hMerge="1">
                  <a:txBody>
                    <a:bodyPr/>
                    <a:lstStyle/>
                    <a:p>
                      <a:endParaRPr lang="pl-PL"/>
                    </a:p>
                  </a:txBody>
                  <a:tcPr/>
                </a:tc>
              </a:tr>
              <a:tr h="370840">
                <a:tc>
                  <a:txBody>
                    <a:bodyPr/>
                    <a:lstStyle/>
                    <a:p>
                      <a:pPr>
                        <a:spcAft>
                          <a:spcPts val="0"/>
                        </a:spcAft>
                      </a:pPr>
                      <a:r>
                        <a:rPr lang="pl-PL" sz="1400" dirty="0">
                          <a:latin typeface="Times New Roman"/>
                          <a:ea typeface="Times New Roman"/>
                          <a:cs typeface="Times New Roman"/>
                        </a:rPr>
                        <a:t>Sala gimnastyczna</a:t>
                      </a:r>
                    </a:p>
                    <a:p>
                      <a:pPr>
                        <a:spcAft>
                          <a:spcPts val="0"/>
                        </a:spcAft>
                      </a:pPr>
                      <a:r>
                        <a:rPr lang="pl-PL" sz="1400" dirty="0">
                          <a:latin typeface="Times New Roman"/>
                          <a:ea typeface="Times New Roman"/>
                          <a:cs typeface="Times New Roman"/>
                        </a:rPr>
                        <a:t>Godz. 15.00 (240 minut)</a:t>
                      </a:r>
                    </a:p>
                    <a:p>
                      <a:pPr>
                        <a:spcAft>
                          <a:spcPts val="0"/>
                        </a:spcAft>
                      </a:pPr>
                      <a:r>
                        <a:rPr lang="pl-PL" sz="1400" dirty="0">
                          <a:latin typeface="Times New Roman"/>
                          <a:ea typeface="Times New Roman"/>
                          <a:cs typeface="Times New Roman"/>
                        </a:rPr>
                        <a:t>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 Beata </a:t>
                      </a:r>
                      <a:r>
                        <a:rPr lang="pl-PL" sz="1400" dirty="0" err="1">
                          <a:latin typeface="Times New Roman"/>
                          <a:ea typeface="Times New Roman"/>
                          <a:cs typeface="Times New Roman"/>
                        </a:rPr>
                        <a:t>Długaszek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Członkowie: - Ewa Biernacka</a:t>
                      </a:r>
                    </a:p>
                    <a:p>
                      <a:pPr>
                        <a:spcAft>
                          <a:spcPts val="0"/>
                        </a:spcAft>
                      </a:pPr>
                      <a:r>
                        <a:rPr lang="pl-PL" sz="1400" dirty="0">
                          <a:latin typeface="Times New Roman"/>
                          <a:ea typeface="Times New Roman"/>
                          <a:cs typeface="Times New Roman"/>
                        </a:rPr>
                        <a:t>                  - ? - ZSR Miętne         </a:t>
                      </a:r>
                    </a:p>
                    <a:p>
                      <a:pPr>
                        <a:spcAft>
                          <a:spcPts val="0"/>
                        </a:spcAft>
                      </a:pPr>
                      <a:r>
                        <a:rPr lang="pl-PL" sz="1400" dirty="0">
                          <a:latin typeface="Times New Roman"/>
                          <a:ea typeface="Times New Roman"/>
                          <a:cs typeface="Times New Roman"/>
                        </a:rPr>
                        <a:t>Asystent techniczny – Hanna </a:t>
                      </a:r>
                      <a:r>
                        <a:rPr lang="pl-PL" sz="1400" dirty="0" smtClean="0">
                          <a:latin typeface="Times New Roman"/>
                          <a:ea typeface="Times New Roman"/>
                          <a:cs typeface="Times New Roman"/>
                        </a:rPr>
                        <a:t>Szaniawska</a:t>
                      </a:r>
                    </a:p>
                    <a:p>
                      <a:pPr>
                        <a:spcAft>
                          <a:spcPts val="0"/>
                        </a:spcAft>
                      </a:pP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dirty="0">
                          <a:latin typeface="Times New Roman"/>
                          <a:ea typeface="Times New Roman"/>
                          <a:cs typeface="Times New Roman"/>
                        </a:rPr>
                        <a:t>TG – 6</a:t>
                      </a:r>
                    </a:p>
                  </a:txBody>
                  <a:tcPr marL="44450" marR="4445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Etap praktyczny </a:t>
            </a:r>
            <a:r>
              <a:rPr lang="pl-PL" sz="2700" b="1" dirty="0" smtClean="0"/>
              <a:t>(stary egzamin) </a:t>
            </a:r>
            <a:r>
              <a:rPr lang="pl-PL" b="1" dirty="0" smtClean="0"/>
              <a:t/>
            </a:r>
            <a:br>
              <a:rPr lang="pl-PL" b="1" dirty="0" smtClean="0"/>
            </a:br>
            <a:endParaRPr lang="pl-PL" dirty="0"/>
          </a:p>
        </p:txBody>
      </p:sp>
      <p:graphicFrame>
        <p:nvGraphicFramePr>
          <p:cNvPr id="4" name="Symbol zastępczy zawartości 3"/>
          <p:cNvGraphicFramePr>
            <a:graphicFrameLocks noGrp="1"/>
          </p:cNvGraphicFramePr>
          <p:nvPr>
            <p:ph idx="1"/>
          </p:nvPr>
        </p:nvGraphicFramePr>
        <p:xfrm>
          <a:off x="457200" y="1600200"/>
          <a:ext cx="8229600" cy="3302000"/>
        </p:xfrm>
        <a:graphic>
          <a:graphicData uri="http://schemas.openxmlformats.org/drawingml/2006/table">
            <a:tbl>
              <a:tblPr firstRow="1" bandRow="1">
                <a:tableStyleId>{5C22544A-7EE6-4342-B048-85BDC9FD1C3A}</a:tableStyleId>
              </a:tblPr>
              <a:tblGrid>
                <a:gridCol w="2743200"/>
                <a:gridCol w="3443302"/>
                <a:gridCol w="2043098"/>
              </a:tblGrid>
              <a:tr h="370840">
                <a:tc>
                  <a:txBody>
                    <a:bodyPr/>
                    <a:lstStyle/>
                    <a:p>
                      <a:pPr>
                        <a:spcAft>
                          <a:spcPts val="0"/>
                        </a:spcAft>
                      </a:pPr>
                      <a:r>
                        <a:rPr lang="pl-PL" sz="1400" b="1" dirty="0">
                          <a:latin typeface="Times New Roman"/>
                          <a:ea typeface="Times New Roman"/>
                          <a:cs typeface="Times New Roman"/>
                        </a:rPr>
                        <a:t>sala</a:t>
                      </a: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b="1">
                          <a:latin typeface="Times New Roman"/>
                          <a:ea typeface="Times New Roman"/>
                          <a:cs typeface="Times New Roman"/>
                        </a:rPr>
                        <a:t>Zespól Nadzorujący Część Praktyczną</a:t>
                      </a:r>
                      <a:endParaRPr lang="pl-PL" sz="1400">
                        <a:latin typeface="Times New Roman"/>
                        <a:ea typeface="Times New Roman"/>
                        <a:cs typeface="Times New Roman"/>
                      </a:endParaRPr>
                    </a:p>
                  </a:txBody>
                  <a:tcPr marL="44450" marR="44450" marT="0" marB="0"/>
                </a:tc>
                <a:tc>
                  <a:txBody>
                    <a:bodyPr/>
                    <a:lstStyle/>
                    <a:p>
                      <a:pPr>
                        <a:spcAft>
                          <a:spcPts val="0"/>
                        </a:spcAft>
                      </a:pPr>
                      <a:r>
                        <a:rPr lang="pl-PL" sz="1400" b="1" dirty="0">
                          <a:latin typeface="Times New Roman"/>
                          <a:ea typeface="Times New Roman"/>
                          <a:cs typeface="Times New Roman"/>
                        </a:rPr>
                        <a:t>Klasy </a:t>
                      </a:r>
                      <a:endParaRPr lang="pl-PL" sz="1400" dirty="0">
                        <a:latin typeface="Times New Roman"/>
                        <a:ea typeface="Times New Roman"/>
                        <a:cs typeface="Times New Roman"/>
                      </a:endParaRPr>
                    </a:p>
                  </a:txBody>
                  <a:tcPr marL="44450" marR="44450" marT="0" marB="0"/>
                </a:tc>
              </a:tr>
              <a:tr h="370840">
                <a:tc gridSpan="3">
                  <a:txBody>
                    <a:bodyPr/>
                    <a:lstStyle/>
                    <a:p>
                      <a:pPr>
                        <a:spcAft>
                          <a:spcPts val="0"/>
                        </a:spcAft>
                      </a:pPr>
                      <a:r>
                        <a:rPr lang="pl-PL" sz="1400" b="1" dirty="0">
                          <a:latin typeface="Times New Roman"/>
                          <a:ea typeface="Times New Roman"/>
                          <a:cs typeface="Times New Roman"/>
                        </a:rPr>
                        <a:t>               26 czerwca 2014r.       godz. 9.00</a:t>
                      </a:r>
                      <a:endParaRPr lang="pl-PL" sz="1400" dirty="0">
                        <a:latin typeface="Times New Roman"/>
                        <a:ea typeface="Times New Roman"/>
                        <a:cs typeface="Times New Roman"/>
                      </a:endParaRPr>
                    </a:p>
                  </a:txBody>
                  <a:tcPr marL="44450" marR="44450" marT="0" marB="0"/>
                </a:tc>
                <a:tc hMerge="1">
                  <a:txBody>
                    <a:bodyPr/>
                    <a:lstStyle/>
                    <a:p>
                      <a:endParaRPr lang="pl-PL"/>
                    </a:p>
                  </a:txBody>
                  <a:tcPr/>
                </a:tc>
                <a:tc hMerge="1">
                  <a:txBody>
                    <a:bodyPr/>
                    <a:lstStyle/>
                    <a:p>
                      <a:endParaRPr lang="pl-PL"/>
                    </a:p>
                  </a:txBody>
                  <a:tcPr/>
                </a:tc>
              </a:tr>
              <a:tr h="370840">
                <a:tc>
                  <a:txBody>
                    <a:bodyPr/>
                    <a:lstStyle/>
                    <a:p>
                      <a:pPr>
                        <a:spcAft>
                          <a:spcPts val="0"/>
                        </a:spcAft>
                      </a:pPr>
                      <a:r>
                        <a:rPr lang="pl-PL" sz="1400" dirty="0">
                          <a:latin typeface="Times New Roman"/>
                          <a:ea typeface="Times New Roman"/>
                          <a:cs typeface="Times New Roman"/>
                        </a:rPr>
                        <a:t>Sala gimnastyczna</a:t>
                      </a:r>
                    </a:p>
                    <a:p>
                      <a:pPr>
                        <a:spcAft>
                          <a:spcPts val="0"/>
                        </a:spcAft>
                      </a:pPr>
                      <a:r>
                        <a:rPr lang="pl-PL" sz="1400" dirty="0">
                          <a:latin typeface="Times New Roman"/>
                          <a:ea typeface="Times New Roman"/>
                          <a:cs typeface="Times New Roman"/>
                        </a:rPr>
                        <a:t>Godz. 9.00 (240 minut)</a:t>
                      </a:r>
                    </a:p>
                    <a:p>
                      <a:pPr>
                        <a:spcAft>
                          <a:spcPts val="0"/>
                        </a:spcAft>
                      </a:pPr>
                      <a:r>
                        <a:rPr lang="pl-PL" sz="1400" dirty="0">
                          <a:latin typeface="Times New Roman"/>
                          <a:ea typeface="Times New Roman"/>
                          <a:cs typeface="Times New Roman"/>
                        </a:rPr>
                        <a:t>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 Beata </a:t>
                      </a:r>
                      <a:r>
                        <a:rPr lang="pl-PL" sz="1400" dirty="0" err="1">
                          <a:latin typeface="Times New Roman"/>
                          <a:ea typeface="Times New Roman"/>
                          <a:cs typeface="Times New Roman"/>
                        </a:rPr>
                        <a:t>Długaszek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Członkowie: -  ks. Tadeusz Olędzki</a:t>
                      </a:r>
                    </a:p>
                    <a:p>
                      <a:pPr>
                        <a:spcAft>
                          <a:spcPts val="0"/>
                        </a:spcAft>
                      </a:pPr>
                      <a:r>
                        <a:rPr lang="pl-PL" sz="1400" dirty="0">
                          <a:latin typeface="Times New Roman"/>
                          <a:ea typeface="Times New Roman"/>
                          <a:cs typeface="Times New Roman"/>
                        </a:rPr>
                        <a:t>                      - ? - ZSR Miętne</a:t>
                      </a:r>
                    </a:p>
                    <a:p>
                      <a:pPr>
                        <a:spcAft>
                          <a:spcPts val="0"/>
                        </a:spcAft>
                      </a:pPr>
                      <a:r>
                        <a:rPr lang="pl-PL" sz="1400" dirty="0">
                          <a:latin typeface="Times New Roman"/>
                          <a:ea typeface="Times New Roman"/>
                          <a:cs typeface="Times New Roman"/>
                        </a:rPr>
                        <a:t>Asystent techniczny – Hanna Szaniawska</a:t>
                      </a:r>
                    </a:p>
                  </a:txBody>
                  <a:tcPr marL="44450" marR="44450" marT="0" marB="0"/>
                </a:tc>
                <a:tc>
                  <a:txBody>
                    <a:bodyPr/>
                    <a:lstStyle/>
                    <a:p>
                      <a:pPr>
                        <a:spcAft>
                          <a:spcPts val="0"/>
                        </a:spcAft>
                      </a:pPr>
                      <a:r>
                        <a:rPr lang="pl-PL" sz="1400" dirty="0">
                          <a:latin typeface="Times New Roman"/>
                          <a:ea typeface="Times New Roman"/>
                          <a:cs typeface="Times New Roman"/>
                        </a:rPr>
                        <a:t> TG – 6</a:t>
                      </a:r>
                    </a:p>
                  </a:txBody>
                  <a:tcPr marL="44450" marR="44450" marT="0" marB="0"/>
                </a:tc>
              </a:tr>
              <a:tr h="370840">
                <a:tc>
                  <a:txBody>
                    <a:bodyPr/>
                    <a:lstStyle/>
                    <a:p>
                      <a:pPr>
                        <a:spcAft>
                          <a:spcPts val="0"/>
                        </a:spcAft>
                      </a:pPr>
                      <a:r>
                        <a:rPr lang="pl-PL" sz="1400">
                          <a:latin typeface="Times New Roman"/>
                          <a:ea typeface="Times New Roman"/>
                          <a:cs typeface="Times New Roman"/>
                        </a:rPr>
                        <a:t>Sala komputerowa nr 53</a:t>
                      </a:r>
                    </a:p>
                    <a:p>
                      <a:pPr>
                        <a:spcAft>
                          <a:spcPts val="0"/>
                        </a:spcAft>
                      </a:pPr>
                      <a:r>
                        <a:rPr lang="pl-PL" sz="1400">
                          <a:latin typeface="Times New Roman"/>
                          <a:ea typeface="Times New Roman"/>
                          <a:cs typeface="Times New Roman"/>
                        </a:rPr>
                        <a:t>Godz. 9.00 (240 minut)</a:t>
                      </a:r>
                    </a:p>
                    <a:p>
                      <a:pPr>
                        <a:spcAft>
                          <a:spcPts val="0"/>
                        </a:spcAft>
                      </a:pPr>
                      <a:r>
                        <a:rPr lang="pl-PL" sz="1400">
                          <a:latin typeface="Times New Roman"/>
                          <a:ea typeface="Times New Roman"/>
                          <a:cs typeface="Times New Roman"/>
                        </a:rPr>
                        <a:t>Sala nr 4</a:t>
                      </a:r>
                    </a:p>
                  </a:txBody>
                  <a:tcPr marL="44450" marR="44450" marT="0" marB="0"/>
                </a:tc>
                <a:tc>
                  <a:txBody>
                    <a:bodyPr/>
                    <a:lstStyle/>
                    <a:p>
                      <a:pPr>
                        <a:spcAft>
                          <a:spcPts val="0"/>
                        </a:spcAft>
                      </a:pPr>
                      <a:r>
                        <a:rPr lang="pl-PL" sz="1400" dirty="0">
                          <a:latin typeface="Times New Roman"/>
                          <a:ea typeface="Times New Roman"/>
                          <a:cs typeface="Times New Roman"/>
                        </a:rPr>
                        <a:t>Przewodniczący: - Urszula Kruszewska</a:t>
                      </a:r>
                    </a:p>
                    <a:p>
                      <a:pPr>
                        <a:spcAft>
                          <a:spcPts val="0"/>
                        </a:spcAft>
                      </a:pPr>
                      <a:r>
                        <a:rPr lang="pl-PL" sz="1400" dirty="0">
                          <a:latin typeface="Times New Roman"/>
                          <a:ea typeface="Times New Roman"/>
                          <a:cs typeface="Times New Roman"/>
                        </a:rPr>
                        <a:t>Członkowie: - Tomasz Ekiert</a:t>
                      </a:r>
                    </a:p>
                    <a:p>
                      <a:pPr>
                        <a:spcAft>
                          <a:spcPts val="0"/>
                        </a:spcAft>
                      </a:pPr>
                      <a:r>
                        <a:rPr lang="pl-PL" sz="1400" dirty="0">
                          <a:latin typeface="Times New Roman"/>
                          <a:ea typeface="Times New Roman"/>
                          <a:cs typeface="Times New Roman"/>
                        </a:rPr>
                        <a:t>              - ? - ZSR Miętne         </a:t>
                      </a:r>
                    </a:p>
                    <a:p>
                      <a:pPr>
                        <a:spcAft>
                          <a:spcPts val="0"/>
                        </a:spcAft>
                      </a:pPr>
                      <a:r>
                        <a:rPr lang="pl-PL" sz="1400" dirty="0">
                          <a:latin typeface="Times New Roman"/>
                          <a:ea typeface="Times New Roman"/>
                          <a:cs typeface="Times New Roman"/>
                        </a:rPr>
                        <a:t>Asystent techniczny – Mariusz Owczarczyk</a:t>
                      </a:r>
                    </a:p>
                  </a:txBody>
                  <a:tcPr marL="44450" marR="44450" marT="0" marB="0"/>
                </a:tc>
                <a:tc>
                  <a:txBody>
                    <a:bodyPr/>
                    <a:lstStyle/>
                    <a:p>
                      <a:pPr>
                        <a:spcAft>
                          <a:spcPts val="0"/>
                        </a:spcAft>
                      </a:pPr>
                      <a:r>
                        <a:rPr lang="pl-PL" sz="1400" dirty="0">
                          <a:latin typeface="Times New Roman"/>
                          <a:ea typeface="Times New Roman"/>
                          <a:cs typeface="Times New Roman"/>
                        </a:rPr>
                        <a:t> TI – 6</a:t>
                      </a:r>
                    </a:p>
                  </a:txBody>
                  <a:tcPr marL="44450" marR="44450" marT="0" marB="0"/>
                </a:tc>
              </a:tr>
              <a:tr h="370840">
                <a:tc>
                  <a:txBody>
                    <a:bodyPr/>
                    <a:lstStyle/>
                    <a:p>
                      <a:pPr>
                        <a:spcAft>
                          <a:spcPts val="0"/>
                        </a:spcAft>
                      </a:pPr>
                      <a:r>
                        <a:rPr lang="pl-PL" sz="1400">
                          <a:latin typeface="Times New Roman"/>
                          <a:ea typeface="Times New Roman"/>
                          <a:cs typeface="Times New Roman"/>
                        </a:rPr>
                        <a:t>Sala komputerowa nr 49</a:t>
                      </a:r>
                    </a:p>
                    <a:p>
                      <a:pPr>
                        <a:spcAft>
                          <a:spcPts val="0"/>
                        </a:spcAft>
                      </a:pPr>
                      <a:r>
                        <a:rPr lang="pl-PL" sz="1400">
                          <a:latin typeface="Times New Roman"/>
                          <a:ea typeface="Times New Roman"/>
                          <a:cs typeface="Times New Roman"/>
                        </a:rPr>
                        <a:t>Godz. 9.00 (240 minut)</a:t>
                      </a:r>
                    </a:p>
                    <a:p>
                      <a:pPr>
                        <a:spcAft>
                          <a:spcPts val="0"/>
                        </a:spcAft>
                      </a:pPr>
                      <a:r>
                        <a:rPr lang="pl-PL" sz="1400">
                          <a:latin typeface="Times New Roman"/>
                          <a:ea typeface="Times New Roman"/>
                          <a:cs typeface="Times New Roman"/>
                        </a:rPr>
                        <a:t>Sala nr 5</a:t>
                      </a:r>
                    </a:p>
                  </a:txBody>
                  <a:tcPr marL="44450" marR="44450" marT="0" marB="0"/>
                </a:tc>
                <a:tc>
                  <a:txBody>
                    <a:bodyPr/>
                    <a:lstStyle/>
                    <a:p>
                      <a:pPr>
                        <a:spcAft>
                          <a:spcPts val="0"/>
                        </a:spcAft>
                      </a:pPr>
                      <a:r>
                        <a:rPr lang="pl-PL" sz="1400" dirty="0">
                          <a:latin typeface="Times New Roman"/>
                          <a:ea typeface="Times New Roman"/>
                          <a:cs typeface="Times New Roman"/>
                        </a:rPr>
                        <a:t>Przewodniczący: - </a:t>
                      </a:r>
                      <a:r>
                        <a:rPr lang="pl-PL" sz="1400" dirty="0" smtClean="0">
                          <a:latin typeface="Times New Roman"/>
                          <a:ea typeface="Times New Roman"/>
                          <a:cs typeface="Times New Roman"/>
                        </a:rPr>
                        <a:t>Ewelina</a:t>
                      </a:r>
                      <a:r>
                        <a:rPr lang="pl-PL" sz="1400" baseline="0" dirty="0" smtClean="0">
                          <a:latin typeface="Times New Roman"/>
                          <a:ea typeface="Times New Roman"/>
                          <a:cs typeface="Times New Roman"/>
                        </a:rPr>
                        <a:t> Zaczek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Członkowie: - Aneta </a:t>
                      </a:r>
                      <a:r>
                        <a:rPr lang="pl-PL" sz="1400" dirty="0" err="1">
                          <a:latin typeface="Times New Roman"/>
                          <a:ea typeface="Times New Roman"/>
                          <a:cs typeface="Times New Roman"/>
                        </a:rPr>
                        <a:t>Gromół</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              - ? - ZSR Miętne       </a:t>
                      </a:r>
                    </a:p>
                    <a:p>
                      <a:pPr>
                        <a:spcAft>
                          <a:spcPts val="0"/>
                        </a:spcAft>
                      </a:pPr>
                      <a:r>
                        <a:rPr lang="pl-PL" sz="1400" dirty="0">
                          <a:latin typeface="Times New Roman"/>
                          <a:ea typeface="Times New Roman"/>
                          <a:cs typeface="Times New Roman"/>
                        </a:rPr>
                        <a:t>Asystent techniczny – Krzysztof Koźlak  </a:t>
                      </a:r>
                    </a:p>
                  </a:txBody>
                  <a:tcPr marL="44450" marR="44450" marT="0" marB="0"/>
                </a:tc>
                <a:tc>
                  <a:txBody>
                    <a:bodyPr/>
                    <a:lstStyle/>
                    <a:p>
                      <a:pPr>
                        <a:spcAft>
                          <a:spcPts val="0"/>
                        </a:spcAft>
                      </a:pPr>
                      <a:r>
                        <a:rPr lang="pl-PL" sz="1400" dirty="0">
                          <a:latin typeface="Times New Roman"/>
                          <a:ea typeface="Times New Roman"/>
                          <a:cs typeface="Times New Roman"/>
                        </a:rPr>
                        <a:t>TE – 5</a:t>
                      </a:r>
                    </a:p>
                  </a:txBody>
                  <a:tcPr marL="44450" marR="4445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Wykaz nauczycieli</a:t>
            </a:r>
            <a:br>
              <a:rPr lang="pl-PL" b="1" dirty="0" smtClean="0"/>
            </a:br>
            <a:endParaRPr lang="pl-PL" dirty="0"/>
          </a:p>
        </p:txBody>
      </p:sp>
      <p:sp>
        <p:nvSpPr>
          <p:cNvPr id="3" name="Symbol zastępczy zawartości 2"/>
          <p:cNvSpPr>
            <a:spLocks noGrp="1"/>
          </p:cNvSpPr>
          <p:nvPr>
            <p:ph idx="1"/>
          </p:nvPr>
        </p:nvSpPr>
        <p:spPr>
          <a:xfrm>
            <a:off x="457200" y="1000108"/>
            <a:ext cx="8229600" cy="5126055"/>
          </a:xfrm>
        </p:spPr>
        <p:txBody>
          <a:bodyPr>
            <a:normAutofit fontScale="47500" lnSpcReduction="20000"/>
          </a:bodyPr>
          <a:lstStyle/>
          <a:p>
            <a:pPr>
              <a:buNone/>
            </a:pPr>
            <a:r>
              <a:rPr lang="pl-PL" b="1" dirty="0" smtClean="0"/>
              <a:t>delegowanych do komisji egzaminacyjnych na egzaminy potwierdzające kwalifikacje zawodowe w        sesji letniej 2014r. </a:t>
            </a:r>
          </a:p>
          <a:p>
            <a:pPr>
              <a:buNone/>
            </a:pPr>
            <a:r>
              <a:rPr lang="pl-PL" b="1" dirty="0" smtClean="0"/>
              <a:t> Do  Zespołu Szkół Rolniczych  </a:t>
            </a:r>
            <a:r>
              <a:rPr lang="pl-PL" b="1" dirty="0" err="1" smtClean="0"/>
              <a:t>CKUiP</a:t>
            </a:r>
            <a:r>
              <a:rPr lang="pl-PL" b="1" dirty="0" smtClean="0"/>
              <a:t>      Miętne ul. Główna 49</a:t>
            </a:r>
          </a:p>
          <a:p>
            <a:pPr>
              <a:buNone/>
            </a:pPr>
            <a:r>
              <a:rPr lang="pl-PL" dirty="0" smtClean="0"/>
              <a:t> </a:t>
            </a:r>
          </a:p>
          <a:p>
            <a:pPr>
              <a:buNone/>
            </a:pPr>
            <a:r>
              <a:rPr lang="pl-PL" b="1" u="sng" dirty="0" smtClean="0"/>
              <a:t>Planowany na dzień 25 marca 2014r</a:t>
            </a:r>
            <a:r>
              <a:rPr lang="pl-PL" dirty="0" smtClean="0"/>
              <a:t>.</a:t>
            </a:r>
          </a:p>
          <a:p>
            <a:pPr>
              <a:buNone/>
            </a:pPr>
            <a:r>
              <a:rPr lang="pl-PL" dirty="0" smtClean="0"/>
              <a:t> </a:t>
            </a:r>
          </a:p>
          <a:p>
            <a:pPr lvl="0">
              <a:buNone/>
            </a:pPr>
            <a:r>
              <a:rPr lang="pl-PL" dirty="0" smtClean="0"/>
              <a:t>Kazimierz Kulikowski</a:t>
            </a:r>
          </a:p>
          <a:p>
            <a:pPr lvl="0">
              <a:buNone/>
            </a:pPr>
            <a:r>
              <a:rPr lang="pl-PL" dirty="0" smtClean="0"/>
              <a:t>Mirosław </a:t>
            </a:r>
            <a:r>
              <a:rPr lang="pl-PL" dirty="0" err="1" smtClean="0"/>
              <a:t>Jurzysta</a:t>
            </a:r>
            <a:endParaRPr lang="pl-PL" dirty="0" smtClean="0"/>
          </a:p>
          <a:p>
            <a:pPr lvl="0">
              <a:buNone/>
            </a:pPr>
            <a:r>
              <a:rPr lang="pl-PL" dirty="0" smtClean="0"/>
              <a:t>Andrzej Sochacki</a:t>
            </a:r>
          </a:p>
          <a:p>
            <a:pPr lvl="0">
              <a:buNone/>
            </a:pPr>
            <a:r>
              <a:rPr lang="pl-PL" dirty="0" smtClean="0"/>
              <a:t>Edyta </a:t>
            </a:r>
            <a:r>
              <a:rPr lang="pl-PL" dirty="0" err="1" smtClean="0"/>
              <a:t>Odziemczyk</a:t>
            </a:r>
            <a:endParaRPr lang="pl-PL" dirty="0" smtClean="0"/>
          </a:p>
          <a:p>
            <a:pPr lvl="0">
              <a:buNone/>
            </a:pPr>
            <a:r>
              <a:rPr lang="pl-PL" dirty="0" smtClean="0"/>
              <a:t>Agnieszka </a:t>
            </a:r>
            <a:r>
              <a:rPr lang="pl-PL" dirty="0" err="1" smtClean="0"/>
              <a:t>Wałachowska</a:t>
            </a:r>
            <a:endParaRPr lang="pl-PL" dirty="0" smtClean="0"/>
          </a:p>
          <a:p>
            <a:pPr lvl="0">
              <a:buNone/>
            </a:pPr>
            <a:r>
              <a:rPr lang="pl-PL" dirty="0" smtClean="0"/>
              <a:t>Agnieszka </a:t>
            </a:r>
            <a:r>
              <a:rPr lang="pl-PL" dirty="0" err="1" smtClean="0"/>
              <a:t>Sztelmach</a:t>
            </a:r>
            <a:endParaRPr lang="pl-PL" dirty="0" smtClean="0"/>
          </a:p>
          <a:p>
            <a:pPr lvl="0">
              <a:buNone/>
            </a:pPr>
            <a:r>
              <a:rPr lang="pl-PL" dirty="0" smtClean="0"/>
              <a:t>Ewelina Zaczek</a:t>
            </a:r>
          </a:p>
          <a:p>
            <a:pPr lvl="0">
              <a:buNone/>
            </a:pPr>
            <a:r>
              <a:rPr lang="pl-PL" dirty="0" smtClean="0"/>
              <a:t>Małgorzata Lipińska </a:t>
            </a:r>
            <a:r>
              <a:rPr lang="pl-PL" dirty="0" err="1" smtClean="0"/>
              <a:t>Lewuszewska</a:t>
            </a:r>
            <a:endParaRPr lang="pl-PL" dirty="0" smtClean="0"/>
          </a:p>
          <a:p>
            <a:pPr lvl="0">
              <a:buNone/>
            </a:pPr>
            <a:r>
              <a:rPr lang="pl-PL" dirty="0" smtClean="0"/>
              <a:t>Katarzyna </a:t>
            </a:r>
            <a:r>
              <a:rPr lang="pl-PL" dirty="0" err="1" smtClean="0"/>
              <a:t>Osial</a:t>
            </a:r>
            <a:endParaRPr lang="pl-PL" dirty="0" smtClean="0"/>
          </a:p>
          <a:p>
            <a:pPr lvl="0">
              <a:buNone/>
            </a:pPr>
            <a:r>
              <a:rPr lang="pl-PL" dirty="0" smtClean="0"/>
              <a:t>Małgorzata Rodak</a:t>
            </a:r>
          </a:p>
          <a:p>
            <a:pPr lvl="0">
              <a:buNone/>
            </a:pPr>
            <a:r>
              <a:rPr lang="pl-PL" dirty="0" smtClean="0"/>
              <a:t>Iwona Tomasiewicz Kwas</a:t>
            </a:r>
          </a:p>
          <a:p>
            <a:pPr lvl="0">
              <a:buNone/>
            </a:pPr>
            <a:r>
              <a:rPr lang="pl-PL" dirty="0" smtClean="0"/>
              <a:t>Ewa </a:t>
            </a:r>
            <a:r>
              <a:rPr lang="pl-PL" dirty="0" err="1" smtClean="0"/>
              <a:t>Ziólek</a:t>
            </a:r>
            <a:endParaRPr lang="pl-PL" dirty="0" smtClean="0"/>
          </a:p>
          <a:p>
            <a:pPr lvl="0">
              <a:buNone/>
            </a:pPr>
            <a:r>
              <a:rPr lang="pl-PL" dirty="0" smtClean="0"/>
              <a:t>Agnieszka Osińska</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62500" lnSpcReduction="20000"/>
          </a:bodyPr>
          <a:lstStyle/>
          <a:p>
            <a:pPr algn="ctr">
              <a:buNone/>
            </a:pPr>
            <a:r>
              <a:rPr lang="pl-PL" sz="3800" b="1" dirty="0" smtClean="0"/>
              <a:t>  PROCEDURY</a:t>
            </a:r>
          </a:p>
          <a:p>
            <a:pPr algn="ctr">
              <a:buNone/>
            </a:pPr>
            <a:r>
              <a:rPr lang="pl-PL" sz="3800" b="1" dirty="0" smtClean="0"/>
              <a:t> organizowania i przeprowadzania egzaminu potwierdzającego                   </a:t>
            </a:r>
          </a:p>
          <a:p>
            <a:pPr algn="ctr">
              <a:buNone/>
            </a:pPr>
            <a:r>
              <a:rPr lang="pl-PL" sz="3800" b="1" dirty="0" smtClean="0"/>
              <a:t>kwalifikacje w zawodzie od 2014 roku</a:t>
            </a:r>
            <a:endParaRPr lang="pl-PL" sz="3800" dirty="0" smtClean="0"/>
          </a:p>
          <a:p>
            <a:pPr algn="ctr">
              <a:buNone/>
            </a:pPr>
            <a:r>
              <a:rPr lang="pl-PL" dirty="0" smtClean="0"/>
              <a:t> </a:t>
            </a:r>
          </a:p>
          <a:p>
            <a:pPr>
              <a:buNone/>
            </a:pPr>
            <a:r>
              <a:rPr lang="pl-PL" dirty="0" smtClean="0"/>
              <a:t> </a:t>
            </a:r>
          </a:p>
          <a:p>
            <a:pPr>
              <a:buNone/>
            </a:pPr>
            <a:r>
              <a:rPr lang="pl-PL" dirty="0" smtClean="0"/>
              <a:t>Ustalone i zatwierdzone</a:t>
            </a:r>
          </a:p>
          <a:p>
            <a:pPr>
              <a:buNone/>
            </a:pPr>
            <a:r>
              <a:rPr lang="pl-PL" dirty="0" smtClean="0"/>
              <a:t>przez dyrektorów okręgowych komisji</a:t>
            </a:r>
          </a:p>
          <a:p>
            <a:pPr>
              <a:buNone/>
            </a:pPr>
            <a:r>
              <a:rPr lang="pl-PL" dirty="0" smtClean="0"/>
              <a:t>egzaminacyjnych i dyrektora </a:t>
            </a:r>
          </a:p>
          <a:p>
            <a:pPr>
              <a:buNone/>
            </a:pPr>
            <a:r>
              <a:rPr lang="pl-PL" dirty="0" smtClean="0"/>
              <a:t>Centralnej Komisji Egzaminacyjnej</a:t>
            </a:r>
          </a:p>
          <a:p>
            <a:pPr>
              <a:buNone/>
            </a:pPr>
            <a:r>
              <a:rPr lang="pl-PL" dirty="0" smtClean="0"/>
              <a:t> </a:t>
            </a:r>
          </a:p>
          <a:p>
            <a:pPr>
              <a:buNone/>
            </a:pPr>
            <a:r>
              <a:rPr lang="pl-PL" dirty="0" smtClean="0"/>
              <a:t> </a:t>
            </a:r>
          </a:p>
          <a:p>
            <a:r>
              <a:rPr lang="pl-PL" dirty="0" smtClean="0"/>
              <a:t>Strona internetowa: </a:t>
            </a:r>
            <a:r>
              <a:rPr lang="pl-PL" dirty="0" err="1" smtClean="0">
                <a:hlinkClick r:id="rId2"/>
              </a:rPr>
              <a:t>www.oke.waw.pl</a:t>
            </a:r>
            <a:endParaRPr lang="pl-PL" dirty="0" smtClean="0"/>
          </a:p>
          <a:p>
            <a:pPr>
              <a:buNone/>
            </a:pPr>
            <a:r>
              <a:rPr lang="pl-PL" dirty="0" smtClean="0"/>
              <a:t>                            zakładka: egzaminy zawodowe</a:t>
            </a:r>
          </a:p>
          <a:p>
            <a:pPr>
              <a:buNone/>
            </a:pPr>
            <a:r>
              <a:rPr lang="pl-PL" dirty="0" smtClean="0"/>
              <a:t>                                      lub egzaminy z kwalifikacji</a:t>
            </a:r>
          </a:p>
          <a:p>
            <a:pPr>
              <a:buNone/>
            </a:pPr>
            <a:endParaRPr lang="pl-PL" dirty="0" smtClean="0"/>
          </a:p>
          <a:p>
            <a:pPr>
              <a:buNone/>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200" b="1" dirty="0" smtClean="0"/>
              <a:t>INFORMACJE O EGZAMINIE POTWIERDZAJĄCYM KWALIFIKACJE W ZAWODZIE</a:t>
            </a:r>
            <a:r>
              <a:rPr lang="pl-PL" b="1" dirty="0" smtClean="0"/>
              <a:t/>
            </a:r>
            <a:br>
              <a:rPr lang="pl-PL" b="1" dirty="0" smtClean="0"/>
            </a:br>
            <a:endParaRPr lang="pl-PL" dirty="0"/>
          </a:p>
        </p:txBody>
      </p:sp>
      <p:sp>
        <p:nvSpPr>
          <p:cNvPr id="3" name="Symbol zastępczy zawartości 2"/>
          <p:cNvSpPr>
            <a:spLocks noGrp="1"/>
          </p:cNvSpPr>
          <p:nvPr>
            <p:ph idx="1"/>
          </p:nvPr>
        </p:nvSpPr>
        <p:spPr>
          <a:xfrm>
            <a:off x="457200" y="1071546"/>
            <a:ext cx="8229600" cy="5500726"/>
          </a:xfrm>
        </p:spPr>
        <p:txBody>
          <a:bodyPr>
            <a:noAutofit/>
          </a:bodyPr>
          <a:lstStyle/>
          <a:p>
            <a:pPr>
              <a:buNone/>
            </a:pPr>
            <a:r>
              <a:rPr lang="pl-PL" sz="1600" b="1" dirty="0" smtClean="0"/>
              <a:t>                  Opis egzaminu</a:t>
            </a:r>
            <a:endParaRPr lang="pl-PL" sz="1600" dirty="0" smtClean="0"/>
          </a:p>
          <a:p>
            <a:pPr>
              <a:buNone/>
            </a:pPr>
            <a:r>
              <a:rPr lang="pl-PL" sz="1600" b="1" dirty="0" smtClean="0"/>
              <a:t>Egzamin zawodowy jest przeprowadzany dla:</a:t>
            </a:r>
          </a:p>
          <a:p>
            <a:pPr lvl="0"/>
            <a:r>
              <a:rPr lang="pl-PL" sz="1600" b="1" dirty="0" smtClean="0"/>
              <a:t>uczniów zasadniczych szkół zawodowych i techników, </a:t>
            </a:r>
          </a:p>
          <a:p>
            <a:pPr lvl="0"/>
            <a:r>
              <a:rPr lang="pl-PL" sz="1600" b="1" dirty="0" smtClean="0"/>
              <a:t>uczniów (słuchaczy) szkół policealnych, </a:t>
            </a:r>
          </a:p>
          <a:p>
            <a:pPr lvl="0"/>
            <a:r>
              <a:rPr lang="pl-PL" sz="1600" b="1" dirty="0" smtClean="0"/>
              <a:t>absolwentów zasadniczych szkół zawodowych, techników i szkół policealnych, </a:t>
            </a:r>
          </a:p>
          <a:p>
            <a:pPr lvl="0"/>
            <a:r>
              <a:rPr lang="pl-PL" sz="1600" b="1" dirty="0" smtClean="0"/>
              <a:t>osób posiadających świadectwa szkolne uzyskane za granicą, uznane za równorzędne ze świadectwami ukończenia odpowiednich polskich szkół </a:t>
            </a:r>
            <a:r>
              <a:rPr lang="pl-PL" sz="1600" b="1" dirty="0" err="1" smtClean="0"/>
              <a:t>ponadgimnazjalnych</a:t>
            </a:r>
            <a:r>
              <a:rPr lang="pl-PL" sz="1600" b="1" dirty="0" smtClean="0"/>
              <a:t> lub szkół ponadpodstawowych, </a:t>
            </a:r>
          </a:p>
          <a:p>
            <a:pPr lvl="0"/>
            <a:r>
              <a:rPr lang="pl-PL" sz="1600" b="1" dirty="0" smtClean="0"/>
              <a:t>osób, które ukończyły kwalifikacyjny kurs zawodowy.</a:t>
            </a:r>
          </a:p>
          <a:p>
            <a:pPr>
              <a:buNone/>
            </a:pPr>
            <a:r>
              <a:rPr lang="pl-PL" sz="1600" b="1" dirty="0" smtClean="0"/>
              <a:t>Egzamin zawodowy jest także przeprowadzany jako egzamin eksternistyczny dla osób, które:</a:t>
            </a:r>
          </a:p>
          <a:p>
            <a:pPr lvl="0"/>
            <a:r>
              <a:rPr lang="pl-PL" sz="1600" b="1" dirty="0" smtClean="0"/>
              <a:t>ukończyły gimnazjum albo ośmioletnią szkołę podstawową </a:t>
            </a:r>
          </a:p>
          <a:p>
            <a:pPr>
              <a:buNone/>
            </a:pPr>
            <a:r>
              <a:rPr lang="pl-PL" sz="1600" b="1" dirty="0" smtClean="0"/>
              <a:t>            oraz</a:t>
            </a:r>
          </a:p>
          <a:p>
            <a:pPr lvl="0"/>
            <a:r>
              <a:rPr lang="pl-PL" sz="1600" b="1" dirty="0" smtClean="0"/>
              <a:t>co najmniej dwa lata kształciły się lub pracowały, w zawodzie, w którym wyodrębniono daną kwalifikację zgodnie z klasyfikacją zawodów szkolnictwa zawodowego.</a:t>
            </a:r>
          </a:p>
          <a:p>
            <a:pPr>
              <a:buNone/>
            </a:pPr>
            <a:r>
              <a:rPr lang="pl-PL" sz="1600" b="1" dirty="0" smtClean="0"/>
              <a:t>Egzamin zawodowy może być przeprowadzany w ciągu całego roku szkolnego w terminie ustalonym przez dyrektora komisji okręgowej, w uzgodnieniu z dyrektorem Centralnej Komisji Egzaminacyjnej.</a:t>
            </a:r>
          </a:p>
          <a:p>
            <a:pPr>
              <a:buNone/>
            </a:pPr>
            <a:r>
              <a:rPr lang="pl-PL" sz="1600" b="1" dirty="0" smtClean="0"/>
              <a:t>Termin egzaminu zawodowego dyrektor komisji okręgowej ogłasza na stronie internetowej komisji okręgowej nie później niż na 5 miesięcy przed ustaloną z dyrektorem Komisji Centralnej datą rozpoczęcia egzaminu. </a:t>
            </a:r>
          </a:p>
          <a:p>
            <a:endParaRPr lang="pl-PL"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t>Egzamin zawodowy składa się z </a:t>
            </a:r>
            <a:br>
              <a:rPr lang="pl-PL" sz="2800" dirty="0" smtClean="0"/>
            </a:br>
            <a:r>
              <a:rPr lang="pl-PL" sz="2800" dirty="0" smtClean="0"/>
              <a:t>części pisemnej i części praktycznej. </a:t>
            </a:r>
            <a:br>
              <a:rPr lang="pl-PL" sz="2800" dirty="0" smtClean="0"/>
            </a:br>
            <a:endParaRPr lang="pl-PL" sz="2800" dirty="0"/>
          </a:p>
        </p:txBody>
      </p:sp>
      <p:sp>
        <p:nvSpPr>
          <p:cNvPr id="3" name="Symbol zastępczy zawartości 2"/>
          <p:cNvSpPr>
            <a:spLocks noGrp="1"/>
          </p:cNvSpPr>
          <p:nvPr>
            <p:ph idx="1"/>
          </p:nvPr>
        </p:nvSpPr>
        <p:spPr/>
        <p:txBody>
          <a:bodyPr>
            <a:normAutofit/>
          </a:bodyPr>
          <a:lstStyle/>
          <a:p>
            <a:pPr>
              <a:buNone/>
            </a:pPr>
            <a:r>
              <a:rPr lang="pl-PL" sz="2800" b="1" dirty="0" smtClean="0"/>
              <a:t>Część pisemna</a:t>
            </a:r>
            <a:r>
              <a:rPr lang="pl-PL" sz="2800" dirty="0" smtClean="0"/>
              <a:t> jest przeprowadzana w formie testu pisemnego </a:t>
            </a:r>
          </a:p>
          <a:p>
            <a:pPr lvl="0"/>
            <a:r>
              <a:rPr lang="pl-PL" sz="2800" dirty="0" smtClean="0"/>
              <a:t>z wykorzystaniem elektronicznego systemu przeprowadzania egzaminu zawodowego</a:t>
            </a:r>
          </a:p>
          <a:p>
            <a:r>
              <a:rPr lang="pl-PL" sz="2800" dirty="0" smtClean="0"/>
              <a:t>albo </a:t>
            </a:r>
          </a:p>
          <a:p>
            <a:pPr lvl="0"/>
            <a:r>
              <a:rPr lang="pl-PL" sz="2800" dirty="0" smtClean="0"/>
              <a:t>z wykorzystaniem wydrukowanych arkuszy egzaminacyjnych i kart odpowiedzi.</a:t>
            </a:r>
          </a:p>
          <a:p>
            <a:pPr>
              <a:buNone/>
            </a:pPr>
            <a:r>
              <a:rPr lang="pl-PL" sz="2800" b="1" dirty="0" smtClean="0"/>
              <a:t>Część praktyczna</a:t>
            </a:r>
            <a:r>
              <a:rPr lang="pl-PL" sz="2800" dirty="0" smtClean="0"/>
              <a:t> jest przeprowadzana w formie testu praktycznego.</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lvl="1" algn="ctr" rtl="0">
              <a:spcBef>
                <a:spcPct val="0"/>
              </a:spcBef>
            </a:pPr>
            <a:r>
              <a:rPr lang="pl-PL" b="1" dirty="0"/>
              <a:t>Zwolnienie laureatów i finalistów turniejów lub olimpiad tematycznych z części pisemnej egzaminu</a:t>
            </a:r>
            <a:r>
              <a:rPr lang="pl-PL" sz="2000" b="1" dirty="0"/>
              <a:t/>
            </a:r>
            <a:br>
              <a:rPr lang="pl-PL" sz="2000" b="1" dirty="0"/>
            </a:b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Laureaci i finaliści turniejów lub olimpiad tematycznych związanych z wybranym obszarem kształcenia zawodowego są zwolnieni z części pisemnej egzaminu zawodowego na podstawie zaświadczenia stwierdzającego uzyskanie tytułu odpowiednio laureata lub finalisty. Zaświadczenie przedkłada się przewodniczącemu zespołu egzaminacyjnego.</a:t>
            </a:r>
          </a:p>
          <a:p>
            <a:r>
              <a:rPr lang="pl-PL" dirty="0" smtClean="0"/>
              <a:t>Zwolnienie laureata lub finalisty turnieju lub olimpiady tematycznej z </a:t>
            </a:r>
            <a:r>
              <a:rPr lang="pl-PL" u="sng" dirty="0" smtClean="0"/>
              <a:t>części pisemnej </a:t>
            </a:r>
            <a:r>
              <a:rPr lang="pl-PL" dirty="0" smtClean="0"/>
              <a:t>egzaminu zawodowego jest równoznaczne z uzyskaniem z tej części egzaminu zawodowego wyniku 100% punktów możliwych do uzyskania. </a:t>
            </a:r>
          </a:p>
          <a:p>
            <a:r>
              <a:rPr lang="pl-PL" dirty="0" smtClean="0"/>
              <a:t>Wykaz turniejów i olimpiad tematycznych dotyczący egzaminu potwierdzającego kwalifikacje w zawodzie podany jest przez dyrektora Centralnej Komisji Egzaminacyjnej do publicznej wiadomości na stronie internetowej CKE (</a:t>
            </a:r>
            <a:r>
              <a:rPr lang="pl-PL" dirty="0" err="1" smtClean="0"/>
              <a:t>www.cke.edu.pl</a:t>
            </a:r>
            <a:r>
              <a:rPr lang="pl-PL" dirty="0" smtClean="0"/>
              <a:t>). </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u="sng" dirty="0" smtClean="0"/>
              <a:t>Egzamin potwierdzający kwalifikacje zawodowe</a:t>
            </a:r>
            <a:r>
              <a:rPr lang="pl-PL" b="1" dirty="0" smtClean="0"/>
              <a:t/>
            </a:r>
            <a:br>
              <a:rPr lang="pl-PL" b="1" dirty="0" smtClean="0"/>
            </a:br>
            <a:endParaRPr lang="pl-PL" dirty="0"/>
          </a:p>
        </p:txBody>
      </p:sp>
      <p:sp>
        <p:nvSpPr>
          <p:cNvPr id="3" name="Symbol zastępczy zawartości 2"/>
          <p:cNvSpPr>
            <a:spLocks noGrp="1"/>
          </p:cNvSpPr>
          <p:nvPr>
            <p:ph idx="1"/>
          </p:nvPr>
        </p:nvSpPr>
        <p:spPr/>
        <p:txBody>
          <a:bodyPr/>
          <a:lstStyle/>
          <a:p>
            <a:pPr>
              <a:buNone/>
            </a:pPr>
            <a:r>
              <a:rPr lang="pl-PL" b="1" dirty="0" smtClean="0"/>
              <a:t>             </a:t>
            </a:r>
            <a:r>
              <a:rPr lang="pl-PL" b="1" u="sng" dirty="0" smtClean="0"/>
              <a:t>czerwiec 2014 - nowy egzamin</a:t>
            </a:r>
            <a:endParaRPr lang="pl-PL" b="1" dirty="0" smtClean="0"/>
          </a:p>
          <a:p>
            <a:pPr>
              <a:buNone/>
            </a:pPr>
            <a:r>
              <a:rPr lang="pl-PL" b="1" dirty="0" smtClean="0"/>
              <a:t> </a:t>
            </a:r>
          </a:p>
          <a:p>
            <a:pPr>
              <a:buNone/>
            </a:pPr>
            <a:r>
              <a:rPr lang="pl-PL" b="1" dirty="0" smtClean="0"/>
              <a:t>Egzaminy z kwalifikacji:</a:t>
            </a:r>
          </a:p>
          <a:p>
            <a:pPr>
              <a:buNone/>
            </a:pPr>
            <a:r>
              <a:rPr lang="pl-PL" b="1" dirty="0" smtClean="0"/>
              <a:t> </a:t>
            </a:r>
            <a:r>
              <a:rPr lang="pl-PL" sz="2400" b="1" dirty="0" smtClean="0"/>
              <a:t>B-34 (klasa II TG) </a:t>
            </a:r>
            <a:r>
              <a:rPr lang="pl-PL" b="1" dirty="0" smtClean="0"/>
              <a:t>- </a:t>
            </a:r>
            <a:r>
              <a:rPr lang="pl-PL" sz="1800" b="1" dirty="0" smtClean="0"/>
              <a:t>Wykonywanie pomiarów sytuacyjnych i wysokościowych   </a:t>
            </a:r>
          </a:p>
          <a:p>
            <a:pPr>
              <a:buNone/>
            </a:pPr>
            <a:r>
              <a:rPr lang="pl-PL" sz="1800" b="1" dirty="0" smtClean="0"/>
              <a:t>                                                oraz opracowywanie wyników pomiaru.</a:t>
            </a:r>
          </a:p>
          <a:p>
            <a:pPr>
              <a:buNone/>
            </a:pPr>
            <a:r>
              <a:rPr lang="pl-PL" b="1" dirty="0" smtClean="0"/>
              <a:t> </a:t>
            </a:r>
            <a:r>
              <a:rPr lang="pl-PL" sz="2400" b="1" dirty="0" smtClean="0"/>
              <a:t>E-12 (klasa II TI) - </a:t>
            </a:r>
            <a:r>
              <a:rPr lang="pl-PL" sz="1800" b="1" dirty="0" smtClean="0"/>
              <a:t>Montaż i eksploatacja komputerów osobistych oraz </a:t>
            </a:r>
          </a:p>
          <a:p>
            <a:pPr>
              <a:buNone/>
            </a:pPr>
            <a:r>
              <a:rPr lang="pl-PL" sz="1800" b="1" dirty="0" smtClean="0"/>
              <a:t>                                             urządzeń peryferyjnych.</a:t>
            </a:r>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lvl="2" algn="ctr" rtl="0">
              <a:spcBef>
                <a:spcPct val="0"/>
              </a:spcBef>
            </a:pPr>
            <a:r>
              <a:rPr lang="pl-PL" sz="3200" b="1" dirty="0"/>
              <a:t>Część praktyczna egzaminu</a:t>
            </a:r>
            <a:r>
              <a:rPr lang="pl-PL" sz="1600" dirty="0"/>
              <a:t/>
            </a:r>
            <a:br>
              <a:rPr lang="pl-PL" sz="1600" dirty="0"/>
            </a:b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Do części praktycznej egzaminu zawodowego uczeń/słuchacz przystępuje w szkole, do której uczęszcza lub u pracodawcy, u którego odbywa praktyczną naukę zawodu, a absolwent – w szkole, którą ukończył lub u pracodawcy, u którego odbywał praktyczną naukę zawodu.</a:t>
            </a:r>
          </a:p>
          <a:p>
            <a:r>
              <a:rPr lang="pl-PL" dirty="0" smtClean="0"/>
              <a:t>W uzasadnionych przypadkach uczeń/słuchacz/absolwent może przystąpić do części praktycznej egzaminu zawodowego w innej szkole/placówce lub u innego pracodawcy, wskazanych przez dyrektora komisji okręgowej.</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Warunki zdania egzaminu </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dirty="0" smtClean="0"/>
              <a:t>Zdający, zdał egzamin potwierdzający kwalifikację w danym zawodzie, jeżeli uzyskał:</a:t>
            </a:r>
          </a:p>
          <a:p>
            <a:pPr lvl="0"/>
            <a:r>
              <a:rPr lang="pl-PL" dirty="0" smtClean="0"/>
              <a:t>z części </a:t>
            </a:r>
            <a:r>
              <a:rPr lang="pl-PL" dirty="0" smtClean="0">
                <a:latin typeface="Cambria" pitchFamily="18" charset="0"/>
              </a:rPr>
              <a:t>pisemnej</a:t>
            </a:r>
            <a:r>
              <a:rPr lang="pl-PL" dirty="0" smtClean="0"/>
              <a:t> – co najmniej 50% punktów możliwych do uzyskania </a:t>
            </a:r>
          </a:p>
          <a:p>
            <a:pPr lvl="0"/>
            <a:r>
              <a:rPr lang="pl-PL" dirty="0" smtClean="0"/>
              <a:t>z części praktycznej – co najmniej 75% punktów możliwych do uzyskania.</a:t>
            </a:r>
          </a:p>
          <a:p>
            <a:pPr>
              <a:buNone/>
            </a:pPr>
            <a:r>
              <a:rPr lang="pl-PL" dirty="0" smtClean="0"/>
              <a:t>Wynik egzaminu zawodowego ustala i ogłasza komisja okręgowa. Wynik ustalony przez komisję okręgową jest ostateczny. </a:t>
            </a:r>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świadectwa i dyplomy</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Zdający, który zdał egzamin potwierdzający kwalifikację w danym zawodzie otrzymuje świadectwo potwierdzające kwalifikację w zawodzie wydane przez komisję okręgową. </a:t>
            </a:r>
          </a:p>
          <a:p>
            <a:r>
              <a:rPr lang="pl-PL" dirty="0" smtClean="0"/>
              <a:t>Osoba, która posiada świadectwa potwierdzające wszystkie kwalifikacje wyodrębnione w danym zawodzie oraz świadectwo ukończenia szkoły </a:t>
            </a:r>
            <a:r>
              <a:rPr lang="pl-PL" dirty="0" err="1" smtClean="0"/>
              <a:t>ponadgimnazjalnej</a:t>
            </a:r>
            <a:r>
              <a:rPr lang="pl-PL" dirty="0" smtClean="0"/>
              <a:t> albo dotychczasowej szkoły ponadpodstawowej lub zaświadczenie o zdaniu egzaminów eksternistycznych z zakresu wymagań dla zasadniczej szkoły zawodowej wymagane dla danego zawodu może otrzymać dyplom potwierdzający kwalifikacje zawodowe wydawany przez komisję okręgową.  </a:t>
            </a:r>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lvl="1" algn="ctr" rtl="0">
              <a:spcBef>
                <a:spcPct val="0"/>
              </a:spcBef>
            </a:pPr>
            <a:r>
              <a:rPr lang="pl-PL" sz="2800" b="1" dirty="0"/>
              <a:t>Ponowne przystąpienie do egzaminu </a:t>
            </a:r>
            <a:r>
              <a:rPr lang="pl-PL" sz="2000" b="1" dirty="0"/>
              <a:t/>
            </a:r>
            <a:br>
              <a:rPr lang="pl-PL" sz="2000" b="1" dirty="0"/>
            </a:b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Osoby, które nie zdały obydwu lub jednej części egzaminu, nie przystąpiły do egzaminu w wyznaczonym terminie lub go przerwały lub którym unieważniono egzamin, mogą ponownie przystąpić do egzaminu lub niezdanej/unieważnionej części, z tym że:</a:t>
            </a:r>
          </a:p>
          <a:p>
            <a:pPr lvl="0"/>
            <a:r>
              <a:rPr lang="pl-PL" dirty="0" smtClean="0"/>
              <a:t>uczniowie (słuchacze) przystępują do egzaminu w kolejnych terminach w trakcie nauki oraz dwukrotnie po zakończeniu nauki na zasadach określonych dla absolwentów; przystąpienie po raz trzeci lub kolejny po zakończeniu nauki odbywa się na warunkach określonych dla egzaminu eksternistycznego,</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Powoływanie zespołów nadzorujących przebieg części pisemnej </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W skład ZN powołanego w szkole lub placówce wchodzi co najmniej 3 nauczycieli zajęć edukacyjnych nieobjętych danym  egzaminem zawodowym, z tym, że co najmniej jeden nauczyciel jest zatrudniony w innej szkole lub placówce. W skład ZN nie mogą wchodzić wychowawcy zdających</a:t>
            </a:r>
          </a:p>
          <a:p>
            <a:r>
              <a:rPr lang="pl-PL" dirty="0" smtClean="0"/>
              <a:t>W przypadku, gdy w sali egzaminacyjnej jest więcej niż 30 zdających, liczbę członków ZN zwiększa się o jedną osobę na każdych kolejnych 20 zdających</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700" b="1" dirty="0" smtClean="0"/>
              <a:t>Część pisemna przeprowadzana</a:t>
            </a:r>
            <a:br>
              <a:rPr lang="pl-PL" sz="2700" b="1" dirty="0" smtClean="0"/>
            </a:br>
            <a:r>
              <a:rPr lang="pl-PL" sz="2700" b="1" dirty="0" smtClean="0"/>
              <a:t> z wykorzystaniem wydrukowanych arkuszy egzaminacyjnych</a:t>
            </a:r>
            <a:r>
              <a:rPr lang="pl-PL" b="1" dirty="0" smtClean="0"/>
              <a:t/>
            </a:r>
            <a:br>
              <a:rPr lang="pl-PL" b="1" dirty="0" smtClean="0"/>
            </a:br>
            <a:endParaRPr lang="pl-PL" dirty="0"/>
          </a:p>
        </p:txBody>
      </p:sp>
      <p:sp>
        <p:nvSpPr>
          <p:cNvPr id="3" name="Symbol zastępczy zawartości 2"/>
          <p:cNvSpPr>
            <a:spLocks noGrp="1"/>
          </p:cNvSpPr>
          <p:nvPr>
            <p:ph idx="1"/>
          </p:nvPr>
        </p:nvSpPr>
        <p:spPr>
          <a:xfrm>
            <a:off x="500034" y="1071546"/>
            <a:ext cx="8229600" cy="5268931"/>
          </a:xfrm>
        </p:spPr>
        <p:txBody>
          <a:bodyPr>
            <a:normAutofit fontScale="70000" lnSpcReduction="20000"/>
          </a:bodyPr>
          <a:lstStyle/>
          <a:p>
            <a:pPr>
              <a:buNone/>
            </a:pPr>
            <a:r>
              <a:rPr lang="pl-PL" sz="2600" dirty="0" smtClean="0"/>
              <a:t>Zespoły nadzorujące odpowiadają za organizację i przebieg części pisemnej egzaminu zawodowego w poszczególnych salach egzaminacyjnych</a:t>
            </a:r>
          </a:p>
          <a:p>
            <a:pPr>
              <a:buNone/>
            </a:pPr>
            <a:r>
              <a:rPr lang="pl-PL" sz="2600" b="1" dirty="0" smtClean="0"/>
              <a:t>Pracą ZN kieruje przewodniczący ZN, a w szczególności odpowiada za prawidłowy, zgodny z procedurami przebieg części pisemnej egzaminu w danej sali egzaminacyjnej, w tym:</a:t>
            </a:r>
          </a:p>
          <a:p>
            <a:pPr lvl="0"/>
            <a:r>
              <a:rPr lang="pl-PL" sz="2600" dirty="0" smtClean="0"/>
              <a:t>kieruje pracami nad przygotowaniem sali, w której odbywa się część pisemna, dostosowując warunki przeprowadzania egzaminu do możliwości zdających ze specjalnymi potrzebami edukacyjnymi, oraz zgłasza na jeden dzień przed egzaminem PZE przygotowanie sali do egzaminu,</a:t>
            </a:r>
          </a:p>
          <a:p>
            <a:pPr lvl="0"/>
            <a:r>
              <a:rPr lang="pl-PL" sz="2600" dirty="0" smtClean="0"/>
              <a:t>przygotowuje miejsca dla członków ZN, tak, aby ich rozmieszczenie zapewniało pełną kontrolę pracy zdających,</a:t>
            </a:r>
          </a:p>
          <a:p>
            <a:pPr lvl="0"/>
            <a:r>
              <a:rPr lang="pl-PL" sz="2600" dirty="0" smtClean="0"/>
              <a:t>przygotowuje miejsca dla obserwatorów delegowanych (upoważnionych) przez dyrektora OKE lub przez uprawnione instytucje, </a:t>
            </a:r>
          </a:p>
          <a:p>
            <a:pPr lvl="0"/>
            <a:r>
              <a:rPr lang="pl-PL" sz="2600" dirty="0" smtClean="0"/>
              <a:t>odbiera od przewodniczącego ZE, nie później niż na 1 tydzień przed terminem egzaminu, informacje o:</a:t>
            </a:r>
          </a:p>
          <a:p>
            <a:pPr lvl="0">
              <a:buNone/>
            </a:pPr>
            <a:r>
              <a:rPr lang="pl-PL" sz="2600" dirty="0" smtClean="0"/>
              <a:t>- zdających, którzy posiadają zaświadczenia lekarskie w sprawie konieczności przyjmowania leków lub spożycia posiłku w czasie trwania egzaminu i dopilnowuje wykonania tych zaleceń,</a:t>
            </a:r>
          </a:p>
          <a:p>
            <a:pPr lvl="0">
              <a:buNone/>
            </a:pPr>
            <a:r>
              <a:rPr lang="pl-PL" sz="2600" dirty="0" smtClean="0"/>
              <a:t>- zdających ze specjalnymi potrzebami edukacyjnymi, chorych lub niesprawnych czasowo, którzy będą pisać egzamin w danej sali oraz o warunkach, jakie powinny zostać im zapewnione.</a:t>
            </a:r>
          </a:p>
          <a:p>
            <a:pPr>
              <a:buNone/>
            </a:pPr>
            <a:endParaRPr lang="pl-PL"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700" b="1" dirty="0" smtClean="0"/>
              <a:t>W dniu egzaminu, przed rozpoczęciem części pisemnej egzaminu zawodowego, PZN:</a:t>
            </a:r>
            <a:r>
              <a:rPr lang="pl-PL" dirty="0" smtClean="0"/>
              <a:t/>
            </a:r>
            <a:br>
              <a:rPr lang="pl-PL" dirty="0" smtClean="0"/>
            </a:br>
            <a:endParaRPr lang="pl-PL" dirty="0"/>
          </a:p>
        </p:txBody>
      </p:sp>
      <p:sp>
        <p:nvSpPr>
          <p:cNvPr id="3" name="Symbol zastępczy zawartości 2"/>
          <p:cNvSpPr>
            <a:spLocks noGrp="1"/>
          </p:cNvSpPr>
          <p:nvPr>
            <p:ph idx="1"/>
          </p:nvPr>
        </p:nvSpPr>
        <p:spPr>
          <a:xfrm>
            <a:off x="457200" y="1071546"/>
            <a:ext cx="8229600" cy="5214974"/>
          </a:xfrm>
        </p:spPr>
        <p:txBody>
          <a:bodyPr>
            <a:normAutofit fontScale="62500" lnSpcReduction="20000"/>
          </a:bodyPr>
          <a:lstStyle/>
          <a:p>
            <a:pPr lvl="0"/>
            <a:r>
              <a:rPr lang="pl-PL" sz="3400" dirty="0" smtClean="0"/>
              <a:t>odbiera, w obecności przedstawicieli zdających, od przewodniczącego ZE wydrukowane arkusze egzaminacyjne dla odpowiednich kwalifikacji i karty odpowiedzi w liczbie odpowiadającej liczbie zdających w danej sali wraz z listą zdających, na której potwierdza się odbiór kart odpowiedzi od zdających, </a:t>
            </a:r>
          </a:p>
          <a:p>
            <a:pPr lvl="0"/>
            <a:r>
              <a:rPr lang="pl-PL" sz="3400" dirty="0" smtClean="0"/>
              <a:t>sprawdza dokument potwierdzający tożsamość (ze zdjęciem) każdego zdającego (według listy zdających) przed wejściem na salę, w której odbywa się egzamin, rozdaje naklejki z numerem PESEL oraz wskazuje zdającemu miejsce w sali i odnotowuje jego obecność na liście zdających,</a:t>
            </a:r>
          </a:p>
          <a:p>
            <a:pPr lvl="0"/>
            <a:r>
              <a:rPr lang="pl-PL" sz="3400" dirty="0" smtClean="0"/>
              <a:t>przypomina o zakazie wnoszenia do sali egzaminacyjnej urządzeń telekomunikacyjnych i korzystania z nich w tej sali,</a:t>
            </a:r>
          </a:p>
          <a:p>
            <a:pPr lvl="0"/>
            <a:r>
              <a:rPr lang="pl-PL" sz="3400" dirty="0" smtClean="0"/>
              <a:t>przypomina o zakazie wnoszenia do sali egzaminacyjnej kalkulatorów i innych materiałów i przyborów niewymienionych w informacji dyrektora CKE oraz korzystania z nich w tej sali.</a:t>
            </a:r>
          </a:p>
          <a:p>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dirty="0" smtClean="0"/>
              <a:t>O wyznaczonej godzinie PZN:</a:t>
            </a:r>
            <a:r>
              <a:rPr lang="pl-PL" dirty="0" smtClean="0"/>
              <a:t/>
            </a:r>
            <a:br>
              <a:rPr lang="pl-PL" dirty="0" smtClean="0"/>
            </a:br>
            <a:endParaRPr lang="pl-PL" dirty="0"/>
          </a:p>
        </p:txBody>
      </p:sp>
      <p:sp>
        <p:nvSpPr>
          <p:cNvPr id="3" name="Symbol zastępczy zawartości 2"/>
          <p:cNvSpPr>
            <a:spLocks noGrp="1"/>
          </p:cNvSpPr>
          <p:nvPr>
            <p:ph idx="1"/>
          </p:nvPr>
        </p:nvSpPr>
        <p:spPr/>
        <p:txBody>
          <a:bodyPr>
            <a:noAutofit/>
          </a:bodyPr>
          <a:lstStyle/>
          <a:p>
            <a:pPr lvl="0"/>
            <a:r>
              <a:rPr lang="pl-PL" sz="1600" dirty="0" smtClean="0"/>
              <a:t>razem z pozostałymi członkami ZN rozdaje zdającym wydrukowane arkusze egzaminacyjne do odpowiedniej kwalifikacji i karty odpowiedzi,</a:t>
            </a:r>
          </a:p>
          <a:p>
            <a:pPr lvl="0"/>
            <a:r>
              <a:rPr lang="pl-PL" sz="1600" dirty="0" smtClean="0"/>
              <a:t>poleca zdającym sprawdzenie kompletności i czytelności materiałów egzaminacyjnych, które otrzymali oraz przeczytanie „Instrukcji dla zdającego” zamieszczonej w arkuszu egzaminacyjnym, </a:t>
            </a:r>
          </a:p>
          <a:p>
            <a:pPr lvl="0"/>
            <a:r>
              <a:rPr lang="pl-PL" sz="1600" dirty="0" smtClean="0"/>
              <a:t>przekazuje zdającemu, który zgłosił braki w arkuszu egzaminacyjnym lub karcie odpowiedzi nowy arkusz egzaminacyjny lub nową kartę odpowiedzi,  </a:t>
            </a:r>
          </a:p>
          <a:p>
            <a:pPr lvl="0"/>
            <a:r>
              <a:rPr lang="pl-PL" sz="1600" dirty="0" smtClean="0"/>
              <a:t>zamieszcza w protokole przebiegu części pisemnej egzaminu zawodowego informację o wymianie arkusza egzaminacyjnego lub karty odpowiedzi; protokół podpisuje czytelnie zdający, który zgłosił braki w arkuszu egzaminacyjnym lub w karcie odpowiedzi,</a:t>
            </a:r>
          </a:p>
          <a:p>
            <a:pPr lvl="0"/>
            <a:r>
              <a:rPr lang="pl-PL" sz="1600" dirty="0" smtClean="0"/>
              <a:t>wyjaśnia zdającym sposób zaznaczania odpowiedzi i poprawiania błędów na karcie odpowiedzi oraz sposób kodowania karty odpowiedzi (tj. na karcie odpowiedzi zdający wpisuje datę urodzenia, symbol cyfrowy zawodu, oznaczenie kwalifikacji wyodrębnionej w  zawodzie, zakreśla oznaczenie wersji arkusza egzaminacyjnego oraz zamieszcza  numer PESEL, w przypadku braku numeru PESEL – serię i numer paszportu lub innego dokumentu potwierdzającego tożsamość) oraz informuje zdających, aby nie podpisywali kart odpowiedzi,</a:t>
            </a:r>
          </a:p>
          <a:p>
            <a:pPr lvl="0"/>
            <a:r>
              <a:rPr lang="pl-PL" sz="1600" dirty="0" smtClean="0"/>
              <a:t>ogłasza i zapisuje w widocznym miejscu godzinę rozpoczęcia i godzinę zakończenia pracy przez zdających.</a:t>
            </a:r>
          </a:p>
          <a:p>
            <a:endParaRPr lang="pl-PL"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dirty="0" smtClean="0"/>
              <a:t>W czasie trwania egzaminu PZN:</a:t>
            </a:r>
            <a:r>
              <a:rPr lang="pl-PL" b="1" dirty="0" smtClean="0"/>
              <a:t/>
            </a:r>
            <a:br>
              <a:rPr lang="pl-PL" b="1" dirty="0" smtClean="0"/>
            </a:br>
            <a:endParaRPr lang="pl-PL" dirty="0"/>
          </a:p>
        </p:txBody>
      </p:sp>
      <p:sp>
        <p:nvSpPr>
          <p:cNvPr id="3" name="Symbol zastępczy zawartości 2"/>
          <p:cNvSpPr>
            <a:spLocks noGrp="1"/>
          </p:cNvSpPr>
          <p:nvPr>
            <p:ph idx="1"/>
          </p:nvPr>
        </p:nvSpPr>
        <p:spPr>
          <a:xfrm>
            <a:off x="457200" y="1000108"/>
            <a:ext cx="8229600" cy="5357850"/>
          </a:xfrm>
        </p:spPr>
        <p:txBody>
          <a:bodyPr>
            <a:noAutofit/>
          </a:bodyPr>
          <a:lstStyle/>
          <a:p>
            <a:pPr lvl="0"/>
            <a:r>
              <a:rPr lang="pl-PL" sz="1300" dirty="0" smtClean="0"/>
              <a:t>po upewnieniu się, że wszyscy zdający otrzymali materiały egzaminacyjne właściwe dla kwalifikacji i kompletne, zabezpiecza arkusze i karty odpowiedzi niewykorzystane, niekompletne i błędnie wydrukowane, </a:t>
            </a:r>
          </a:p>
          <a:p>
            <a:pPr lvl="0"/>
            <a:r>
              <a:rPr lang="pl-PL" sz="1300" dirty="0" smtClean="0"/>
              <a:t>przyjmuje zgłoszenie zdającego o rezygnacji ze zdawania egzaminu i odbiera od niego odpowiednie oświadczenie, arkusz egzaminacyjny i kartę odpowiedzi (zgodnie ‎z procedurą postępowania w sytuacjach szczególnych – rozdział 6),</a:t>
            </a:r>
          </a:p>
          <a:p>
            <a:pPr lvl="0"/>
            <a:r>
              <a:rPr lang="pl-PL" sz="1300" dirty="0" smtClean="0"/>
              <a:t>w uzasadnionych przypadkach zezwala zdającemu na opuszczenie sali egzaminacyjnej, po zapewnieniu warunków wykluczających możliwość kontaktowania się z innymi osobami, z wyjątkiem osób udzielających pomocy medycznej,</a:t>
            </a:r>
          </a:p>
          <a:p>
            <a:pPr lvl="0"/>
            <a:r>
              <a:rPr lang="pl-PL" sz="1300" dirty="0" smtClean="0"/>
              <a:t>powiadamia przewodniczącego ZE o przypadku: </a:t>
            </a:r>
          </a:p>
          <a:p>
            <a:pPr lvl="0"/>
            <a:r>
              <a:rPr lang="pl-PL" sz="1300" dirty="0" smtClean="0"/>
              <a:t>stwierdzenia niesamodzielnego rozwiązywania zadań egzaminacyjnych przez zdającego, </a:t>
            </a:r>
          </a:p>
          <a:p>
            <a:pPr lvl="0"/>
            <a:r>
              <a:rPr lang="pl-PL" sz="1300" dirty="0" smtClean="0"/>
              <a:t>wniesienia lub korzystania przez zdającego w sali egzaminacyjnej z urządzenia telekomunikacyjnego albo z materiałów lub przyborów niewymienionych w Informacji dyrektora CKE, </a:t>
            </a:r>
          </a:p>
          <a:p>
            <a:pPr lvl="0"/>
            <a:r>
              <a:rPr lang="pl-PL" sz="1300" dirty="0" smtClean="0"/>
              <a:t>zakłócania przez zdającego prawidłowego przebiegu egzaminu w sposób utrudniający pracę pozostałym zdającym,</a:t>
            </a:r>
          </a:p>
          <a:p>
            <a:pPr lvl="0"/>
            <a:r>
              <a:rPr lang="pl-PL" sz="1300" dirty="0" smtClean="0"/>
              <a:t>zamieszcza informację o przerwaniu i  unieważnieniu zdającemu części egzaminu w protokole przebiegu części pisemnej egzaminu zawodowego,</a:t>
            </a:r>
          </a:p>
          <a:p>
            <a:pPr lvl="0"/>
            <a:r>
              <a:rPr lang="pl-PL" sz="1300" dirty="0" smtClean="0"/>
              <a:t>przyjmuje od zdającego zgłoszenie (przez podniesienie ręki) wcześniejszego zakończenia pracy i odbiera od niego kartę odpowiedzi, po uprzednim sprawdzeniu prawidłowości wpisania daty urodzenia, symbolu cyfrowego zawodu, oznaczenia kwalifikacji wyodrębnionej w zawodzie, zaznaczenia wersji arkusza, zamieszczenia i numeru PESEL, a w przypadku braku numeru PESEL – serii i numeru paszportu lub innego dokumentu potwierdzającego tożsamość,</a:t>
            </a:r>
          </a:p>
          <a:p>
            <a:pPr lvl="0"/>
            <a:r>
              <a:rPr lang="pl-PL" sz="1300" dirty="0" smtClean="0"/>
              <a:t>odbiera wydrukowany arkusz egzaminacyjny od zdającego, który ukończył wcześniej pracę, przechowuje go do czasu zakończenia egzaminu, a po egzaminie oddaje zdającemu,</a:t>
            </a:r>
          </a:p>
          <a:p>
            <a:pPr lvl="0"/>
            <a:r>
              <a:rPr lang="pl-PL" sz="1300" dirty="0" smtClean="0"/>
              <a:t>informuje zdających o zbliżającym się zakończeniu egzaminu na 15 minut przed godziną zakończenia egzaminu, </a:t>
            </a:r>
          </a:p>
          <a:p>
            <a:pPr lvl="0"/>
            <a:r>
              <a:rPr lang="pl-PL" sz="1300" dirty="0" smtClean="0"/>
              <a:t>ogłasza zakończenie egzaminu.</a:t>
            </a:r>
          </a:p>
          <a:p>
            <a:endParaRPr lang="pl-PL" sz="1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t>Po zakończeniu egzaminu PZN:</a:t>
            </a:r>
            <a:r>
              <a:rPr lang="pl-PL" b="1" dirty="0" smtClean="0"/>
              <a:t/>
            </a:r>
            <a:br>
              <a:rPr lang="pl-PL" b="1" dirty="0" smtClean="0"/>
            </a:br>
            <a:endParaRPr lang="pl-PL" dirty="0"/>
          </a:p>
        </p:txBody>
      </p:sp>
      <p:sp>
        <p:nvSpPr>
          <p:cNvPr id="3" name="Symbol zastępczy zawartości 2"/>
          <p:cNvSpPr>
            <a:spLocks noGrp="1"/>
          </p:cNvSpPr>
          <p:nvPr>
            <p:ph idx="1"/>
          </p:nvPr>
        </p:nvSpPr>
        <p:spPr>
          <a:xfrm>
            <a:off x="457200" y="1071546"/>
            <a:ext cx="8229600" cy="5054617"/>
          </a:xfrm>
        </p:spPr>
        <p:txBody>
          <a:bodyPr>
            <a:normAutofit fontScale="55000" lnSpcReduction="20000"/>
          </a:bodyPr>
          <a:lstStyle/>
          <a:p>
            <a:pPr lvl="0"/>
            <a:r>
              <a:rPr lang="pl-PL" dirty="0" smtClean="0"/>
              <a:t>wraz z pozostałymi członkami ZN odbiera od zdających wypełnione karty odpowiedzi, sprawdza w ich obecności poprawność wpisania daty urodzenia, symbolu cyfrowego zawodu, oznaczenia kwalifikacji wyodrębnionej w zawodzie, zaznaczenia wersji arkusza, zamieszczenia numeru PESEL, a w przypadku braku numeru PESEL – serii i numeru paszportu lub innego dokumentu potwierdzającego tożsamość,</a:t>
            </a:r>
          </a:p>
          <a:p>
            <a:pPr lvl="0"/>
            <a:r>
              <a:rPr lang="pl-PL" dirty="0" smtClean="0"/>
              <a:t>wraz z pozostałymi członkami ZN porządkuje wypełnione karty odpowiedzi według zaleceń OKE, pakuje do zwrotnych kopert i zakleja je w obecności osób wchodzących w skład ZN oraz co najmniej jednego przedstawiciela zdających, a następnie niezwłocznie przekazuje przewodniczącemu ZE koperty z kartami odpowiedzi,</a:t>
            </a:r>
          </a:p>
          <a:p>
            <a:pPr lvl="0"/>
            <a:r>
              <a:rPr lang="pl-PL" dirty="0" smtClean="0"/>
              <a:t>wypełnia i podpisuje protokół przebiegu części pisemnej egzaminu zawodowego w danej sali oraz dopilnowuje, aby został podpisany czytelnie przez wszystkie osoby wchodzące w skład ZN oraz obserwatorów obecnych na egzaminie,</a:t>
            </a:r>
          </a:p>
          <a:p>
            <a:pPr lvl="0"/>
            <a:r>
              <a:rPr lang="pl-PL" dirty="0" smtClean="0"/>
              <a:t>wypełnia i podpisuje listę zdających,</a:t>
            </a:r>
          </a:p>
          <a:p>
            <a:pPr lvl="0"/>
            <a:r>
              <a:rPr lang="pl-PL" dirty="0" smtClean="0"/>
              <a:t>przekazuje niezwłocznie PZE protokół przebiegu części ‎pisemnej egzaminu w  sali wraz z wymienionymi w nim załącznikami, koperty z ‎kartami odpowiedzi zdających, koperty z niewykorzystanymi, niekompletnymi lub ‎błędnie wydrukowanymi materiałami egzaminacyjnymi.‎</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dirty="0" smtClean="0"/>
              <a:t>Etap pisemny (przy komputerze) - </a:t>
            </a:r>
            <a:r>
              <a:rPr lang="pl-PL" sz="3100" b="1" u="sng" dirty="0" smtClean="0"/>
              <a:t>16 czerwca 2014r.</a:t>
            </a:r>
            <a:r>
              <a:rPr lang="pl-PL" sz="3100" b="1" dirty="0" smtClean="0"/>
              <a:t> </a:t>
            </a:r>
            <a:r>
              <a:rPr lang="pl-PL" b="1" dirty="0" smtClean="0"/>
              <a:t/>
            </a:r>
            <a:br>
              <a:rPr lang="pl-PL" b="1" dirty="0" smtClean="0"/>
            </a:br>
            <a:endParaRPr lang="pl-PL" dirty="0"/>
          </a:p>
        </p:txBody>
      </p:sp>
      <p:graphicFrame>
        <p:nvGraphicFramePr>
          <p:cNvPr id="4" name="Symbol zastępczy zawartości 3"/>
          <p:cNvGraphicFramePr>
            <a:graphicFrameLocks noGrp="1"/>
          </p:cNvGraphicFramePr>
          <p:nvPr>
            <p:ph idx="1"/>
          </p:nvPr>
        </p:nvGraphicFramePr>
        <p:xfrm>
          <a:off x="457200" y="1000125"/>
          <a:ext cx="8229600" cy="5339080"/>
        </p:xfrm>
        <a:graphic>
          <a:graphicData uri="http://schemas.openxmlformats.org/drawingml/2006/table">
            <a:tbl>
              <a:tblPr firstRow="1" bandRow="1">
                <a:tableStyleId>{5C22544A-7EE6-4342-B048-85BDC9FD1C3A}</a:tableStyleId>
              </a:tblPr>
              <a:tblGrid>
                <a:gridCol w="2743200"/>
                <a:gridCol w="3586178"/>
                <a:gridCol w="190022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chemeClr val="tx1"/>
                          </a:solidFill>
                          <a:latin typeface="+mn-lt"/>
                          <a:ea typeface="+mn-ea"/>
                          <a:cs typeface="+mn-cs"/>
                        </a:rPr>
                        <a:t>godz. 8.00 (60 minut)</a:t>
                      </a:r>
                    </a:p>
                    <a:p>
                      <a:endParaRPr lang="pl-PL" sz="1400" dirty="0">
                        <a:solidFill>
                          <a:schemeClr val="tx1"/>
                        </a:solidFill>
                      </a:endParaRPr>
                    </a:p>
                  </a:txBody>
                  <a:tcPr>
                    <a:solidFill>
                      <a:schemeClr val="accent1">
                        <a:lumMod val="60000"/>
                        <a:lumOff val="40000"/>
                      </a:schemeClr>
                    </a:solidFill>
                  </a:tcPr>
                </a:tc>
                <a:tc>
                  <a:txBody>
                    <a:bodyPr/>
                    <a:lstStyle/>
                    <a:p>
                      <a:endParaRPr lang="pl-PL" sz="1400" dirty="0"/>
                    </a:p>
                  </a:txBody>
                  <a:tcPr>
                    <a:solidFill>
                      <a:schemeClr val="accent1">
                        <a:lumMod val="60000"/>
                        <a:lumOff val="40000"/>
                      </a:schemeClr>
                    </a:solidFill>
                  </a:tcPr>
                </a:tc>
                <a:tc>
                  <a:txBody>
                    <a:bodyPr/>
                    <a:lstStyle/>
                    <a:p>
                      <a:endParaRPr lang="pl-PL" sz="1400" dirty="0"/>
                    </a:p>
                  </a:txBody>
                  <a:tcPr>
                    <a:solidFill>
                      <a:schemeClr val="accent1">
                        <a:lumMod val="60000"/>
                        <a:lumOff val="40000"/>
                      </a:schemeClr>
                    </a:solidFill>
                  </a:tcPr>
                </a:tc>
              </a:tr>
              <a:tr h="370840">
                <a:tc>
                  <a:txBody>
                    <a:bodyPr/>
                    <a:lstStyle/>
                    <a:p>
                      <a:pPr>
                        <a:spcAft>
                          <a:spcPts val="0"/>
                        </a:spcAft>
                      </a:pPr>
                      <a:r>
                        <a:rPr lang="pl-PL" sz="1400" dirty="0">
                          <a:latin typeface="Times New Roman"/>
                          <a:ea typeface="Times New Roman"/>
                          <a:cs typeface="Times New Roman"/>
                        </a:rPr>
                        <a:t>sala</a:t>
                      </a:r>
                    </a:p>
                  </a:txBody>
                  <a:tcPr marL="44450" marR="44450" marT="0" marB="0"/>
                </a:tc>
                <a:tc>
                  <a:txBody>
                    <a:bodyPr/>
                    <a:lstStyle/>
                    <a:p>
                      <a:pPr>
                        <a:spcAft>
                          <a:spcPts val="0"/>
                        </a:spcAft>
                      </a:pPr>
                      <a:r>
                        <a:rPr lang="pl-PL" sz="1400" dirty="0">
                          <a:latin typeface="Times New Roman"/>
                          <a:ea typeface="Times New Roman"/>
                          <a:cs typeface="Times New Roman"/>
                        </a:rPr>
                        <a:t>Zespół Nadzorujący</a:t>
                      </a:r>
                    </a:p>
                  </a:txBody>
                  <a:tcPr marL="44450" marR="44450" marT="0" marB="0"/>
                </a:tc>
                <a:tc>
                  <a:txBody>
                    <a:bodyPr/>
                    <a:lstStyle/>
                    <a:p>
                      <a:pPr>
                        <a:spcAft>
                          <a:spcPts val="0"/>
                        </a:spcAft>
                      </a:pPr>
                      <a:r>
                        <a:rPr lang="pl-PL" sz="1400">
                          <a:latin typeface="Times New Roman"/>
                          <a:ea typeface="Times New Roman"/>
                          <a:cs typeface="Times New Roman"/>
                        </a:rPr>
                        <a:t>klasy</a:t>
                      </a:r>
                    </a:p>
                  </a:txBody>
                  <a:tcPr marL="44450" marR="44450" marT="0" marB="0"/>
                </a:tc>
              </a:tr>
              <a:tr h="370840">
                <a:tc>
                  <a:txBody>
                    <a:bodyPr/>
                    <a:lstStyle/>
                    <a:p>
                      <a:pPr>
                        <a:spcAft>
                          <a:spcPts val="0"/>
                        </a:spcAft>
                      </a:pPr>
                      <a:r>
                        <a:rPr lang="pl-PL" sz="1400" dirty="0">
                          <a:latin typeface="Times New Roman"/>
                          <a:ea typeface="Times New Roman"/>
                          <a:cs typeface="Times New Roman"/>
                        </a:rPr>
                        <a:t>Sala komputerowa nr 49</a:t>
                      </a:r>
                    </a:p>
                    <a:p>
                      <a:pPr>
                        <a:spcAft>
                          <a:spcPts val="0"/>
                        </a:spcAft>
                      </a:pPr>
                      <a:r>
                        <a:rPr lang="pl-PL" sz="1400" dirty="0">
                          <a:latin typeface="Times New Roman"/>
                          <a:ea typeface="Times New Roman"/>
                          <a:cs typeface="Times New Roman"/>
                        </a:rPr>
                        <a:t>- 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Anna Koźlak</a:t>
                      </a:r>
                    </a:p>
                    <a:p>
                      <a:pPr>
                        <a:spcAft>
                          <a:spcPts val="0"/>
                        </a:spcAft>
                      </a:pPr>
                      <a:r>
                        <a:rPr lang="pl-PL" sz="1400" dirty="0">
                          <a:latin typeface="Times New Roman"/>
                          <a:ea typeface="Times New Roman"/>
                          <a:cs typeface="Times New Roman"/>
                        </a:rPr>
                        <a:t>Członkowie: Stanisław Prządka</a:t>
                      </a:r>
                    </a:p>
                    <a:p>
                      <a:pPr>
                        <a:spcAft>
                          <a:spcPts val="0"/>
                        </a:spcAft>
                      </a:pPr>
                      <a:r>
                        <a:rPr lang="pl-PL" sz="1400" dirty="0">
                          <a:latin typeface="Times New Roman"/>
                          <a:ea typeface="Times New Roman"/>
                          <a:cs typeface="Times New Roman"/>
                        </a:rPr>
                        <a:t>        - ? - ZSR Miętne</a:t>
                      </a:r>
                    </a:p>
                    <a:p>
                      <a:pPr>
                        <a:spcAft>
                          <a:spcPts val="0"/>
                        </a:spcAft>
                      </a:pPr>
                      <a:r>
                        <a:rPr lang="pl-PL" sz="1400" dirty="0">
                          <a:latin typeface="Times New Roman"/>
                          <a:ea typeface="Times New Roman"/>
                          <a:cs typeface="Times New Roman"/>
                        </a:rPr>
                        <a:t>Asystent techniczny – Krzysztof Koźlak</a:t>
                      </a:r>
                    </a:p>
                  </a:txBody>
                  <a:tcPr marL="44450" marR="44450" marT="0" marB="0"/>
                </a:tc>
                <a:tc>
                  <a:txBody>
                    <a:bodyPr/>
                    <a:lstStyle/>
                    <a:p>
                      <a:pPr>
                        <a:spcAft>
                          <a:spcPts val="0"/>
                        </a:spcAft>
                      </a:pPr>
                      <a:r>
                        <a:rPr lang="pl-PL" sz="1400" dirty="0">
                          <a:latin typeface="Times New Roman"/>
                          <a:ea typeface="Times New Roman"/>
                          <a:cs typeface="Times New Roman"/>
                        </a:rPr>
                        <a:t> </a:t>
                      </a:r>
                    </a:p>
                    <a:p>
                      <a:pPr>
                        <a:spcAft>
                          <a:spcPts val="0"/>
                        </a:spcAft>
                      </a:pPr>
                      <a:r>
                        <a:rPr lang="pl-PL" sz="1400" dirty="0">
                          <a:latin typeface="Times New Roman"/>
                          <a:ea typeface="Times New Roman"/>
                          <a:cs typeface="Times New Roman"/>
                        </a:rPr>
                        <a:t>TG - 12</a:t>
                      </a:r>
                    </a:p>
                  </a:txBody>
                  <a:tcPr marL="44450" marR="4445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chemeClr val="dk1"/>
                          </a:solidFill>
                          <a:latin typeface="+mn-lt"/>
                          <a:ea typeface="+mn-ea"/>
                          <a:cs typeface="+mn-cs"/>
                        </a:rPr>
                        <a:t>godz. 10.00 (60 minut)</a:t>
                      </a:r>
                    </a:p>
                    <a:p>
                      <a:endParaRPr lang="pl-PL" sz="1400" dirty="0"/>
                    </a:p>
                  </a:txBody>
                  <a:tcPr>
                    <a:solidFill>
                      <a:schemeClr val="accent1">
                        <a:lumMod val="60000"/>
                        <a:lumOff val="40000"/>
                      </a:schemeClr>
                    </a:solidFill>
                  </a:tcPr>
                </a:tc>
                <a:tc>
                  <a:txBody>
                    <a:bodyPr/>
                    <a:lstStyle/>
                    <a:p>
                      <a:endParaRPr lang="pl-PL" sz="1400" dirty="0"/>
                    </a:p>
                  </a:txBody>
                  <a:tcPr>
                    <a:solidFill>
                      <a:schemeClr val="accent1">
                        <a:lumMod val="60000"/>
                        <a:lumOff val="40000"/>
                      </a:schemeClr>
                    </a:solidFill>
                  </a:tcPr>
                </a:tc>
                <a:tc>
                  <a:txBody>
                    <a:bodyPr/>
                    <a:lstStyle/>
                    <a:p>
                      <a:endParaRPr lang="pl-PL" sz="1400" dirty="0"/>
                    </a:p>
                  </a:txBody>
                  <a:tcPr>
                    <a:solidFill>
                      <a:schemeClr val="accent1">
                        <a:lumMod val="60000"/>
                        <a:lumOff val="40000"/>
                      </a:schemeClr>
                    </a:solidFill>
                  </a:tcPr>
                </a:tc>
              </a:tr>
              <a:tr h="370840">
                <a:tc>
                  <a:txBody>
                    <a:bodyPr/>
                    <a:lstStyle/>
                    <a:p>
                      <a:pPr>
                        <a:spcAft>
                          <a:spcPts val="0"/>
                        </a:spcAft>
                      </a:pPr>
                      <a:r>
                        <a:rPr lang="pl-PL" sz="1400" dirty="0">
                          <a:latin typeface="Times New Roman"/>
                          <a:ea typeface="Times New Roman"/>
                          <a:cs typeface="Times New Roman"/>
                        </a:rPr>
                        <a:t>Sala komputerowa nr 49</a:t>
                      </a:r>
                    </a:p>
                    <a:p>
                      <a:pPr>
                        <a:spcAft>
                          <a:spcPts val="0"/>
                        </a:spcAft>
                      </a:pPr>
                      <a:r>
                        <a:rPr lang="pl-PL" sz="1400" dirty="0">
                          <a:latin typeface="Times New Roman"/>
                          <a:ea typeface="Times New Roman"/>
                          <a:cs typeface="Times New Roman"/>
                        </a:rPr>
                        <a:t>- 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Anna Koźlak</a:t>
                      </a:r>
                    </a:p>
                    <a:p>
                      <a:pPr>
                        <a:spcAft>
                          <a:spcPts val="0"/>
                        </a:spcAft>
                      </a:pPr>
                      <a:r>
                        <a:rPr lang="pl-PL" sz="1400" dirty="0">
                          <a:latin typeface="Times New Roman"/>
                          <a:ea typeface="Times New Roman"/>
                          <a:cs typeface="Times New Roman"/>
                        </a:rPr>
                        <a:t>Członkowie: Stanisław Prządka</a:t>
                      </a:r>
                    </a:p>
                    <a:p>
                      <a:pPr>
                        <a:spcAft>
                          <a:spcPts val="0"/>
                        </a:spcAft>
                      </a:pPr>
                      <a:r>
                        <a:rPr lang="pl-PL" sz="1400" dirty="0">
                          <a:latin typeface="Times New Roman"/>
                          <a:ea typeface="Times New Roman"/>
                          <a:cs typeface="Times New Roman"/>
                        </a:rPr>
                        <a:t>        - ? - ZSR Miętne</a:t>
                      </a:r>
                    </a:p>
                    <a:p>
                      <a:pPr>
                        <a:spcAft>
                          <a:spcPts val="0"/>
                        </a:spcAft>
                      </a:pPr>
                      <a:r>
                        <a:rPr lang="pl-PL" sz="1400" dirty="0">
                          <a:latin typeface="Times New Roman"/>
                          <a:ea typeface="Times New Roman"/>
                          <a:cs typeface="Times New Roman"/>
                        </a:rPr>
                        <a:t>Asystent techniczny – Krzysztof Koźlak</a:t>
                      </a:r>
                    </a:p>
                  </a:txBody>
                  <a:tcPr marL="44450" marR="44450" marT="0" marB="0"/>
                </a:tc>
                <a:tc>
                  <a:txBody>
                    <a:bodyPr/>
                    <a:lstStyle/>
                    <a:p>
                      <a:pPr>
                        <a:spcAft>
                          <a:spcPts val="0"/>
                        </a:spcAft>
                      </a:pPr>
                      <a:r>
                        <a:rPr lang="pl-PL" sz="1400">
                          <a:latin typeface="Times New Roman"/>
                          <a:ea typeface="Times New Roman"/>
                          <a:cs typeface="Times New Roman"/>
                        </a:rPr>
                        <a:t> </a:t>
                      </a:r>
                    </a:p>
                    <a:p>
                      <a:pPr>
                        <a:spcAft>
                          <a:spcPts val="0"/>
                        </a:spcAft>
                      </a:pPr>
                      <a:r>
                        <a:rPr lang="pl-PL" sz="1400">
                          <a:latin typeface="Times New Roman"/>
                          <a:ea typeface="Times New Roman"/>
                          <a:cs typeface="Times New Roman"/>
                        </a:rPr>
                        <a:t>TG - 12</a:t>
                      </a:r>
                    </a:p>
                  </a:txBody>
                  <a:tcPr marL="44450" marR="44450" marT="0" marB="0"/>
                </a:tc>
              </a:tr>
              <a:tr h="370840">
                <a:tc>
                  <a:txBody>
                    <a:bodyPr/>
                    <a:lstStyle/>
                    <a:p>
                      <a:pPr>
                        <a:spcAft>
                          <a:spcPts val="0"/>
                        </a:spcAft>
                      </a:pPr>
                      <a:r>
                        <a:rPr lang="pl-PL" sz="1400">
                          <a:latin typeface="Times New Roman"/>
                          <a:ea typeface="Times New Roman"/>
                          <a:cs typeface="Times New Roman"/>
                        </a:rPr>
                        <a:t>Sala komputerowa nr 53</a:t>
                      </a:r>
                    </a:p>
                    <a:p>
                      <a:pPr>
                        <a:spcAft>
                          <a:spcPts val="0"/>
                        </a:spcAft>
                      </a:pPr>
                      <a:r>
                        <a:rPr lang="pl-PL" sz="1400">
                          <a:latin typeface="Times New Roman"/>
                          <a:ea typeface="Times New Roman"/>
                          <a:cs typeface="Times New Roman"/>
                        </a:rPr>
                        <a:t>- sala nr 2</a:t>
                      </a:r>
                    </a:p>
                  </a:txBody>
                  <a:tcPr marL="44450" marR="44450" marT="0" marB="0"/>
                </a:tc>
                <a:tc>
                  <a:txBody>
                    <a:bodyPr/>
                    <a:lstStyle/>
                    <a:p>
                      <a:pPr>
                        <a:spcAft>
                          <a:spcPts val="0"/>
                        </a:spcAft>
                      </a:pPr>
                      <a:r>
                        <a:rPr lang="pl-PL" sz="1400" dirty="0">
                          <a:latin typeface="Times New Roman"/>
                          <a:ea typeface="Times New Roman"/>
                          <a:cs typeface="Times New Roman"/>
                        </a:rPr>
                        <a:t>Przewodniczący: Sławomir </a:t>
                      </a:r>
                      <a:r>
                        <a:rPr lang="pl-PL" sz="1400" dirty="0" err="1">
                          <a:latin typeface="Times New Roman"/>
                          <a:ea typeface="Times New Roman"/>
                          <a:cs typeface="Times New Roman"/>
                        </a:rPr>
                        <a:t>Wałachowski</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Członkowie: Maria </a:t>
                      </a:r>
                      <a:r>
                        <a:rPr lang="pl-PL" sz="1400" dirty="0" err="1">
                          <a:latin typeface="Times New Roman"/>
                          <a:ea typeface="Times New Roman"/>
                          <a:cs typeface="Times New Roman"/>
                        </a:rPr>
                        <a:t>Głębicka</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        - ? - ZSR Miętne</a:t>
                      </a:r>
                    </a:p>
                    <a:p>
                      <a:pPr>
                        <a:spcAft>
                          <a:spcPts val="0"/>
                        </a:spcAft>
                      </a:pPr>
                      <a:r>
                        <a:rPr lang="pl-PL" sz="1400" dirty="0">
                          <a:latin typeface="Times New Roman"/>
                          <a:ea typeface="Times New Roman"/>
                          <a:cs typeface="Times New Roman"/>
                        </a:rPr>
                        <a:t>Asystent techniczny – Mariusz Owczarczyk</a:t>
                      </a:r>
                    </a:p>
                  </a:txBody>
                  <a:tcPr marL="44450" marR="44450" marT="0" marB="0"/>
                </a:tc>
                <a:tc>
                  <a:txBody>
                    <a:bodyPr/>
                    <a:lstStyle/>
                    <a:p>
                      <a:pPr>
                        <a:spcAft>
                          <a:spcPts val="0"/>
                        </a:spcAft>
                      </a:pPr>
                      <a:r>
                        <a:rPr lang="pl-PL" sz="1400" dirty="0">
                          <a:latin typeface="Times New Roman"/>
                          <a:ea typeface="Times New Roman"/>
                          <a:cs typeface="Times New Roman"/>
                        </a:rPr>
                        <a:t> </a:t>
                      </a:r>
                    </a:p>
                    <a:p>
                      <a:pPr>
                        <a:spcAft>
                          <a:spcPts val="0"/>
                        </a:spcAft>
                      </a:pPr>
                      <a:r>
                        <a:rPr lang="pl-PL" sz="1400" dirty="0">
                          <a:latin typeface="Times New Roman"/>
                          <a:ea typeface="Times New Roman"/>
                          <a:cs typeface="Times New Roman"/>
                        </a:rPr>
                        <a:t>  TG – 5</a:t>
                      </a:r>
                    </a:p>
                    <a:p>
                      <a:pPr>
                        <a:spcAft>
                          <a:spcPts val="0"/>
                        </a:spcAft>
                      </a:pPr>
                      <a:r>
                        <a:rPr lang="pl-PL" sz="1400" dirty="0">
                          <a:latin typeface="Times New Roman"/>
                          <a:ea typeface="Times New Roman"/>
                          <a:cs typeface="Times New Roman"/>
                        </a:rPr>
                        <a:t>  TI  -  6</a:t>
                      </a:r>
                    </a:p>
                  </a:txBody>
                  <a:tcPr marL="44450" marR="4445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chemeClr val="dk1"/>
                          </a:solidFill>
                          <a:latin typeface="+mn-lt"/>
                          <a:ea typeface="+mn-ea"/>
                          <a:cs typeface="+mn-cs"/>
                        </a:rPr>
                        <a:t>godz. 12.00 (60 minut)</a:t>
                      </a:r>
                    </a:p>
                    <a:p>
                      <a:endParaRPr lang="pl-PL" sz="1400" dirty="0"/>
                    </a:p>
                  </a:txBody>
                  <a:tcPr>
                    <a:solidFill>
                      <a:schemeClr val="accent1">
                        <a:lumMod val="60000"/>
                        <a:lumOff val="40000"/>
                      </a:schemeClr>
                    </a:solidFill>
                  </a:tcPr>
                </a:tc>
                <a:tc>
                  <a:txBody>
                    <a:bodyPr/>
                    <a:lstStyle/>
                    <a:p>
                      <a:endParaRPr lang="pl-PL" sz="1400" dirty="0"/>
                    </a:p>
                  </a:txBody>
                  <a:tcPr>
                    <a:solidFill>
                      <a:schemeClr val="accent1">
                        <a:lumMod val="60000"/>
                        <a:lumOff val="40000"/>
                      </a:schemeClr>
                    </a:solidFill>
                  </a:tcPr>
                </a:tc>
                <a:tc>
                  <a:txBody>
                    <a:bodyPr/>
                    <a:lstStyle/>
                    <a:p>
                      <a:endParaRPr lang="pl-PL" sz="1400" dirty="0"/>
                    </a:p>
                  </a:txBody>
                  <a:tcPr>
                    <a:solidFill>
                      <a:schemeClr val="accent1">
                        <a:lumMod val="60000"/>
                        <a:lumOff val="40000"/>
                      </a:schemeClr>
                    </a:solidFill>
                  </a:tcPr>
                </a:tc>
              </a:tr>
              <a:tr h="370840">
                <a:tc>
                  <a:txBody>
                    <a:bodyPr/>
                    <a:lstStyle/>
                    <a:p>
                      <a:pPr>
                        <a:spcAft>
                          <a:spcPts val="0"/>
                        </a:spcAft>
                      </a:pPr>
                      <a:r>
                        <a:rPr lang="pl-PL" sz="1400" dirty="0">
                          <a:latin typeface="Times New Roman"/>
                          <a:ea typeface="Times New Roman"/>
                          <a:cs typeface="Times New Roman"/>
                        </a:rPr>
                        <a:t>Sala komputerowa nr 53</a:t>
                      </a:r>
                    </a:p>
                    <a:p>
                      <a:pPr>
                        <a:spcAft>
                          <a:spcPts val="0"/>
                        </a:spcAft>
                      </a:pPr>
                      <a:r>
                        <a:rPr lang="pl-PL" sz="1400" dirty="0">
                          <a:latin typeface="Times New Roman"/>
                          <a:ea typeface="Times New Roman"/>
                          <a:cs typeface="Times New Roman"/>
                        </a:rPr>
                        <a:t>- sala nr 2</a:t>
                      </a:r>
                    </a:p>
                  </a:txBody>
                  <a:tcPr marL="44450" marR="44450" marT="0" marB="0"/>
                </a:tc>
                <a:tc>
                  <a:txBody>
                    <a:bodyPr/>
                    <a:lstStyle/>
                    <a:p>
                      <a:pPr>
                        <a:spcAft>
                          <a:spcPts val="0"/>
                        </a:spcAft>
                      </a:pPr>
                      <a:r>
                        <a:rPr lang="pl-PL" sz="1400">
                          <a:latin typeface="Times New Roman"/>
                          <a:ea typeface="Times New Roman"/>
                          <a:cs typeface="Times New Roman"/>
                        </a:rPr>
                        <a:t>Przewodniczący: Sławomir Wałachowski</a:t>
                      </a:r>
                    </a:p>
                    <a:p>
                      <a:pPr>
                        <a:spcAft>
                          <a:spcPts val="0"/>
                        </a:spcAft>
                      </a:pPr>
                      <a:r>
                        <a:rPr lang="pl-PL" sz="1400">
                          <a:latin typeface="Times New Roman"/>
                          <a:ea typeface="Times New Roman"/>
                          <a:cs typeface="Times New Roman"/>
                        </a:rPr>
                        <a:t>Członkowie: Maria Głębicka</a:t>
                      </a:r>
                    </a:p>
                    <a:p>
                      <a:pPr>
                        <a:spcAft>
                          <a:spcPts val="0"/>
                        </a:spcAft>
                      </a:pPr>
                      <a:r>
                        <a:rPr lang="pl-PL" sz="1400">
                          <a:latin typeface="Times New Roman"/>
                          <a:ea typeface="Times New Roman"/>
                          <a:cs typeface="Times New Roman"/>
                        </a:rPr>
                        <a:t>        - ? - ZSR Miętne</a:t>
                      </a:r>
                    </a:p>
                    <a:p>
                      <a:pPr>
                        <a:spcAft>
                          <a:spcPts val="0"/>
                        </a:spcAft>
                      </a:pPr>
                      <a:r>
                        <a:rPr lang="pl-PL" sz="1400">
                          <a:latin typeface="Times New Roman"/>
                          <a:ea typeface="Times New Roman"/>
                          <a:cs typeface="Times New Roman"/>
                        </a:rPr>
                        <a:t>Asystent techniczny – Mariusz Owczarczyk</a:t>
                      </a:r>
                    </a:p>
                  </a:txBody>
                  <a:tcPr marL="44450" marR="44450" marT="0" marB="0"/>
                </a:tc>
                <a:tc>
                  <a:txBody>
                    <a:bodyPr/>
                    <a:lstStyle/>
                    <a:p>
                      <a:pPr>
                        <a:spcAft>
                          <a:spcPts val="0"/>
                        </a:spcAft>
                      </a:pPr>
                      <a:r>
                        <a:rPr lang="pl-PL" sz="1400" dirty="0">
                          <a:latin typeface="Times New Roman"/>
                          <a:ea typeface="Times New Roman"/>
                          <a:cs typeface="Times New Roman"/>
                        </a:rPr>
                        <a:t> </a:t>
                      </a:r>
                    </a:p>
                    <a:p>
                      <a:pPr>
                        <a:spcAft>
                          <a:spcPts val="0"/>
                        </a:spcAft>
                      </a:pPr>
                      <a:r>
                        <a:rPr lang="pl-PL" sz="1400" dirty="0">
                          <a:latin typeface="Times New Roman"/>
                          <a:ea typeface="Times New Roman"/>
                          <a:cs typeface="Times New Roman"/>
                        </a:rPr>
                        <a:t>TI - 12</a:t>
                      </a:r>
                    </a:p>
                  </a:txBody>
                  <a:tcPr marL="44450" marR="44450" marT="0" marB="0"/>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000" b="1" dirty="0" smtClean="0"/>
              <a:t>Członkowie ZN współpracują z przewodniczącym i wykonują zadania związane z organizacją i przebiegiem części pisemnej egzaminu w danej sali, a w szczególności:</a:t>
            </a:r>
            <a:r>
              <a:rPr lang="pl-PL" b="1" dirty="0" smtClean="0"/>
              <a:t/>
            </a:r>
            <a:br>
              <a:rPr lang="pl-PL" b="1" dirty="0" smtClean="0"/>
            </a:br>
            <a:endParaRPr lang="pl-PL" dirty="0"/>
          </a:p>
        </p:txBody>
      </p:sp>
      <p:sp>
        <p:nvSpPr>
          <p:cNvPr id="3" name="Symbol zastępczy zawartości 2"/>
          <p:cNvSpPr>
            <a:spLocks noGrp="1"/>
          </p:cNvSpPr>
          <p:nvPr>
            <p:ph idx="1"/>
          </p:nvPr>
        </p:nvSpPr>
        <p:spPr>
          <a:xfrm>
            <a:off x="457200" y="1142984"/>
            <a:ext cx="8229600" cy="4983179"/>
          </a:xfrm>
        </p:spPr>
        <p:txBody>
          <a:bodyPr>
            <a:normAutofit fontScale="62500" lnSpcReduction="20000"/>
          </a:bodyPr>
          <a:lstStyle/>
          <a:p>
            <a:pPr lvl="0"/>
            <a:r>
              <a:rPr lang="pl-PL" dirty="0" smtClean="0"/>
              <a:t>przygotowują salę do egzaminu, zapewniając:</a:t>
            </a:r>
          </a:p>
          <a:p>
            <a:pPr lvl="0"/>
            <a:r>
              <a:rPr lang="pl-PL" dirty="0" smtClean="0"/>
              <a:t>prawidłowe ustawienie indywidualnych stanowisk egzaminacyjnych (podczas egzaminu, każdy zdający pracuje przy osobnym stoliku, stoliki ustawione są w jednym kierunku, w  odległości zapewniającej samodzielność pracy zdających),</a:t>
            </a:r>
          </a:p>
          <a:p>
            <a:pPr lvl="0"/>
            <a:r>
              <a:rPr lang="pl-PL" dirty="0" smtClean="0"/>
              <a:t>identyfikatory dla członków ZN i obserwatorów,</a:t>
            </a:r>
          </a:p>
          <a:p>
            <a:pPr lvl="0"/>
            <a:r>
              <a:rPr lang="pl-PL" dirty="0" smtClean="0"/>
              <a:t>zegar w widocznym dla wszystkich zdających miejscu,</a:t>
            </a:r>
          </a:p>
          <a:p>
            <a:pPr lvl="0"/>
            <a:r>
              <a:rPr lang="pl-PL" dirty="0" smtClean="0"/>
              <a:t>tablicę lub planszę do zapisania godziny rozpoczęcia i zakończenia egzaminu,</a:t>
            </a:r>
          </a:p>
          <a:p>
            <a:pPr lvl="0"/>
            <a:r>
              <a:rPr lang="pl-PL" dirty="0" smtClean="0"/>
              <a:t>kartki identyfikacyjne dla każdego zdającego z jego imieniem, nazwiskiem, numerem PESEL, symbolem cyfrowym zawodu, nazwą i  oznaczeniem kwalifikacji wyodrębnionej w zawodzie, z zakresu której jest przeprowadzany egzamin,</a:t>
            </a:r>
          </a:p>
          <a:p>
            <a:pPr lvl="0"/>
            <a:r>
              <a:rPr lang="pl-PL" dirty="0" smtClean="0"/>
              <a:t>sprawdzają (według listy zdających) tożsamość zdających, rozdają zdającym naklejki z ich numerami PESEL, odnotowują na liście ich obecność i  wskazują miejsce w sali egzaminacyjnej,</a:t>
            </a:r>
          </a:p>
          <a:p>
            <a:pPr lvl="0"/>
            <a:r>
              <a:rPr lang="pl-PL" dirty="0" smtClean="0"/>
              <a:t>rozdają zdającym wydrukowane arkusze egzaminacyjne i karty odpowiedzi, </a:t>
            </a:r>
          </a:p>
          <a:p>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2852"/>
            <a:ext cx="8229600" cy="857256"/>
          </a:xfrm>
        </p:spPr>
        <p:txBody>
          <a:bodyPr>
            <a:normAutofit/>
          </a:bodyPr>
          <a:lstStyle/>
          <a:p>
            <a:r>
              <a:rPr lang="pl-PL" sz="2000" b="1" dirty="0" smtClean="0"/>
              <a:t>Zadania Członków ZN c. ciąg dalszy</a:t>
            </a:r>
            <a:endParaRPr lang="pl-PL" sz="2000" dirty="0"/>
          </a:p>
        </p:txBody>
      </p:sp>
      <p:sp>
        <p:nvSpPr>
          <p:cNvPr id="3" name="Symbol zastępczy zawartości 2"/>
          <p:cNvSpPr>
            <a:spLocks noGrp="1"/>
          </p:cNvSpPr>
          <p:nvPr>
            <p:ph idx="1"/>
          </p:nvPr>
        </p:nvSpPr>
        <p:spPr>
          <a:xfrm>
            <a:off x="457200" y="857232"/>
            <a:ext cx="8229600" cy="5500726"/>
          </a:xfrm>
        </p:spPr>
        <p:txBody>
          <a:bodyPr>
            <a:noAutofit/>
          </a:bodyPr>
          <a:lstStyle/>
          <a:p>
            <a:pPr lvl="0"/>
            <a:r>
              <a:rPr lang="pl-PL" sz="1800" dirty="0" smtClean="0"/>
              <a:t>dopilnowują, aby zdający przed rozpoczęciem rozwiązywania zadań sprawdzili kompletność wydrukowanych arkuszy egzaminacyjnych i kart odpowiedzi; w razie potrzeby pobierają arkusze i karty od przewodniczącego i  wymieniają zdającemu, który zgłosił braki (zgodnie z procedurą opisaną w rozdziale 6), </a:t>
            </a:r>
          </a:p>
          <a:p>
            <a:pPr lvl="0"/>
            <a:r>
              <a:rPr lang="pl-PL" sz="1800" dirty="0" smtClean="0"/>
              <a:t>dopilnowują, aby zdający przed rozpoczęciem rozwiązywania zadań na karcie odpowiedzi wpisali datę urodzenia, symbol cyfrowy zawodu  i oznaczenie kwalifikacji wyodrębnionej w zawodzie, z zakresu której jest przeprowadzany egzamin, zaznaczyli wersję arkusza oraz w miejscu oznaczonym na karcie przykleili naklejkę z numerem PESEL, a w przypadku braku numeru PESEL, z serią i numerem paszportu lub innego dokumentu potwierdzającego tożsamość, </a:t>
            </a:r>
          </a:p>
          <a:p>
            <a:pPr lvl="0"/>
            <a:r>
              <a:rPr lang="pl-PL" sz="1800" dirty="0" smtClean="0"/>
              <a:t>zwracają uwagę na samodzielność pracy zdających, niezakłócanie pracy innym zdającym oraz na przestrzeganie zakazu używania korektorów, kalkulatorów oraz innych niedozwolonych na egzaminie materiałów lub przyborów, także zakazu wniesienia lub korzystania przez zdającego w sali egzaminacyjnej z urządzenia telekomunikacyjnego,</a:t>
            </a:r>
          </a:p>
          <a:p>
            <a:pPr lvl="0"/>
            <a:r>
              <a:rPr lang="pl-PL" sz="1800" dirty="0" smtClean="0"/>
              <a:t>zgłaszają przewodniczącemu ZN przypadki: </a:t>
            </a:r>
          </a:p>
          <a:p>
            <a:pPr lvl="0"/>
            <a:r>
              <a:rPr lang="pl-PL" sz="1800" dirty="0" smtClean="0"/>
              <a:t>niesamodzielnej pracy zdającego lub zakłócania przebiegu egzaminu, </a:t>
            </a:r>
          </a:p>
          <a:p>
            <a:pPr lvl="0"/>
            <a:r>
              <a:rPr lang="pl-PL" sz="1800" dirty="0" smtClean="0"/>
              <a:t>wniesienia lub korzystania przez zdającego w sali egzaminacyjnej z urządzenia telekomunikacyjnego lub z niedozwolonych na egzaminie materiałów i przyborów, </a:t>
            </a:r>
          </a:p>
          <a:p>
            <a:pPr lvl="0"/>
            <a:endParaRPr lang="pl-PL" sz="1200" dirty="0" smtClean="0"/>
          </a:p>
          <a:p>
            <a:pPr>
              <a:buNone/>
            </a:pPr>
            <a:endParaRPr lang="pl-PL" sz="1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b="1" dirty="0" smtClean="0"/>
              <a:t>Zadania Członków ZN c. ciąg dalszy</a:t>
            </a:r>
            <a:endParaRPr lang="pl-PL" sz="2000" dirty="0"/>
          </a:p>
        </p:txBody>
      </p:sp>
      <p:sp>
        <p:nvSpPr>
          <p:cNvPr id="3" name="Symbol zastępczy zawartości 2"/>
          <p:cNvSpPr>
            <a:spLocks noGrp="1"/>
          </p:cNvSpPr>
          <p:nvPr>
            <p:ph idx="1"/>
          </p:nvPr>
        </p:nvSpPr>
        <p:spPr>
          <a:xfrm>
            <a:off x="457200" y="1285860"/>
            <a:ext cx="8229600" cy="4840303"/>
          </a:xfrm>
        </p:spPr>
        <p:txBody>
          <a:bodyPr>
            <a:normAutofit fontScale="62500" lnSpcReduction="20000"/>
          </a:bodyPr>
          <a:lstStyle/>
          <a:p>
            <a:pPr lvl="0"/>
            <a:r>
              <a:rPr lang="pl-PL" dirty="0" smtClean="0"/>
              <a:t>zgłoszenia rezygnacji ze zdawania egzaminu,</a:t>
            </a:r>
          </a:p>
          <a:p>
            <a:pPr lvl="0"/>
            <a:r>
              <a:rPr lang="pl-PL" dirty="0" smtClean="0"/>
              <a:t>odbierają od zdających karty odpowiedzi i w obecności zdających sprawdzają poprawność ich kodowania, tj. poprawność wpisania daty urodzenia, symbolu cyfrowego zawodu, oznaczenia kwalifikacji wyodrębnionej w zawodzie, zaznaczenia wersji arkusza egzaminacyjnego oraz poprawność zamieszczenia numeru PESEL, a w przypadku braku numeru PESEL – poprawność wpisania serii i numeru paszportu lub innego dokumentu potwierdzającego tożsamość, </a:t>
            </a:r>
          </a:p>
          <a:p>
            <a:pPr lvl="0"/>
            <a:r>
              <a:rPr lang="pl-PL" dirty="0" smtClean="0"/>
              <a:t>w przypadku wcześniejszego zakończenia egzaminu przez zdającego odbierają od niego kartę odpowiedzi i wydrukowany arkusz egzaminacyjny, który zdający może otrzymać po zakończeniu egzaminu, </a:t>
            </a:r>
          </a:p>
          <a:p>
            <a:pPr lvl="0"/>
            <a:r>
              <a:rPr lang="pl-PL" dirty="0" smtClean="0"/>
              <a:t>porządkują karty odpowiedzi zgodnie z instrukcją OKE, wkładają do koperty zwrotnej (kopert) i zaklejają kopertę (koperty) w obecności co najmniej jednego przedstawiciela zdających,</a:t>
            </a:r>
          </a:p>
          <a:p>
            <a:pPr lvl="0"/>
            <a:r>
              <a:rPr lang="pl-PL" dirty="0" smtClean="0"/>
              <a:t>współpracują z PZE przy sporządzaniu protokółu przebiegu egzaminu w danej sali i podpisują go czytelnie,</a:t>
            </a:r>
          </a:p>
          <a:p>
            <a:pPr lvl="0"/>
            <a:r>
              <a:rPr lang="pl-PL" dirty="0" smtClean="0"/>
              <a:t>biorą udział w przygotowaniu dokumentacji egzaminacyjnej do przekazania przewodniczącemu ZE. </a:t>
            </a:r>
          </a:p>
          <a:p>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700" b="1" dirty="0" smtClean="0"/>
              <a:t>Przewodniczący i członkowie ZN</a:t>
            </a:r>
            <a:r>
              <a:rPr lang="pl-PL" sz="2700" dirty="0" smtClean="0"/>
              <a:t> w czasie trwania części pisemnej egzaminu zawodowego nie mogą:</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77500" lnSpcReduction="20000"/>
          </a:bodyPr>
          <a:lstStyle/>
          <a:p>
            <a:pPr lvl="0"/>
            <a:r>
              <a:rPr lang="pl-PL" dirty="0" smtClean="0"/>
              <a:t>udzielać zdającym żadnych wyjaśnień dotyczących zadań egzaminacyjnych ani dyskutować, czy komentować ich treści i zapisów,</a:t>
            </a:r>
          </a:p>
          <a:p>
            <a:pPr lvl="0"/>
            <a:r>
              <a:rPr lang="pl-PL" dirty="0" smtClean="0"/>
              <a:t>opuszczać sali egzaminacyjnej w trakcie egzaminu (jedynie w wyjątkowych sytuacjach – za zgodą odpowiednio: przewodniczącego ZN – członkowie, przewodniczącego ZE – przewodniczący ZN),</a:t>
            </a:r>
          </a:p>
          <a:p>
            <a:pPr lvl="0"/>
            <a:r>
              <a:rPr lang="pl-PL" dirty="0" smtClean="0"/>
              <a:t>niszczyć lub wyrzucać niewykorzystanych materiałów, w tym wydrukowanych arkuszy i kart z uszkodzeniami, brakami lub niewykorzystanych z powodu nieobecności zdających. Materiały te należy umieścić w kopercie i ją zakleić, zwrócić do OKE w sposób określony przez dyrektora OKE.</a:t>
            </a:r>
          </a:p>
          <a:p>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t>W sali, w której odbywa się egzamin mogą przebywać:</a:t>
            </a:r>
            <a:r>
              <a:rPr lang="pl-PL" dirty="0" smtClean="0"/>
              <a:t/>
            </a:r>
            <a:br>
              <a:rPr lang="pl-PL" dirty="0" smtClean="0"/>
            </a:br>
            <a:endParaRPr lang="pl-PL" dirty="0"/>
          </a:p>
        </p:txBody>
      </p:sp>
      <p:sp>
        <p:nvSpPr>
          <p:cNvPr id="3" name="Symbol zastępczy zawartości 2"/>
          <p:cNvSpPr>
            <a:spLocks noGrp="1"/>
          </p:cNvSpPr>
          <p:nvPr>
            <p:ph idx="1"/>
          </p:nvPr>
        </p:nvSpPr>
        <p:spPr>
          <a:xfrm>
            <a:off x="457200" y="1214422"/>
            <a:ext cx="8229600" cy="4911741"/>
          </a:xfrm>
        </p:spPr>
        <p:txBody>
          <a:bodyPr>
            <a:normAutofit fontScale="62500" lnSpcReduction="20000"/>
          </a:bodyPr>
          <a:lstStyle/>
          <a:p>
            <a:pPr lvl="0"/>
            <a:r>
              <a:rPr lang="pl-PL" dirty="0" smtClean="0"/>
              <a:t>zdający przydzieleni do tej sali,</a:t>
            </a:r>
          </a:p>
          <a:p>
            <a:pPr lvl="0"/>
            <a:r>
              <a:rPr lang="pl-PL" dirty="0" smtClean="0"/>
              <a:t>przydzieleni do tej sali członkowie ZN wraz z przewodniczącym; w sytuacjach wyjątkowych, gdy przewodniczący lub członek ZN musi opuścić salę powinien go zastąpić przewodniczący ZE,</a:t>
            </a:r>
          </a:p>
          <a:p>
            <a:pPr lvl="0"/>
            <a:r>
              <a:rPr lang="pl-PL" dirty="0" smtClean="0"/>
              <a:t>przewodniczący zespołu egzaminacyjnego, </a:t>
            </a:r>
          </a:p>
          <a:p>
            <a:pPr lvl="0"/>
            <a:r>
              <a:rPr lang="pl-PL" dirty="0" smtClean="0"/>
              <a:t>obserwatorzy delegowani do obserwacji egzaminu/części egzaminu:</a:t>
            </a:r>
          </a:p>
          <a:p>
            <a:pPr lvl="0"/>
            <a:r>
              <a:rPr lang="pl-PL" dirty="0" smtClean="0"/>
              <a:t>pracownicy ministerstwa obsługującego ministra właściwego do spraw oświaty i wychowania, </a:t>
            </a:r>
          </a:p>
          <a:p>
            <a:pPr lvl="0"/>
            <a:r>
              <a:rPr lang="pl-PL" dirty="0" smtClean="0"/>
              <a:t>przedstawiciele CKE i komisji okręgowych, </a:t>
            </a:r>
          </a:p>
          <a:p>
            <a:pPr lvl="0"/>
            <a:r>
              <a:rPr lang="pl-PL" dirty="0" smtClean="0"/>
              <a:t>pracownicy ministerstw obsługujących ministrów właściwych zawodów,</a:t>
            </a:r>
          </a:p>
          <a:p>
            <a:pPr lvl="0"/>
            <a:r>
              <a:rPr lang="pl-PL" dirty="0" smtClean="0"/>
              <a:t>upoważnieni przez dyrektora OKE przedstawiciele organu sprawującego nadzór pedagogiczny, organu prowadzącego szkołę, szkół wyższych i placówek doskonalenia nauczycieli oraz przedstawiciele pracodawców. </a:t>
            </a:r>
          </a:p>
          <a:p>
            <a:r>
              <a:rPr lang="pl-PL" u="sng" dirty="0" smtClean="0"/>
              <a:t>Członkowie ZN oraz obserwatorzy posiadają identyfikatory, zachowują ciszę, nie chodzą po sali bez wyraźnego powodu, nie zaglądają do prac zdających, w żaden sposób nie zakłócają pracy zdającym.</a:t>
            </a:r>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Część pisemna przeprowadzana z wykorzystaniem systemu elektronicznego </a:t>
            </a:r>
            <a:endParaRPr lang="pl-PL" sz="2800" dirty="0"/>
          </a:p>
        </p:txBody>
      </p:sp>
      <p:sp>
        <p:nvSpPr>
          <p:cNvPr id="3" name="Symbol zastępczy zawartości 2"/>
          <p:cNvSpPr>
            <a:spLocks noGrp="1"/>
          </p:cNvSpPr>
          <p:nvPr>
            <p:ph idx="1"/>
          </p:nvPr>
        </p:nvSpPr>
        <p:spPr/>
        <p:txBody>
          <a:bodyPr>
            <a:normAutofit fontScale="85000" lnSpcReduction="20000"/>
          </a:bodyPr>
          <a:lstStyle/>
          <a:p>
            <a:r>
              <a:rPr lang="pl-PL" dirty="0" smtClean="0"/>
              <a:t>PZE lub upoważniony przez niego zastępca/członek zespołu egzaminacyjnego, (Załącznik 11) pobiera w wyznaczonym terminie, w sposób określony przez OKE, zadania egzaminacyjne w wersji elektronicznej i po sprawdzeniu zgodności nazw plików z zapotrzebowaniem/specyfikacją przekazuje je operatorowi egzaminu w celu wgrania do WSE.</a:t>
            </a:r>
          </a:p>
          <a:p>
            <a:r>
              <a:rPr lang="pl-PL" dirty="0" smtClean="0"/>
              <a:t>PZE lub upoważniony przez niego zastępca/członek zespołu egzaminacyjnego w przypadku stwierdzenia niezgodności  niezwłocznie informuje o tym dyrektora OKE, który informuje przewodniczącego ZE lub upoważnionego przez niego członka zespołu egzaminacyjnego o dalszym postępowaniu.</a:t>
            </a:r>
          </a:p>
          <a:p>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85728"/>
            <a:ext cx="8229600" cy="45719"/>
          </a:xfrm>
        </p:spPr>
        <p:txBody>
          <a:bodyPr>
            <a:normAutofit fontScale="90000"/>
          </a:bodyPr>
          <a:lstStyle/>
          <a:p>
            <a:r>
              <a:rPr lang="pl-PL" dirty="0" smtClean="0"/>
              <a:t> </a:t>
            </a:r>
            <a:endParaRPr lang="pl-PL" dirty="0"/>
          </a:p>
        </p:txBody>
      </p:sp>
      <p:sp>
        <p:nvSpPr>
          <p:cNvPr id="3" name="Symbol zastępczy zawartości 2"/>
          <p:cNvSpPr>
            <a:spLocks noGrp="1"/>
          </p:cNvSpPr>
          <p:nvPr>
            <p:ph idx="1"/>
          </p:nvPr>
        </p:nvSpPr>
        <p:spPr>
          <a:xfrm>
            <a:off x="428596" y="928671"/>
            <a:ext cx="8229600" cy="5929330"/>
          </a:xfrm>
        </p:spPr>
        <p:txBody>
          <a:bodyPr>
            <a:normAutofit fontScale="62500" lnSpcReduction="20000"/>
          </a:bodyPr>
          <a:lstStyle/>
          <a:p>
            <a:r>
              <a:rPr lang="pl-PL" b="1" dirty="0" smtClean="0"/>
              <a:t>PZE w dniu egzaminu, na co najmniej 30 minut przed rozpoczęciem części pisemnej egzaminu zawodowego, w obecności przewodniczących ZN oraz przedstawicieli zdających sprawdza kompletność loginów i haseł zdających a następnie przekazuje każdemu PZN w obecności przedstawicieli zdających:</a:t>
            </a:r>
          </a:p>
          <a:p>
            <a:pPr lvl="0"/>
            <a:r>
              <a:rPr lang="pl-PL" dirty="0" smtClean="0"/>
              <a:t>kartki identyfikacyjne dla poszczególnych zdających z wydrukowanymi: imieniem, nazwiskiem, numerem PESEL, oznaczeniem i nazwą kwalifikacji wyodrębnionej w zawodzie, z zakresu której przystępują do egzaminu oraz danymi do logowania: nazwą użytkownika oraz hasłem, </a:t>
            </a:r>
          </a:p>
          <a:p>
            <a:pPr lvl="0"/>
            <a:r>
              <a:rPr lang="pl-PL" dirty="0" smtClean="0"/>
              <a:t>druki decyzji o przerwaniu i unieważnieniu części egzaminu (Załącznik 16), oświadczenia zdającego o rezygnacji ze zdawania egzaminu – Załącznik 30.</a:t>
            </a:r>
          </a:p>
          <a:p>
            <a:pPr lvl="0"/>
            <a:r>
              <a:rPr lang="pl-PL" dirty="0" smtClean="0"/>
              <a:t>listę zdających w danej sali, na której potwierdza się odbiór przez zdających danych do logowania (wzór – Załącznik 15),</a:t>
            </a:r>
          </a:p>
          <a:p>
            <a:pPr lvl="0"/>
            <a:r>
              <a:rPr lang="pl-PL" dirty="0" smtClean="0"/>
              <a:t>nośnik USB, na który po zakończonym egzaminie na danej zmianie będzie nagrany, przez operatora egzaminu, zaszyfrowany plik z wynikami egzaminu,</a:t>
            </a:r>
          </a:p>
          <a:p>
            <a:pPr lvl="0"/>
            <a:r>
              <a:rPr lang="pl-PL" b="1" dirty="0" smtClean="0"/>
              <a:t>płytę DVD, na którą po zakończonym egzaminie na danej zmianie</a:t>
            </a:r>
            <a:r>
              <a:rPr lang="pl-PL" dirty="0" smtClean="0"/>
              <a:t> będzie nagrany eksportowany z   systemu, zarchiwizowany Wirtualny Serwer Egzaminacyjny, </a:t>
            </a:r>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idx="1"/>
          </p:nvPr>
        </p:nvSpPr>
        <p:spPr/>
        <p:txBody>
          <a:bodyPr/>
          <a:lstStyle/>
          <a:p>
            <a:r>
              <a:rPr lang="pl-PL" sz="2800" b="1" dirty="0" smtClean="0"/>
              <a:t>PZE w dniu egzaminu, ok. 15 minut przed rozpoczęciem części pisemnej egzaminu zawodowego odbiera w sposób określony przez OKE hasło do pliku z zadaniami egzaminacyjnymi, przygotowuje kartkę zawierającą hasło i przekazuje ją przewodniczącemu ZN w sali egzaminacyjnej w obecności zdających.</a:t>
            </a:r>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t>Po zakończeniu na każdej zmianie części pisemnej egzaminu zawodowego PZE:</a:t>
            </a:r>
            <a:r>
              <a:rPr lang="pl-PL" b="1" dirty="0" smtClean="0"/>
              <a:t/>
            </a:r>
            <a:br>
              <a:rPr lang="pl-PL" b="1" dirty="0" smtClean="0"/>
            </a:br>
            <a:endParaRPr lang="pl-PL" dirty="0"/>
          </a:p>
        </p:txBody>
      </p:sp>
      <p:sp>
        <p:nvSpPr>
          <p:cNvPr id="3" name="Symbol zastępczy zawartości 2"/>
          <p:cNvSpPr>
            <a:spLocks noGrp="1"/>
          </p:cNvSpPr>
          <p:nvPr>
            <p:ph idx="1"/>
          </p:nvPr>
        </p:nvSpPr>
        <p:spPr>
          <a:xfrm>
            <a:off x="457200" y="1357298"/>
            <a:ext cx="8229600" cy="4768865"/>
          </a:xfrm>
        </p:spPr>
        <p:txBody>
          <a:bodyPr>
            <a:normAutofit fontScale="77500" lnSpcReduction="20000"/>
          </a:bodyPr>
          <a:lstStyle/>
          <a:p>
            <a:pPr lvl="0"/>
            <a:r>
              <a:rPr lang="pl-PL" dirty="0" smtClean="0"/>
              <a:t>odbiera od PZN w każdej sali:</a:t>
            </a:r>
          </a:p>
          <a:p>
            <a:pPr lvl="0"/>
            <a:r>
              <a:rPr lang="pl-PL" dirty="0" smtClean="0"/>
              <a:t>nośnik USB z zaszyfrowanym plikiem z wynikami egzaminu,</a:t>
            </a:r>
          </a:p>
          <a:p>
            <a:pPr lvl="0"/>
            <a:r>
              <a:rPr lang="pl-PL" dirty="0" smtClean="0"/>
              <a:t>listy zdających w poszczególnych salach z potwierdzeniem odbioru przez zdających loginów i haseł, </a:t>
            </a:r>
          </a:p>
          <a:p>
            <a:pPr lvl="0"/>
            <a:r>
              <a:rPr lang="pl-PL" dirty="0" smtClean="0"/>
              <a:t>sprawozdania (protokoły) z przebiegu części pisemnej egzaminu zawodowego w poszczególnych salach wydrukowane z serwera egzaminacyjnego (2 egzemplarze), </a:t>
            </a:r>
          </a:p>
          <a:p>
            <a:pPr lvl="0"/>
            <a:r>
              <a:rPr lang="pl-PL" dirty="0" smtClean="0"/>
              <a:t>niezwłocznie przekazuje do komisji okręgowej w sposób określony przez dyrektora tej komisji zaszyfrowany plik z pełnymi wynikami egzaminu w formie elektronicznej, który po przekazaniu trwale usuwa z nośnika USB,</a:t>
            </a:r>
          </a:p>
          <a:p>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Część praktyczna egzaminu </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Za organizację i przebieg części praktycznej egzaminu w ośrodku egzaminacyjnym odpowiada kierownik ośrodka egzaminacyjnego (KOE), którym jest dyrektor szkoły/ placówki ‎lub pracodawca albo upoważniony przez pracodawcę pracownik.‎ </a:t>
            </a:r>
          </a:p>
          <a:p>
            <a:r>
              <a:rPr lang="pl-PL" dirty="0" smtClean="0"/>
              <a:t>Kierownik ośrodka egzaminacyjnego wykonuje powierzone zadania we współpracy z przewodniczącymi zespołów nadzorujących część praktyczną egzaminu.</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500042"/>
            <a:ext cx="8229600" cy="868346"/>
          </a:xfrm>
        </p:spPr>
        <p:txBody>
          <a:bodyPr>
            <a:normAutofit fontScale="90000"/>
          </a:bodyPr>
          <a:lstStyle/>
          <a:p>
            <a:r>
              <a:rPr lang="pl-PL" sz="1800" b="1" dirty="0" smtClean="0"/>
              <a:t>ETAP  PRAKTYCZNY - technik geodeta - klasa II:</a:t>
            </a:r>
            <a:r>
              <a:rPr lang="pl-PL" sz="1800" dirty="0" smtClean="0"/>
              <a:t/>
            </a:r>
            <a:br>
              <a:rPr lang="pl-PL" sz="1800" dirty="0" smtClean="0"/>
            </a:br>
            <a:r>
              <a:rPr lang="pl-PL" sz="1800" b="1" dirty="0" smtClean="0"/>
              <a:t> Egzamin z kwalifikacji B-34 – Wykonywanie pomiarów sytuacyjnych i wysokościowych oraz opracowywanie wyników pomiaru</a:t>
            </a:r>
            <a:r>
              <a:rPr lang="pl-PL" sz="1600" b="1" dirty="0" smtClean="0"/>
              <a:t>.</a:t>
            </a:r>
            <a:r>
              <a:rPr lang="pl-PL" dirty="0" smtClean="0"/>
              <a:t/>
            </a:r>
            <a:br>
              <a:rPr lang="pl-PL" dirty="0" smtClean="0"/>
            </a:br>
            <a:endParaRPr lang="pl-PL" dirty="0"/>
          </a:p>
        </p:txBody>
      </p:sp>
      <p:graphicFrame>
        <p:nvGraphicFramePr>
          <p:cNvPr id="4" name="Symbol zastępczy zawartości 3"/>
          <p:cNvGraphicFramePr>
            <a:graphicFrameLocks noGrp="1"/>
          </p:cNvGraphicFramePr>
          <p:nvPr>
            <p:ph idx="1"/>
          </p:nvPr>
        </p:nvGraphicFramePr>
        <p:xfrm>
          <a:off x="457200" y="1214438"/>
          <a:ext cx="8229600" cy="3032760"/>
        </p:xfrm>
        <a:graphic>
          <a:graphicData uri="http://schemas.openxmlformats.org/drawingml/2006/table">
            <a:tbl>
              <a:tblPr firstRow="1" bandRow="1">
                <a:tableStyleId>{5C22544A-7EE6-4342-B048-85BDC9FD1C3A}</a:tableStyleId>
              </a:tblPr>
              <a:tblGrid>
                <a:gridCol w="2743200"/>
                <a:gridCol w="3586178"/>
                <a:gridCol w="1900222"/>
              </a:tblGrid>
              <a:tr h="370840">
                <a:tc>
                  <a:txBody>
                    <a:bodyPr/>
                    <a:lstStyle/>
                    <a:p>
                      <a:pPr>
                        <a:spcAft>
                          <a:spcPts val="0"/>
                        </a:spcAft>
                      </a:pPr>
                      <a:r>
                        <a:rPr lang="pl-PL" sz="1400" dirty="0">
                          <a:latin typeface="Times New Roman"/>
                          <a:ea typeface="Times New Roman"/>
                          <a:cs typeface="Times New Roman"/>
                        </a:rPr>
                        <a:t>sala</a:t>
                      </a:r>
                    </a:p>
                  </a:txBody>
                  <a:tcPr marL="44450" marR="44450" marT="0" marB="0"/>
                </a:tc>
                <a:tc>
                  <a:txBody>
                    <a:bodyPr/>
                    <a:lstStyle/>
                    <a:p>
                      <a:pPr>
                        <a:spcAft>
                          <a:spcPts val="0"/>
                        </a:spcAft>
                      </a:pPr>
                      <a:r>
                        <a:rPr lang="pl-PL" sz="1400">
                          <a:latin typeface="Times New Roman"/>
                          <a:ea typeface="Times New Roman"/>
                          <a:cs typeface="Times New Roman"/>
                        </a:rPr>
                        <a:t>Zespół Nadzorujący Część Praktyczną</a:t>
                      </a:r>
                    </a:p>
                  </a:txBody>
                  <a:tcPr marL="44450" marR="44450" marT="0" marB="0"/>
                </a:tc>
                <a:tc>
                  <a:txBody>
                    <a:bodyPr/>
                    <a:lstStyle/>
                    <a:p>
                      <a:pPr>
                        <a:spcAft>
                          <a:spcPts val="0"/>
                        </a:spcAft>
                      </a:pPr>
                      <a:r>
                        <a:rPr lang="pl-PL" sz="1400">
                          <a:latin typeface="Times New Roman"/>
                          <a:ea typeface="Times New Roman"/>
                          <a:cs typeface="Times New Roman"/>
                        </a:rPr>
                        <a:t>Klasa</a:t>
                      </a:r>
                    </a:p>
                  </a:txBody>
                  <a:tcPr marL="44450" marR="44450" marT="0" marB="0"/>
                </a:tc>
              </a:tr>
              <a:tr h="370840">
                <a:tc gridSpan="3">
                  <a:txBody>
                    <a:bodyPr/>
                    <a:lstStyle/>
                    <a:p>
                      <a:pPr>
                        <a:spcAft>
                          <a:spcPts val="0"/>
                        </a:spcAft>
                      </a:pPr>
                      <a:r>
                        <a:rPr lang="pl-PL" sz="1400" b="1" dirty="0">
                          <a:latin typeface="Times New Roman"/>
                          <a:ea typeface="Times New Roman"/>
                          <a:cs typeface="Times New Roman"/>
                        </a:rPr>
                        <a:t>                12  czerwca 2014r.</a:t>
                      </a:r>
                      <a:endParaRPr lang="pl-PL" sz="1400" dirty="0">
                        <a:latin typeface="Times New Roman"/>
                        <a:ea typeface="Times New Roman"/>
                        <a:cs typeface="Times New Roman"/>
                      </a:endParaRPr>
                    </a:p>
                  </a:txBody>
                  <a:tcPr marL="44450" marR="44450" marT="0" marB="0"/>
                </a:tc>
                <a:tc hMerge="1">
                  <a:txBody>
                    <a:bodyPr/>
                    <a:lstStyle/>
                    <a:p>
                      <a:endParaRPr lang="pl-PL"/>
                    </a:p>
                  </a:txBody>
                  <a:tcPr/>
                </a:tc>
                <a:tc hMerge="1">
                  <a:txBody>
                    <a:bodyPr/>
                    <a:lstStyle/>
                    <a:p>
                      <a:endParaRPr lang="pl-PL"/>
                    </a:p>
                  </a:txBody>
                  <a:tcPr/>
                </a:tc>
              </a:tr>
              <a:tr h="370840">
                <a:tc>
                  <a:txBody>
                    <a:bodyPr/>
                    <a:lstStyle/>
                    <a:p>
                      <a:pPr>
                        <a:spcAft>
                          <a:spcPts val="0"/>
                        </a:spcAft>
                      </a:pPr>
                      <a:r>
                        <a:rPr lang="pl-PL" sz="1400" dirty="0">
                          <a:latin typeface="Times New Roman"/>
                          <a:ea typeface="Times New Roman"/>
                          <a:cs typeface="Times New Roman"/>
                        </a:rPr>
                        <a:t>Sala gimnastyczna   </a:t>
                      </a:r>
                    </a:p>
                    <a:p>
                      <a:pPr>
                        <a:spcAft>
                          <a:spcPts val="0"/>
                        </a:spcAft>
                      </a:pPr>
                      <a:r>
                        <a:rPr lang="pl-PL" sz="1400" dirty="0">
                          <a:latin typeface="Times New Roman"/>
                          <a:ea typeface="Times New Roman"/>
                          <a:cs typeface="Times New Roman"/>
                        </a:rPr>
                        <a:t>Godz. 8.00 (180 minut)</a:t>
                      </a:r>
                    </a:p>
                    <a:p>
                      <a:pPr>
                        <a:spcAft>
                          <a:spcPts val="0"/>
                        </a:spcAft>
                      </a:pPr>
                      <a:r>
                        <a:rPr lang="pl-PL" sz="1400" dirty="0">
                          <a:latin typeface="Times New Roman"/>
                          <a:ea typeface="Times New Roman"/>
                          <a:cs typeface="Times New Roman"/>
                        </a:rPr>
                        <a:t>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Krystyna Wieczorkiewicz</a:t>
                      </a:r>
                    </a:p>
                    <a:p>
                      <a:pPr>
                        <a:spcAft>
                          <a:spcPts val="0"/>
                        </a:spcAft>
                      </a:pPr>
                      <a:r>
                        <a:rPr lang="pl-PL" sz="1400" dirty="0">
                          <a:latin typeface="Times New Roman"/>
                          <a:ea typeface="Times New Roman"/>
                          <a:cs typeface="Times New Roman"/>
                        </a:rPr>
                        <a:t>Członek:  Tomasz </a:t>
                      </a:r>
                      <a:r>
                        <a:rPr lang="pl-PL" sz="1400" dirty="0" err="1">
                          <a:latin typeface="Times New Roman"/>
                          <a:ea typeface="Times New Roman"/>
                          <a:cs typeface="Times New Roman"/>
                        </a:rPr>
                        <a:t>Odziemczyk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Egzaminator – Rafał Rutkowski</a:t>
                      </a:r>
                    </a:p>
                    <a:p>
                      <a:pPr>
                        <a:spcAft>
                          <a:spcPts val="0"/>
                        </a:spcAft>
                      </a:pPr>
                      <a:r>
                        <a:rPr lang="pl-PL" sz="1400" dirty="0">
                          <a:latin typeface="Times New Roman"/>
                          <a:ea typeface="Times New Roman"/>
                          <a:cs typeface="Times New Roman"/>
                        </a:rPr>
                        <a:t>Asystent techniczny – Małgorzata </a:t>
                      </a:r>
                      <a:r>
                        <a:rPr lang="pl-PL" sz="1400" dirty="0" smtClean="0">
                          <a:latin typeface="Times New Roman"/>
                          <a:ea typeface="Times New Roman"/>
                          <a:cs typeface="Times New Roman"/>
                        </a:rPr>
                        <a:t>Zagórska</a:t>
                      </a:r>
                    </a:p>
                    <a:p>
                      <a:pPr>
                        <a:spcAft>
                          <a:spcPts val="0"/>
                        </a:spcAft>
                      </a:pP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a:latin typeface="Times New Roman"/>
                          <a:ea typeface="Times New Roman"/>
                          <a:cs typeface="Times New Roman"/>
                        </a:rPr>
                        <a:t>TG – 6</a:t>
                      </a:r>
                    </a:p>
                  </a:txBody>
                  <a:tcPr marL="44450" marR="44450" marT="0" marB="0"/>
                </a:tc>
              </a:tr>
              <a:tr h="370840">
                <a:tc>
                  <a:txBody>
                    <a:bodyPr/>
                    <a:lstStyle/>
                    <a:p>
                      <a:pPr>
                        <a:spcAft>
                          <a:spcPts val="0"/>
                        </a:spcAft>
                      </a:pPr>
                      <a:r>
                        <a:rPr lang="pl-PL" sz="1400">
                          <a:latin typeface="Times New Roman"/>
                          <a:ea typeface="Times New Roman"/>
                          <a:cs typeface="Times New Roman"/>
                        </a:rPr>
                        <a:t>Sala gimnastyczna   </a:t>
                      </a:r>
                    </a:p>
                    <a:p>
                      <a:pPr>
                        <a:spcAft>
                          <a:spcPts val="0"/>
                        </a:spcAft>
                      </a:pPr>
                      <a:r>
                        <a:rPr lang="pl-PL" sz="1400">
                          <a:latin typeface="Times New Roman"/>
                          <a:ea typeface="Times New Roman"/>
                          <a:cs typeface="Times New Roman"/>
                        </a:rPr>
                        <a:t>Godz. 16.00 (180 minut)</a:t>
                      </a:r>
                    </a:p>
                    <a:p>
                      <a:pPr>
                        <a:spcAft>
                          <a:spcPts val="0"/>
                        </a:spcAft>
                      </a:pPr>
                      <a:r>
                        <a:rPr lang="pl-PL" sz="1400">
                          <a:latin typeface="Times New Roman"/>
                          <a:ea typeface="Times New Roman"/>
                          <a:cs typeface="Times New Roman"/>
                        </a:rPr>
                        <a:t>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Krystyna Wieczorkiewicz</a:t>
                      </a:r>
                    </a:p>
                    <a:p>
                      <a:pPr>
                        <a:spcAft>
                          <a:spcPts val="0"/>
                        </a:spcAft>
                      </a:pPr>
                      <a:r>
                        <a:rPr lang="pl-PL" sz="1400" dirty="0">
                          <a:latin typeface="Times New Roman"/>
                          <a:ea typeface="Times New Roman"/>
                          <a:cs typeface="Times New Roman"/>
                        </a:rPr>
                        <a:t>Członek: Tomasz </a:t>
                      </a:r>
                      <a:r>
                        <a:rPr lang="pl-PL" sz="1400" dirty="0" err="1">
                          <a:latin typeface="Times New Roman"/>
                          <a:ea typeface="Times New Roman"/>
                          <a:cs typeface="Times New Roman"/>
                        </a:rPr>
                        <a:t>Odziemczyk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Egzaminator – Rafał Rutkowski</a:t>
                      </a:r>
                    </a:p>
                    <a:p>
                      <a:pPr>
                        <a:spcAft>
                          <a:spcPts val="0"/>
                        </a:spcAft>
                      </a:pPr>
                      <a:r>
                        <a:rPr lang="pl-PL" sz="1400" dirty="0">
                          <a:latin typeface="Times New Roman"/>
                          <a:ea typeface="Times New Roman"/>
                          <a:cs typeface="Times New Roman"/>
                        </a:rPr>
                        <a:t>Asystent techniczny – Małgorzata Zagórska</a:t>
                      </a:r>
                    </a:p>
                  </a:txBody>
                  <a:tcPr marL="44450" marR="44450" marT="0" marB="0"/>
                </a:tc>
                <a:tc>
                  <a:txBody>
                    <a:bodyPr/>
                    <a:lstStyle/>
                    <a:p>
                      <a:pPr>
                        <a:spcAft>
                          <a:spcPts val="0"/>
                        </a:spcAft>
                      </a:pPr>
                      <a:r>
                        <a:rPr lang="pl-PL" sz="1400" dirty="0">
                          <a:latin typeface="Times New Roman"/>
                          <a:ea typeface="Times New Roman"/>
                          <a:cs typeface="Times New Roman"/>
                        </a:rPr>
                        <a:t>TG – 6</a:t>
                      </a:r>
                    </a:p>
                  </a:txBody>
                  <a:tcPr marL="44450" marR="44450" marT="0" marB="0"/>
                </a:tc>
              </a:tr>
              <a:tr h="370840">
                <a:tc>
                  <a:txBody>
                    <a:bodyPr/>
                    <a:lstStyle/>
                    <a:p>
                      <a:endParaRPr lang="pl-PL" sz="1400"/>
                    </a:p>
                  </a:txBody>
                  <a:tcPr/>
                </a:tc>
                <a:tc>
                  <a:txBody>
                    <a:bodyPr/>
                    <a:lstStyle/>
                    <a:p>
                      <a:endParaRPr lang="pl-PL" sz="1400"/>
                    </a:p>
                  </a:txBody>
                  <a:tcPr/>
                </a:tc>
                <a:tc>
                  <a:txBody>
                    <a:bodyPr/>
                    <a:lstStyle/>
                    <a:p>
                      <a:endParaRPr lang="pl-PL" dirty="0"/>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71480"/>
            <a:ext cx="8229600" cy="1214446"/>
          </a:xfrm>
        </p:spPr>
        <p:txBody>
          <a:bodyPr>
            <a:normAutofit fontScale="90000"/>
          </a:bodyPr>
          <a:lstStyle/>
          <a:p>
            <a:r>
              <a:rPr lang="pl-PL" sz="2700" b="1" dirty="0" smtClean="0"/>
              <a:t>Powoływanie zespołów nadzorujących część praktyczną (ZNCP) do przeprowadzenia egzaminu z zakresu kwalifikacji, w których część praktyczna egzaminu odbywa się z udziałem egzaminatora egzaminu zawodowego </a:t>
            </a:r>
            <a:r>
              <a:rPr lang="pl-PL" dirty="0" smtClean="0"/>
              <a:t/>
            </a:r>
            <a:br>
              <a:rPr lang="pl-PL" dirty="0" smtClean="0"/>
            </a:br>
            <a:endParaRPr lang="pl-PL" dirty="0"/>
          </a:p>
        </p:txBody>
      </p:sp>
      <p:sp>
        <p:nvSpPr>
          <p:cNvPr id="3" name="Symbol zastępczy zawartości 2"/>
          <p:cNvSpPr>
            <a:spLocks noGrp="1"/>
          </p:cNvSpPr>
          <p:nvPr>
            <p:ph idx="1"/>
          </p:nvPr>
        </p:nvSpPr>
        <p:spPr>
          <a:xfrm>
            <a:off x="457200" y="1785926"/>
            <a:ext cx="8229600" cy="4340237"/>
          </a:xfrm>
        </p:spPr>
        <p:txBody>
          <a:bodyPr>
            <a:normAutofit fontScale="77500" lnSpcReduction="20000"/>
          </a:bodyPr>
          <a:lstStyle/>
          <a:p>
            <a:r>
              <a:rPr lang="pl-PL" dirty="0" smtClean="0"/>
              <a:t>W skład ZNCP wchodzi: ‎</a:t>
            </a:r>
          </a:p>
          <a:p>
            <a:pPr lvl="0"/>
            <a:r>
              <a:rPr lang="pl-PL" dirty="0" smtClean="0"/>
              <a:t>‎dwóch nauczycieli zatrudnionych w szkole lub placówce, w której jest przeprowadzana ‎część praktyczna egzaminu ‎albo</a:t>
            </a:r>
          </a:p>
          <a:p>
            <a:pPr lvl="0"/>
            <a:r>
              <a:rPr lang="pl-PL" dirty="0" smtClean="0"/>
              <a:t>‎dwóch pracowników upoważnionych przez pracodawcę, w przypadku gdy część ‎praktyczna przeprowadzana jest u pracodawcy.‎</a:t>
            </a:r>
          </a:p>
          <a:p>
            <a:r>
              <a:rPr lang="pl-PL" dirty="0" smtClean="0"/>
              <a:t>Członkiem ZNCP może być również instruktor praktycznej nauki zawodu.‎</a:t>
            </a:r>
          </a:p>
          <a:p>
            <a:r>
              <a:rPr lang="pl-PL" dirty="0" smtClean="0"/>
              <a:t>W skład ZNCP nie mogą wchodzić nauczyciele i instruktorzy praktycznej nauki ‎zawodu, którzy prowadzą zajęcia ze zdającymi. ‎</a:t>
            </a:r>
          </a:p>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200" b="1" dirty="0" smtClean="0"/>
              <a:t>Powoływanie zespołów nadzorujących część praktyczną (ZNCP) do przeprowadzenia części praktycznej egzaminu, w której rezultatem końcowym wykonania zadania egzaminacyjnego jest dokumentacja</a:t>
            </a:r>
            <a:r>
              <a:rPr lang="pl-PL" dirty="0" smtClean="0"/>
              <a:t/>
            </a:r>
            <a:br>
              <a:rPr lang="pl-PL" dirty="0" smtClean="0"/>
            </a:br>
            <a:endParaRPr lang="pl-PL" dirty="0"/>
          </a:p>
        </p:txBody>
      </p:sp>
      <p:sp>
        <p:nvSpPr>
          <p:cNvPr id="3" name="Symbol zastępczy zawartości 2"/>
          <p:cNvSpPr>
            <a:spLocks noGrp="1"/>
          </p:cNvSpPr>
          <p:nvPr>
            <p:ph idx="1"/>
          </p:nvPr>
        </p:nvSpPr>
        <p:spPr>
          <a:xfrm>
            <a:off x="457200" y="1285860"/>
            <a:ext cx="8229600" cy="4840303"/>
          </a:xfrm>
        </p:spPr>
        <p:txBody>
          <a:bodyPr>
            <a:normAutofit fontScale="62500" lnSpcReduction="20000"/>
          </a:bodyPr>
          <a:lstStyle/>
          <a:p>
            <a:r>
              <a:rPr lang="pl-PL" dirty="0" smtClean="0"/>
              <a:t>W skład ZNCP wchodzi: ‎</a:t>
            </a:r>
          </a:p>
          <a:p>
            <a:pPr lvl="0"/>
            <a:r>
              <a:rPr lang="pl-PL" dirty="0" smtClean="0"/>
              <a:t>‎dwóch nauczycieli zatrudnionych w szkole lub placówce, w której jest przeprowadzana ‎część praktyczna egzaminu ‎</a:t>
            </a:r>
          </a:p>
          <a:p>
            <a:pPr lvl="0"/>
            <a:r>
              <a:rPr lang="pl-PL" dirty="0" smtClean="0"/>
              <a:t>nauczyciel zajęć edukacyjnych z zakresu kształcenia zawodowego zatrudniony w innej szkole lub placówce niż uczą się zdający i jest przeprowadzana część praktyczna egzaminu albo</a:t>
            </a:r>
          </a:p>
          <a:p>
            <a:pPr lvl="0"/>
            <a:r>
              <a:rPr lang="pl-PL" dirty="0" smtClean="0"/>
              <a:t>‎dwóch pracowników upoważnionych przez pracodawcę, w przypadku gdy część ‎praktyczna egzaminu jest przeprowadzana u pracodawcy</a:t>
            </a:r>
          </a:p>
          <a:p>
            <a:pPr lvl="0"/>
            <a:r>
              <a:rPr lang="pl-PL" dirty="0" smtClean="0"/>
              <a:t>nauczyciel zajęć edukacyjnych z zakresu kształcenia zawodowego zatrudniony w innej szkole lub placówce niż uczą się zdający i przeprowadzana jest część praktyczna egzaminu.</a:t>
            </a:r>
          </a:p>
          <a:p>
            <a:r>
              <a:rPr lang="pl-PL" dirty="0" smtClean="0"/>
              <a:t>Jeśli w sali egzaminacyjnej jest więcej niż 20 zdających, KOE powołuje dodatkowo jednego nauczyciela zatrudnionego w innej szkole lub placówce na każdych kolejnych 10 zdających. </a:t>
            </a:r>
          </a:p>
          <a:p>
            <a:r>
              <a:rPr lang="pl-PL" dirty="0" smtClean="0"/>
              <a:t>W skład ZNCP nie mogą wchodzić nauczyciele i instruktorzy praktycznej nauki ‎zawodu, którzy prowadzą zajęcia ze zdającymi. ‎</a:t>
            </a:r>
          </a:p>
          <a:p>
            <a:endParaRPr lang="pl-PL" dirty="0" smtClean="0"/>
          </a:p>
          <a:p>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1" algn="ctr" rtl="0">
              <a:spcBef>
                <a:spcPct val="0"/>
              </a:spcBef>
            </a:pPr>
            <a:r>
              <a:rPr lang="pl-PL" b="1" dirty="0"/>
              <a:t>Egzaminatorzy wyznaczeni przez kierownika ośrodka egzaminacyjnego (KOE) do obserwowania i oceniania przebiegu oraz jakości rezultatów wykonania zadania egzaminacyjnego w części praktycznej egzaminu</a:t>
            </a:r>
            <a:r>
              <a:rPr lang="pl-PL" dirty="0"/>
              <a:t> </a:t>
            </a:r>
            <a:r>
              <a:rPr lang="pl-PL" sz="1600" dirty="0"/>
              <a:t/>
            </a:r>
            <a:br>
              <a:rPr lang="pl-PL" sz="1600" dirty="0"/>
            </a:b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Część praktyczną egzaminu (z wyjątkiem egzaminu, o którym mowa w pkt. 5.1.2) obserwują i oceniają obecni w sali egzaminacyjnej / miejscu przeprowadzania egzaminu egzaminatorzy wpisani do ewidencji ‎egzaminatorów w zakresie przeprowadzania egzaminu potwierdzającego ‎kwalifikacje w zawodzie. </a:t>
            </a:r>
          </a:p>
          <a:p>
            <a:r>
              <a:rPr lang="pl-PL" dirty="0" smtClean="0"/>
              <a:t>Egzaminatorów wyznacza kierownik ośrodka egzaminacyjnego (Załącznik 24) na 30 dni przed datą rozpoczęcia części praktycznej egzaminu zawodowego z danej kwalifikacji spośród egzaminatorów znajdujących się w ‎wykazie otrzymanym od dyrektora OKE na 2 miesiące przed datą rozpoczęcia ‎egzaminu.  ‎</a:t>
            </a:r>
          </a:p>
          <a:p>
            <a:r>
              <a:rPr lang="pl-PL" dirty="0" smtClean="0"/>
              <a:t>Egzaminatorem nie może być nauczyciel zatrudniony w szkole lub placówce, w ‎której jest przeprowadzana część praktyczna egzaminu lub do której uczęszczają zdający. </a:t>
            </a:r>
          </a:p>
          <a:p>
            <a:r>
              <a:rPr lang="pl-PL" dirty="0" smtClean="0"/>
              <a:t>Jeden egzaminator obserwuje i ocenia 6 zdających w jednej sali egzaminacyjnej / ‎miejscu przeprowadzania egzaminu. ‎</a:t>
            </a:r>
          </a:p>
          <a:p>
            <a:r>
              <a:rPr lang="pl-PL" dirty="0" smtClean="0"/>
              <a:t>W przypadku, gdy w danej sali egzaminacyjnej / miejscu przeprowadzania ‎egzaminu jest więcej niż 6 zdających, dla każdych kolejnych 6 zdających ‎wyznacza się dodatkowo kolejnego egzaminatora. ‎</a:t>
            </a:r>
          </a:p>
          <a:p>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dirty="0" smtClean="0"/>
              <a:t>Zadania przewodniczących i członków  zespołów nadzorujących cześć praktyczną</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Przewodniczący ZNCP uczestniczy w szkoleniu w zakresie organizacji ‎egzaminu zawodowego przeprowadzanym przez okręgową komisję egzaminacyjną. ‎</a:t>
            </a:r>
          </a:p>
          <a:p>
            <a:r>
              <a:rPr lang="pl-PL" dirty="0" smtClean="0"/>
              <a:t>‎</a:t>
            </a:r>
            <a:r>
              <a:rPr lang="pl-PL" b="1" dirty="0" smtClean="0"/>
              <a:t>PZNCP</a:t>
            </a:r>
            <a:r>
              <a:rPr lang="pl-PL" dirty="0" smtClean="0"/>
              <a:t>: ‎</a:t>
            </a:r>
          </a:p>
          <a:p>
            <a:pPr lvl="0"/>
            <a:r>
              <a:rPr lang="pl-PL" dirty="0" smtClean="0"/>
              <a:t>informuje zdających o przebiegu części praktycznej egzaminu oraz – w przypadku, gdy egzamin jest przeprowadzany z wykorzystaniem stanowisk komputerowych lub wyposażonych w maszyny, urządzenia i specjalistyczny sprzęt – ‎odpowiada za przeprowadzenie przed egzaminem instruktażu dla zdających, </a:t>
            </a:r>
            <a:r>
              <a:rPr lang="pl-PL" b="1" dirty="0" smtClean="0"/>
              <a:t>‎</a:t>
            </a:r>
            <a:endParaRPr lang="pl-PL" dirty="0" smtClean="0"/>
          </a:p>
          <a:p>
            <a:pPr lvl="0"/>
            <a:r>
              <a:rPr lang="pl-PL" dirty="0" smtClean="0"/>
              <a:t>odbiera od zdających pisemne potwierdzenie odbycia instruktażu na ‎stanowisku egzaminacyjnym na liście zdających część praktyczną (Załącznik 27),‎</a:t>
            </a:r>
          </a:p>
          <a:p>
            <a:pPr lvl="0"/>
            <a:r>
              <a:rPr lang="pl-PL" dirty="0" smtClean="0"/>
              <a:t>przekazuje zdającym arkusze egzaminacyjne, karty oceny do zakodowania i inne materiały ‎niezbędne do wykonania zadania,‎ </a:t>
            </a:r>
          </a:p>
          <a:p>
            <a:pPr lvl="0"/>
            <a:r>
              <a:rPr lang="pl-PL" dirty="0" smtClean="0"/>
              <a:t>przekazuje egzaminatorom kryteria oceniania oraz karty oceny zakodowane przez zdających‎, jeżeli egzamin odbywa się z zakresu kwalifikacji, w której efekty wykonania prac określonych w zadaniu egzaminacyjnym obserwuje i ocenia egzaminator obecny w sali egzaminacyjnej / miejscu przeprowadzania egzaminu</a:t>
            </a:r>
            <a:r>
              <a:rPr lang="pl-PL" i="1" dirty="0" smtClean="0"/>
              <a:t>, </a:t>
            </a:r>
            <a:endParaRPr lang="pl-PL" dirty="0" smtClean="0"/>
          </a:p>
          <a:p>
            <a:pPr lvl="0"/>
            <a:r>
              <a:rPr lang="pl-PL" dirty="0" smtClean="0"/>
              <a:t>uzupełnia ewentualne braki w materiałach egzaminacyjnych zgłoszone przez zdających, postępując zgodnie z procedurą ‎opisaną w rozdziale 6.</a:t>
            </a:r>
          </a:p>
          <a:p>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idx="1"/>
          </p:nvPr>
        </p:nvSpPr>
        <p:spPr>
          <a:xfrm>
            <a:off x="457200" y="428604"/>
            <a:ext cx="8229600" cy="5697559"/>
          </a:xfrm>
        </p:spPr>
        <p:txBody>
          <a:bodyPr>
            <a:noAutofit/>
          </a:bodyPr>
          <a:lstStyle/>
          <a:p>
            <a:r>
              <a:rPr lang="pl-PL" sz="1600" dirty="0" smtClean="0"/>
              <a:t>Przewodniczący ZNCP, kieruje pracą zespołu, a w szczególności odpowiada za ‎prawidłowy przebieg części praktycznej egzaminu zawodowego oraz ‎bezpieczeństwo i higienę pracy podczas wykonywania zadań egzaminacyjnych ‎przez zdających w danej sali egzaminacyjnej / miejscu przeprowadzania egzaminu, w tym:‎</a:t>
            </a:r>
          </a:p>
          <a:p>
            <a:pPr lvl="0"/>
            <a:r>
              <a:rPr lang="pl-PL" sz="1600" dirty="0" smtClean="0"/>
              <a:t>po zakończeniu czynności organizacyjnych ogłasza czas 10 minut na zapoznanie się zdających z treścią zadania i ze stanowiskiem egzaminacyjnym, których nie wlicza się do czasu trwania egzaminu, </a:t>
            </a:r>
          </a:p>
          <a:p>
            <a:pPr lvl="0"/>
            <a:r>
              <a:rPr lang="pl-PL" sz="1600" dirty="0" smtClean="0"/>
              <a:t>ogłasza i zapisuje w widocznym ‎miejscu godzinę rozpoczęcia i zakończenia egzaminu – pracy przez zdających, </a:t>
            </a:r>
          </a:p>
          <a:p>
            <a:pPr lvl="0"/>
            <a:r>
              <a:rPr lang="pl-PL" sz="1600" dirty="0" smtClean="0"/>
              <a:t>zabezpiecza niewykorzystane materiały egzaminacyjne, ‎</a:t>
            </a:r>
          </a:p>
          <a:p>
            <a:pPr lvl="0"/>
            <a:r>
              <a:rPr lang="pl-PL" sz="1600" dirty="0" smtClean="0"/>
              <a:t>stosuje szczegółowe procedury określone dla egzaminu z zakresu danej ‎kwalifikacji w zawodzie,‎</a:t>
            </a:r>
          </a:p>
          <a:p>
            <a:pPr lvl="0"/>
            <a:r>
              <a:rPr lang="pl-PL" sz="1600" dirty="0" smtClean="0"/>
              <a:t>podczas egzaminu z udziałem egzaminatora przyjmuje od zdających zgłoszenia gotowości do oceny rezultatu pośredniego lub przebiegu wykonania zadania oraz ustala kolejność oceny, </a:t>
            </a:r>
          </a:p>
          <a:p>
            <a:pPr lvl="0"/>
            <a:r>
              <a:rPr lang="pl-PL" sz="1600" dirty="0" smtClean="0"/>
              <a:t>w uzasadnionych przypadkach zezwala zdającemu na opuszczenie sali ‎egzaminacyjnej w czasie trwania egzaminu, po zapewnieniu warunków ‎wykluczających możliwość kontaktowania się z innymi osobami, z wyjątkiem ‎osób udzielających pomocy medycznej,‎</a:t>
            </a:r>
          </a:p>
          <a:p>
            <a:pPr lvl="0"/>
            <a:r>
              <a:rPr lang="pl-PL" sz="1600" dirty="0" smtClean="0"/>
              <a:t>przyjmuje od zdającego zgłoszenie wcześniejszego zakończenia wykonania zadania lub rezygnacji ze zdawania egzaminu ‎i potwierdza pozostawienie przez niego arkusza egzaminacyjnego i rezultatów wykonania zadania na stanowisku egzaminacyjnym, ‎</a:t>
            </a:r>
          </a:p>
          <a:p>
            <a:endParaRPr lang="pl-PL" sz="16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idx="1"/>
          </p:nvPr>
        </p:nvSpPr>
        <p:spPr>
          <a:xfrm>
            <a:off x="457200" y="428604"/>
            <a:ext cx="8229600" cy="5697559"/>
          </a:xfrm>
        </p:spPr>
        <p:txBody>
          <a:bodyPr>
            <a:noAutofit/>
          </a:bodyPr>
          <a:lstStyle/>
          <a:p>
            <a:r>
              <a:rPr lang="pl-PL" sz="1600" dirty="0" smtClean="0"/>
              <a:t>współpracuje z członkami ZNCP i egzaminatorami,‎ gdy egzamin odbywa się z udziałem egzaminatora / egzaminatorów,</a:t>
            </a:r>
          </a:p>
          <a:p>
            <a:pPr lvl="0"/>
            <a:r>
              <a:rPr lang="pl-PL" sz="1600" dirty="0" smtClean="0"/>
              <a:t>kieruje i nadzoruje pracę asystenta technicznego, w przypadku, gdy egzamin jest przeprowadzany z wykorzystaniem stanowisk komputerowych lub wyposażonych w maszyny, urządzenia i specjalistyczny sprzęt, </a:t>
            </a:r>
          </a:p>
          <a:p>
            <a:pPr lvl="0"/>
            <a:r>
              <a:rPr lang="pl-PL" sz="1600" dirty="0" smtClean="0"/>
              <a:t>przerywa egzamin zdającemu i unieważnia jego część praktyczną (zgodnie ‎z procedurą postępowania w sytuacjach szczególnych – rozdział 6) w przypadku, gdy zdający:</a:t>
            </a:r>
          </a:p>
          <a:p>
            <a:pPr lvl="1"/>
            <a:r>
              <a:rPr lang="pl-PL" sz="1600" dirty="0" smtClean="0"/>
              <a:t>narusza przepisy bezpieczeństwa i higieny ‎pracy, </a:t>
            </a:r>
          </a:p>
          <a:p>
            <a:pPr lvl="1"/>
            <a:r>
              <a:rPr lang="pl-PL" sz="1600" dirty="0" smtClean="0"/>
              <a:t>pracuje niesamodzielnie lub zakłóca prawidłowy ‎przebieg egzaminu w sposób utrudniający pracę pozostałym zdającym,‎</a:t>
            </a:r>
          </a:p>
          <a:p>
            <a:pPr lvl="1"/>
            <a:r>
              <a:rPr lang="pl-PL" sz="1600" dirty="0" smtClean="0"/>
              <a:t>wniósł lub korzysta w sali / miejscu ‎przeprowadzania egzaminu z urządzeń telekomunikacyjnych‎‎,</a:t>
            </a:r>
          </a:p>
          <a:p>
            <a:pPr lvl="0"/>
            <a:r>
              <a:rPr lang="pl-PL" sz="1600" dirty="0" smtClean="0"/>
              <a:t>wniósł lub korzysta w sali egzaminacyjnej / miejscu ‎przeprowadzania egzaminu z materiałów i przyborów pomocniczych niewymienionych w informacji dyrektora Komisji Centralnej lub w ustalonej przez CKE specyfikacji wyposażenia stanowisk egzaminacyjnych (wzór druku decyzji – Załącznik 16),</a:t>
            </a:r>
            <a:r>
              <a:rPr lang="pl-PL" sz="1600" i="1" dirty="0" smtClean="0"/>
              <a:t> </a:t>
            </a:r>
            <a:endParaRPr lang="pl-PL" sz="1600" dirty="0" smtClean="0"/>
          </a:p>
          <a:p>
            <a:pPr lvl="0"/>
            <a:r>
              <a:rPr lang="pl-PL" sz="1600" dirty="0" smtClean="0"/>
              <a:t>informuje zdających o zbliżającym się zakończeniu egzaminu na 30 minut ‎przed ustalonym czasem zakończenia egzaminu,‎</a:t>
            </a:r>
          </a:p>
          <a:p>
            <a:pPr lvl="0"/>
            <a:r>
              <a:rPr lang="pl-PL" sz="1600" dirty="0" smtClean="0"/>
              <a:t>ogłasza zakończenie egzaminu.‎</a:t>
            </a:r>
          </a:p>
          <a:p>
            <a:r>
              <a:rPr lang="pl-PL" sz="1600" dirty="0" smtClean="0"/>
              <a:t>‎PZNCP jest obecny podczas oceny rezultatów wykonania zadania ‎dokonywanej przez egzaminatorów.‎</a:t>
            </a:r>
          </a:p>
          <a:p>
            <a:endParaRPr lang="pl-PL" sz="1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b="1" dirty="0" smtClean="0"/>
              <a:t>Po zakończeniu części praktycznej egzaminu odbywającego się z udziałem egzaminatora, PZNCP:</a:t>
            </a:r>
            <a:r>
              <a:rPr lang="pl-PL" sz="2800" dirty="0" smtClean="0"/>
              <a:t/>
            </a:r>
            <a:br>
              <a:rPr lang="pl-PL" sz="2800" dirty="0" smtClean="0"/>
            </a:br>
            <a:endParaRPr lang="pl-PL" sz="2800" dirty="0"/>
          </a:p>
        </p:txBody>
      </p:sp>
      <p:sp>
        <p:nvSpPr>
          <p:cNvPr id="3" name="Symbol zastępczy zawartości 2"/>
          <p:cNvSpPr>
            <a:spLocks noGrp="1"/>
          </p:cNvSpPr>
          <p:nvPr>
            <p:ph idx="1"/>
          </p:nvPr>
        </p:nvSpPr>
        <p:spPr/>
        <p:txBody>
          <a:bodyPr>
            <a:normAutofit fontScale="70000" lnSpcReduction="20000"/>
          </a:bodyPr>
          <a:lstStyle/>
          <a:p>
            <a:pPr lvl="0"/>
            <a:r>
              <a:rPr lang="pl-PL" dirty="0" smtClean="0"/>
              <a:t>potwierdza w ustalony sposób na liście zdających (Załącznik 27), ‎pozostawienie na stanowisku ‎egzaminacyjnym przez poszczególnego zdającego arkusza egzaminacyjnego oraz rezultatów wykonania zadania, a następnie zezwala zdającym na opuszczenie sali ‎egzaminacyjnej / miejsca przeprowadzania egzaminu,‎</a:t>
            </a:r>
          </a:p>
          <a:p>
            <a:pPr lvl="0"/>
            <a:r>
              <a:rPr lang="pl-PL" dirty="0" smtClean="0"/>
              <a:t>odbiera od egzaminatorów wypełnione kryteria oceniania oraz zakodowane i wypełnione karty oceny, </a:t>
            </a:r>
            <a:r>
              <a:rPr lang="pl-PL" i="1" dirty="0" smtClean="0"/>
              <a:t>‎</a:t>
            </a:r>
            <a:endParaRPr lang="pl-PL" dirty="0" smtClean="0"/>
          </a:p>
          <a:p>
            <a:pPr lvl="0"/>
            <a:r>
              <a:rPr lang="pl-PL" dirty="0" smtClean="0"/>
              <a:t>sporządza protokół przebiegu części praktycznej egzaminu zawodowego,‎</a:t>
            </a:r>
          </a:p>
          <a:p>
            <a:pPr lvl="0"/>
            <a:r>
              <a:rPr lang="pl-PL" dirty="0" smtClean="0"/>
              <a:t>przekazuje kierownikowi ośrodka egzaminacyjnego: </a:t>
            </a:r>
          </a:p>
          <a:p>
            <a:pPr lvl="1"/>
            <a:r>
              <a:rPr lang="pl-PL" dirty="0" smtClean="0"/>
              <a:t>zabezpieczone w osobnej kopercie niewykorzystane arkusze ‎egzaminacyjne, karty oceny, kryteria oceniania, </a:t>
            </a:r>
          </a:p>
          <a:p>
            <a:pPr lvl="1"/>
            <a:r>
              <a:rPr lang="pl-PL" dirty="0" smtClean="0"/>
              <a:t>arkusze egzaminacyjne ‎zdających, wypełnione kryteria oceniania i wypełnione i zakodowane karty oceny zdających, </a:t>
            </a:r>
          </a:p>
          <a:p>
            <a:pPr lvl="1"/>
            <a:r>
              <a:rPr lang="pl-PL" dirty="0" smtClean="0"/>
              <a:t>protokół przebiegu części praktycznej wraz z załącznikami.</a:t>
            </a:r>
          </a:p>
          <a:p>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smtClean="0"/>
              <a:t>Po zakończeniu części praktycznej egzaminu, w której rezultatem końcowym wykonania zadania egzaminacyjnego jest dokumentacja, PZNCP:</a:t>
            </a:r>
            <a:endParaRPr lang="pl-PL" sz="2400" dirty="0"/>
          </a:p>
        </p:txBody>
      </p:sp>
      <p:sp>
        <p:nvSpPr>
          <p:cNvPr id="3" name="Symbol zastępczy zawartości 2"/>
          <p:cNvSpPr>
            <a:spLocks noGrp="1"/>
          </p:cNvSpPr>
          <p:nvPr>
            <p:ph idx="1"/>
          </p:nvPr>
        </p:nvSpPr>
        <p:spPr/>
        <p:txBody>
          <a:bodyPr>
            <a:normAutofit fontScale="62500" lnSpcReduction="20000"/>
          </a:bodyPr>
          <a:lstStyle/>
          <a:p>
            <a:pPr lvl="0"/>
            <a:r>
              <a:rPr lang="pl-PL" dirty="0" smtClean="0"/>
              <a:t>potwierdza w ustalony sposób na liście zdających (Załącznik 27), ‎pozostawienie na stanowisku ‎egzaminacyjnym przez poszczególnego zdającego arkusza egzaminacyjnego z rezultatami wykonania zadania w formie dokumentacji i karty oceny wypełnionej w części przeznaczonej dla zdającego, a następnie zezwala zdającym na opuszczenie sali ‎egzaminacyjnej,</a:t>
            </a:r>
          </a:p>
          <a:p>
            <a:pPr lvl="0"/>
            <a:r>
              <a:rPr lang="pl-PL" dirty="0" smtClean="0"/>
              <a:t>w obecności członków ZNCP, pakuje arkusze egzaminacyjne zdających z rezultatami wykonania zadania w formie dokumentacji i kartami oceny do zwrotnej bezpiecznej koperty/kopert, zakleja kopertę/koperty w sali egzaminacyjnej, </a:t>
            </a:r>
          </a:p>
          <a:p>
            <a:pPr lvl="0"/>
            <a:r>
              <a:rPr lang="pl-PL" dirty="0" smtClean="0"/>
              <a:t>sporządza protokół przebiegu części praktycznej egzaminu zawodowego,‎</a:t>
            </a:r>
          </a:p>
          <a:p>
            <a:pPr lvl="0"/>
            <a:r>
              <a:rPr lang="pl-PL" dirty="0" smtClean="0"/>
              <a:t>przekazuje kierownikowi ośrodka egzaminacyjnego: </a:t>
            </a:r>
          </a:p>
          <a:p>
            <a:pPr lvl="1"/>
            <a:r>
              <a:rPr lang="pl-PL" dirty="0" smtClean="0"/>
              <a:t>zabezpieczone w niewykorzystane arkusze ‎egzaminacyjne z kartami oceny, </a:t>
            </a:r>
          </a:p>
          <a:p>
            <a:pPr lvl="1"/>
            <a:r>
              <a:rPr lang="pl-PL" dirty="0" smtClean="0"/>
              <a:t>zapakowane w zaklejonych bezpiecznych kopertach zwrotnych arkusze egzaminacyjne ‎zdających z rezultatami wykonania zadania w formie dokumentacji i kartami oceny, </a:t>
            </a:r>
          </a:p>
          <a:p>
            <a:pPr lvl="1"/>
            <a:r>
              <a:rPr lang="pl-PL" dirty="0" smtClean="0"/>
              <a:t>protokół przebiegu części praktycznej wraz z załącznikami.</a:t>
            </a:r>
          </a:p>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700" b="1" dirty="0" smtClean="0"/>
              <a:t>Członkowie ZNCP</a:t>
            </a:r>
            <a:r>
              <a:rPr lang="pl-PL" sz="2700" dirty="0" smtClean="0"/>
              <a:t> obserwują wykonywanie przez zdających zadania ‎egzaminacyjnego, współpracują z przewodniczącym ZNCP i w szczególności:‎</a:t>
            </a:r>
            <a:r>
              <a:rPr lang="pl-PL" dirty="0" smtClean="0"/>
              <a:t/>
            </a:r>
            <a:br>
              <a:rPr lang="pl-PL" dirty="0" smtClean="0"/>
            </a:br>
            <a:endParaRPr lang="pl-PL" dirty="0"/>
          </a:p>
        </p:txBody>
      </p:sp>
      <p:sp>
        <p:nvSpPr>
          <p:cNvPr id="3" name="Symbol zastępczy zawartości 2"/>
          <p:cNvSpPr>
            <a:spLocks noGrp="1"/>
          </p:cNvSpPr>
          <p:nvPr>
            <p:ph idx="1"/>
          </p:nvPr>
        </p:nvSpPr>
        <p:spPr>
          <a:xfrm>
            <a:off x="457200" y="1214422"/>
            <a:ext cx="8229600" cy="5357850"/>
          </a:xfrm>
        </p:spPr>
        <p:txBody>
          <a:bodyPr>
            <a:noAutofit/>
          </a:bodyPr>
          <a:lstStyle/>
          <a:p>
            <a:pPr lvl="0"/>
            <a:r>
              <a:rPr lang="pl-PL" sz="1600" dirty="0" smtClean="0"/>
              <a:t>sprawdzają w obecności zdających kompletność i poprawność dokonanych przez nich ‎zapisów, a w szczególności: poprawność ‎umieszczenia na arkuszu egzaminacyjnym numeru PESEL, w przypadku braku numeru PESEL  - serii i ‎numeru paszportu lub innego dokumentu potwierdzającego tożsamość oraz na karcie oceny: symbolu cyfrowego zawodu, oznaczenia kwalifikacji, ‎numeru zadania, numer stanowiska, numeru PESEL, w przypadku braku numeru PESEL  - serii i ‎numeru paszportu lub innego dokumentu potwierdzającego tożsamość oraz sprawdzają i ‎przekazują karty oceny PZNCP,</a:t>
            </a:r>
          </a:p>
          <a:p>
            <a:pPr lvl="0"/>
            <a:r>
              <a:rPr lang="pl-PL" sz="1600" dirty="0" smtClean="0"/>
              <a:t>czuwają nad bezpiecznym przebiegiem egzaminu,</a:t>
            </a:r>
          </a:p>
          <a:p>
            <a:pPr lvl="0"/>
            <a:r>
              <a:rPr lang="pl-PL" sz="1600" dirty="0" smtClean="0"/>
              <a:t>zgłaszają przewodniczącemu ZNCP przypadki naruszania przez zdającego ‎przepisów bezpieczeństwa i higieny pracy, niesamodzielnej pracy lub ‎zakłócania prawidłowego przebiegu egzaminu w sposób utrudniający pracę ‎pozostałym zdającym podczas wykonywania zadań,‎ wniesienia lub korzystania w sali z urządzeń telekomunikacyjnych‎‎, wniesienia lub korzystania przez zdającego w sali egzaminacyjnej w części praktycznej z materiałów i przyborów pomocniczych niewymienionych w informacji dyrektora Komisji Centralnej, </a:t>
            </a:r>
          </a:p>
          <a:p>
            <a:pPr lvl="0"/>
            <a:r>
              <a:rPr lang="pl-PL" sz="1600" dirty="0" smtClean="0"/>
              <a:t>sprawdzają kompletność pozostawionych przez zdających na stanowiskach ‎egzaminacyjnych arkuszy egzaminacyjnych oraz rezultatów wykonania zadania lub arkuszy egzaminacyjnych z rezultatami wykonania zadania w formie dokumentacji i kart oceny, ‎</a:t>
            </a:r>
          </a:p>
          <a:p>
            <a:pPr lvl="0"/>
            <a:r>
              <a:rPr lang="pl-PL" sz="1600" dirty="0" smtClean="0"/>
              <a:t>sporządzają dokumentację przebiegu części praktycznej egzaminu,‎</a:t>
            </a:r>
          </a:p>
          <a:p>
            <a:pPr lvl="0"/>
            <a:r>
              <a:rPr lang="pl-PL" sz="1600" dirty="0" smtClean="0"/>
              <a:t>podpisują protokół przebiegu części praktycznej egzaminu potwierdzającego ‎kwalifikacje w zawodzie.‎</a:t>
            </a:r>
          </a:p>
          <a:p>
            <a:endParaRPr lang="pl-PL" sz="1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1" algn="ctr" rtl="0">
              <a:spcBef>
                <a:spcPct val="0"/>
              </a:spcBef>
            </a:pPr>
            <a:r>
              <a:rPr lang="pl-PL" b="1" dirty="0"/>
              <a:t>Zadania asystentów technicznych w części praktycznej egzaminu przeprowadzanej z wykorzystaniem stanowisk komputerowych lub stanowisk wyposażonych w maszyny i urządzenia lub specjalistyczny sprzęt</a:t>
            </a:r>
            <a:r>
              <a:rPr lang="pl-PL" b="1" strike="sngStrike" dirty="0"/>
              <a:t> </a:t>
            </a:r>
            <a:r>
              <a:rPr lang="pl-PL" sz="1600" dirty="0"/>
              <a:t/>
            </a:r>
            <a:br>
              <a:rPr lang="pl-PL" sz="1600" dirty="0"/>
            </a:br>
            <a:endParaRPr lang="pl-PL" dirty="0"/>
          </a:p>
        </p:txBody>
      </p:sp>
      <p:sp>
        <p:nvSpPr>
          <p:cNvPr id="3" name="Symbol zastępczy zawartości 2"/>
          <p:cNvSpPr>
            <a:spLocks noGrp="1"/>
          </p:cNvSpPr>
          <p:nvPr>
            <p:ph idx="1"/>
          </p:nvPr>
        </p:nvSpPr>
        <p:spPr/>
        <p:txBody>
          <a:bodyPr>
            <a:normAutofit/>
          </a:bodyPr>
          <a:lstStyle/>
          <a:p>
            <a:r>
              <a:rPr lang="pl-PL" sz="3000" b="1" dirty="0" smtClean="0"/>
              <a:t>Asystentem technicznym</a:t>
            </a:r>
            <a:r>
              <a:rPr lang="pl-PL" sz="3000" dirty="0" smtClean="0"/>
              <a:t> jest osoba (lub osoby) wyznaczone przez KOE do ‎przygotowania i obsługi stanowisk egzaminacyjnych na część praktyczną egzaminu w  zakresie kwalifikacji, dla których w specyfikacji </a:t>
            </a:r>
            <a:r>
              <a:rPr lang="pl-PL" sz="3000" i="1" dirty="0" smtClean="0"/>
              <a:t>wyposażenia ośrodka egzaminacyjnego</a:t>
            </a:r>
            <a:r>
              <a:rPr lang="pl-PL" sz="3000" dirty="0" smtClean="0"/>
              <a:t> zostało ustalone wykorzystanie na egzaminie stanowisk komputerowych, maszyn i urządzeń ‎lub specjalistycznego sprzętu.</a:t>
            </a:r>
          </a:p>
          <a:p>
            <a:r>
              <a:rPr lang="pl-PL" sz="3000" b="1" dirty="0" smtClean="0"/>
              <a:t>Asystent techniczny</a:t>
            </a:r>
            <a:r>
              <a:rPr lang="pl-PL" sz="3000" dirty="0" smtClean="0"/>
              <a:t> nie wchodzi w skład ZNCP.</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1800" b="1" dirty="0" smtClean="0"/>
              <a:t>ETAP  PRAKTYCZNY - technik geodeta - klasa II:</a:t>
            </a:r>
            <a:r>
              <a:rPr lang="pl-PL" sz="1800" dirty="0" smtClean="0"/>
              <a:t/>
            </a:r>
            <a:br>
              <a:rPr lang="pl-PL" sz="1800" dirty="0" smtClean="0"/>
            </a:br>
            <a:r>
              <a:rPr lang="pl-PL" sz="1800" b="1" dirty="0" smtClean="0"/>
              <a:t> Egzamin z kwalifikacji B-34 – Wykonywanie pomiarów sytuacyjnych i wysokościowych oraz opracowywanie wyników pomiaru.</a:t>
            </a:r>
            <a:r>
              <a:rPr lang="pl-PL" dirty="0" smtClean="0"/>
              <a:t/>
            </a:r>
            <a:br>
              <a:rPr lang="pl-PL" dirty="0" smtClean="0"/>
            </a:br>
            <a:endParaRPr lang="pl-PL" dirty="0"/>
          </a:p>
        </p:txBody>
      </p:sp>
      <p:graphicFrame>
        <p:nvGraphicFramePr>
          <p:cNvPr id="4" name="Symbol zastępczy zawartości 3"/>
          <p:cNvGraphicFramePr>
            <a:graphicFrameLocks noGrp="1"/>
          </p:cNvGraphicFramePr>
          <p:nvPr>
            <p:ph idx="1"/>
          </p:nvPr>
        </p:nvGraphicFramePr>
        <p:xfrm>
          <a:off x="457200" y="1600200"/>
          <a:ext cx="8229600" cy="2504440"/>
        </p:xfrm>
        <a:graphic>
          <a:graphicData uri="http://schemas.openxmlformats.org/drawingml/2006/table">
            <a:tbl>
              <a:tblPr firstRow="1" bandRow="1">
                <a:tableStyleId>{5C22544A-7EE6-4342-B048-85BDC9FD1C3A}</a:tableStyleId>
              </a:tblPr>
              <a:tblGrid>
                <a:gridCol w="2743200"/>
                <a:gridCol w="3371864"/>
                <a:gridCol w="2114536"/>
              </a:tblGrid>
              <a:tr h="370840">
                <a:tc gridSpan="3">
                  <a:txBody>
                    <a:bodyPr/>
                    <a:lstStyle/>
                    <a:p>
                      <a:pPr>
                        <a:spcAft>
                          <a:spcPts val="0"/>
                        </a:spcAft>
                      </a:pPr>
                      <a:r>
                        <a:rPr lang="pl-PL" sz="1400" b="1" dirty="0">
                          <a:latin typeface="Times New Roman"/>
                          <a:ea typeface="Times New Roman"/>
                          <a:cs typeface="Times New Roman"/>
                        </a:rPr>
                        <a:t>                 13 czerwca 2014r.</a:t>
                      </a:r>
                      <a:endParaRPr lang="pl-PL" sz="1400" dirty="0">
                        <a:latin typeface="Times New Roman"/>
                        <a:ea typeface="Times New Roman"/>
                        <a:cs typeface="Times New Roman"/>
                      </a:endParaRPr>
                    </a:p>
                  </a:txBody>
                  <a:tcPr marL="44450" marR="44450" marT="0" marB="0"/>
                </a:tc>
                <a:tc hMerge="1">
                  <a:txBody>
                    <a:bodyPr/>
                    <a:lstStyle/>
                    <a:p>
                      <a:endParaRPr lang="pl-PL"/>
                    </a:p>
                  </a:txBody>
                  <a:tcPr/>
                </a:tc>
                <a:tc hMerge="1">
                  <a:txBody>
                    <a:bodyPr/>
                    <a:lstStyle/>
                    <a:p>
                      <a:endParaRPr lang="pl-PL"/>
                    </a:p>
                  </a:txBody>
                  <a:tcPr/>
                </a:tc>
              </a:tr>
              <a:tr h="370840">
                <a:tc>
                  <a:txBody>
                    <a:bodyPr/>
                    <a:lstStyle/>
                    <a:p>
                      <a:pPr>
                        <a:spcAft>
                          <a:spcPts val="0"/>
                        </a:spcAft>
                      </a:pPr>
                      <a:r>
                        <a:rPr lang="pl-PL" sz="1400" dirty="0">
                          <a:latin typeface="Times New Roman"/>
                          <a:ea typeface="Times New Roman"/>
                          <a:cs typeface="Times New Roman"/>
                        </a:rPr>
                        <a:t>Sala gimnastyczna   </a:t>
                      </a:r>
                    </a:p>
                    <a:p>
                      <a:pPr>
                        <a:spcAft>
                          <a:spcPts val="0"/>
                        </a:spcAft>
                      </a:pPr>
                      <a:r>
                        <a:rPr lang="pl-PL" sz="1400" dirty="0">
                          <a:latin typeface="Times New Roman"/>
                          <a:ea typeface="Times New Roman"/>
                          <a:cs typeface="Times New Roman"/>
                        </a:rPr>
                        <a:t>Godz. 8.00 (180 minut)</a:t>
                      </a:r>
                    </a:p>
                    <a:p>
                      <a:pPr>
                        <a:spcAft>
                          <a:spcPts val="0"/>
                        </a:spcAft>
                      </a:pPr>
                      <a:r>
                        <a:rPr lang="pl-PL" sz="1400" dirty="0">
                          <a:latin typeface="Times New Roman"/>
                          <a:ea typeface="Times New Roman"/>
                          <a:cs typeface="Times New Roman"/>
                        </a:rPr>
                        <a:t>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Krystyna Wieczorkiewicz</a:t>
                      </a:r>
                    </a:p>
                    <a:p>
                      <a:pPr>
                        <a:spcAft>
                          <a:spcPts val="0"/>
                        </a:spcAft>
                      </a:pPr>
                      <a:r>
                        <a:rPr lang="pl-PL" sz="1400" dirty="0">
                          <a:latin typeface="Times New Roman"/>
                          <a:ea typeface="Times New Roman"/>
                          <a:cs typeface="Times New Roman"/>
                        </a:rPr>
                        <a:t>Członek: Iwona Jończyk</a:t>
                      </a:r>
                    </a:p>
                    <a:p>
                      <a:pPr>
                        <a:spcAft>
                          <a:spcPts val="0"/>
                        </a:spcAft>
                      </a:pPr>
                      <a:r>
                        <a:rPr lang="pl-PL" sz="1400" dirty="0">
                          <a:latin typeface="Times New Roman"/>
                          <a:ea typeface="Times New Roman"/>
                          <a:cs typeface="Times New Roman"/>
                        </a:rPr>
                        <a:t>Egzaminator – Sylwia Mikulska</a:t>
                      </a:r>
                    </a:p>
                    <a:p>
                      <a:pPr>
                        <a:spcAft>
                          <a:spcPts val="0"/>
                        </a:spcAft>
                      </a:pPr>
                      <a:r>
                        <a:rPr lang="pl-PL" sz="1400" dirty="0">
                          <a:latin typeface="Times New Roman"/>
                          <a:ea typeface="Times New Roman"/>
                          <a:cs typeface="Times New Roman"/>
                        </a:rPr>
                        <a:t>Asystent techniczny – Małgorzata </a:t>
                      </a:r>
                      <a:r>
                        <a:rPr lang="pl-PL" sz="1400" dirty="0" smtClean="0">
                          <a:latin typeface="Times New Roman"/>
                          <a:ea typeface="Times New Roman"/>
                          <a:cs typeface="Times New Roman"/>
                        </a:rPr>
                        <a:t>Zagórska</a:t>
                      </a:r>
                    </a:p>
                    <a:p>
                      <a:pPr>
                        <a:spcAft>
                          <a:spcPts val="0"/>
                        </a:spcAft>
                      </a:pP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a:latin typeface="Times New Roman"/>
                          <a:ea typeface="Times New Roman"/>
                          <a:cs typeface="Times New Roman"/>
                        </a:rPr>
                        <a:t> TG – 6</a:t>
                      </a:r>
                    </a:p>
                  </a:txBody>
                  <a:tcPr marL="44450" marR="44450" marT="0" marB="0"/>
                </a:tc>
              </a:tr>
              <a:tr h="370840">
                <a:tc>
                  <a:txBody>
                    <a:bodyPr/>
                    <a:lstStyle/>
                    <a:p>
                      <a:pPr>
                        <a:spcAft>
                          <a:spcPts val="0"/>
                        </a:spcAft>
                      </a:pPr>
                      <a:r>
                        <a:rPr lang="pl-PL" sz="1400">
                          <a:latin typeface="Times New Roman"/>
                          <a:ea typeface="Times New Roman"/>
                          <a:cs typeface="Times New Roman"/>
                        </a:rPr>
                        <a:t>Sala gimnastyczna   </a:t>
                      </a:r>
                    </a:p>
                    <a:p>
                      <a:pPr>
                        <a:spcAft>
                          <a:spcPts val="0"/>
                        </a:spcAft>
                      </a:pPr>
                      <a:r>
                        <a:rPr lang="pl-PL" sz="1400">
                          <a:latin typeface="Times New Roman"/>
                          <a:ea typeface="Times New Roman"/>
                          <a:cs typeface="Times New Roman"/>
                        </a:rPr>
                        <a:t>Godz. 16.00 (180 minut)</a:t>
                      </a:r>
                    </a:p>
                    <a:p>
                      <a:pPr>
                        <a:spcAft>
                          <a:spcPts val="0"/>
                        </a:spcAft>
                      </a:pPr>
                      <a:r>
                        <a:rPr lang="pl-PL" sz="1400">
                          <a:latin typeface="Times New Roman"/>
                          <a:ea typeface="Times New Roman"/>
                          <a:cs typeface="Times New Roman"/>
                        </a:rPr>
                        <a:t>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Krystyna Wieczorkiewicz</a:t>
                      </a:r>
                    </a:p>
                    <a:p>
                      <a:pPr>
                        <a:spcAft>
                          <a:spcPts val="0"/>
                        </a:spcAft>
                      </a:pPr>
                      <a:r>
                        <a:rPr lang="pl-PL" sz="1400" dirty="0">
                          <a:latin typeface="Times New Roman"/>
                          <a:ea typeface="Times New Roman"/>
                          <a:cs typeface="Times New Roman"/>
                        </a:rPr>
                        <a:t>Członek: Iwona Jończyk</a:t>
                      </a:r>
                    </a:p>
                    <a:p>
                      <a:pPr>
                        <a:spcAft>
                          <a:spcPts val="0"/>
                        </a:spcAft>
                      </a:pPr>
                      <a:r>
                        <a:rPr lang="pl-PL" sz="1400" dirty="0">
                          <a:latin typeface="Times New Roman"/>
                          <a:ea typeface="Times New Roman"/>
                          <a:cs typeface="Times New Roman"/>
                        </a:rPr>
                        <a:t>Egzaminator – Sylwia Mikulska</a:t>
                      </a:r>
                    </a:p>
                    <a:p>
                      <a:pPr>
                        <a:spcAft>
                          <a:spcPts val="0"/>
                        </a:spcAft>
                      </a:pPr>
                      <a:r>
                        <a:rPr lang="pl-PL" sz="1400" dirty="0">
                          <a:latin typeface="Times New Roman"/>
                          <a:ea typeface="Times New Roman"/>
                          <a:cs typeface="Times New Roman"/>
                        </a:rPr>
                        <a:t>Asystent techniczny – Małgorzata </a:t>
                      </a:r>
                      <a:r>
                        <a:rPr lang="pl-PL" sz="1400" dirty="0" smtClean="0">
                          <a:latin typeface="Times New Roman"/>
                          <a:ea typeface="Times New Roman"/>
                          <a:cs typeface="Times New Roman"/>
                        </a:rPr>
                        <a:t>Zagórska</a:t>
                      </a:r>
                    </a:p>
                    <a:p>
                      <a:pPr>
                        <a:spcAft>
                          <a:spcPts val="0"/>
                        </a:spcAft>
                      </a:pP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dirty="0">
                          <a:latin typeface="Times New Roman"/>
                          <a:ea typeface="Times New Roman"/>
                          <a:cs typeface="Times New Roman"/>
                        </a:rPr>
                        <a:t>TG – 6</a:t>
                      </a:r>
                    </a:p>
                  </a:txBody>
                  <a:tcPr marL="44450" marR="44450" marT="0" marB="0"/>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700" b="1" dirty="0" smtClean="0"/>
              <a:t>Asystent techniczny</a:t>
            </a:r>
            <a:r>
              <a:rPr lang="pl-PL" sz="2700" dirty="0" smtClean="0"/>
              <a:t> </a:t>
            </a:r>
            <a:r>
              <a:rPr lang="pl-PL" sz="2700" b="1" dirty="0" smtClean="0"/>
              <a:t>w czasie egzaminu </a:t>
            </a:r>
            <a:r>
              <a:rPr lang="pl-PL" sz="2700" dirty="0" smtClean="0"/>
              <a:t>pozostaje w sali egzaminacyjnej / miejscu egzaminowania do dyspozycji PZNCP, w tym w szczególności:</a:t>
            </a:r>
            <a:r>
              <a:rPr lang="pl-PL" dirty="0" smtClean="0"/>
              <a:t/>
            </a:r>
            <a:br>
              <a:rPr lang="pl-PL" dirty="0" smtClean="0"/>
            </a:br>
            <a:endParaRPr lang="pl-PL" dirty="0"/>
          </a:p>
        </p:txBody>
      </p:sp>
      <p:sp>
        <p:nvSpPr>
          <p:cNvPr id="3" name="Symbol zastępczy zawartości 2"/>
          <p:cNvSpPr>
            <a:spLocks noGrp="1"/>
          </p:cNvSpPr>
          <p:nvPr>
            <p:ph idx="1"/>
          </p:nvPr>
        </p:nvSpPr>
        <p:spPr>
          <a:xfrm>
            <a:off x="457200" y="1285860"/>
            <a:ext cx="8229600" cy="4840303"/>
          </a:xfrm>
        </p:spPr>
        <p:txBody>
          <a:bodyPr>
            <a:normAutofit fontScale="62500" lnSpcReduction="20000"/>
          </a:bodyPr>
          <a:lstStyle/>
          <a:p>
            <a:pPr lvl="0"/>
            <a:r>
              <a:rPr lang="pl-PL" dirty="0" smtClean="0"/>
              <a:t>nadzoruje prawidłową pracę komputerów, maszyn, urządzeń i specjalistycznego sprzętu wykorzystywanych przez zdających w czasie wykonywania zadań egzaminacyjnych,</a:t>
            </a:r>
          </a:p>
          <a:p>
            <a:pPr lvl="0"/>
            <a:r>
              <a:rPr lang="pl-PL" dirty="0" smtClean="0"/>
              <a:t>usuwa ewentualne awarie sprzętu komputerowego, maszyn i urządzeń, </a:t>
            </a:r>
          </a:p>
          <a:p>
            <a:pPr lvl="0"/>
            <a:r>
              <a:rPr lang="pl-PL" dirty="0" smtClean="0"/>
              <a:t>zgłasza przewodniczącemu ZNCP przypadki naruszania przez zdających ‎przepisów bezpieczeństwa i higieny pracy, w tym w szczególności przypadki zachowania zdających prowadzące do wystąpienia zagrożenia zdrowia i życia osób znajdujących się w sali egzaminacyjnej / miejscu przeprowadzania egzaminu,</a:t>
            </a:r>
          </a:p>
          <a:p>
            <a:pPr lvl="0"/>
            <a:r>
              <a:rPr lang="pl-PL" dirty="0" smtClean="0"/>
              <a:t>wykonuje inne zadania wynikające z </a:t>
            </a:r>
            <a:r>
              <a:rPr lang="pl-PL" i="1" dirty="0" smtClean="0"/>
              <a:t>Wytycznych CKE </a:t>
            </a:r>
            <a:r>
              <a:rPr lang="pl-PL" dirty="0" smtClean="0"/>
              <a:t>określonych dla egzaminu w zakresie danej kwalifikacji.</a:t>
            </a:r>
          </a:p>
          <a:p>
            <a:r>
              <a:rPr lang="pl-PL" dirty="0" smtClean="0"/>
              <a:t>W czasie wykonywania swych obowiązków asystent techniczny w żaden sposób nie kontaktuje się indywidualnie ze zdającymi i nie współpracuje z nimi, jeżeli nie wynika to z </a:t>
            </a:r>
            <a:r>
              <a:rPr lang="pl-PL" i="1" dirty="0" smtClean="0"/>
              <a:t>Wytycznych </a:t>
            </a:r>
            <a:r>
              <a:rPr lang="pl-PL" dirty="0" smtClean="0"/>
              <a:t>CKE dla danego egzaminu/zadania. </a:t>
            </a:r>
          </a:p>
          <a:p>
            <a:r>
              <a:rPr lang="pl-PL" dirty="0" smtClean="0"/>
              <a:t>Po zakończeniu egzaminu, po uzyskaniu zgody przewodniczącego ZNCP </a:t>
            </a:r>
            <a:r>
              <a:rPr lang="pl-PL" b="1" dirty="0" smtClean="0"/>
              <a:t>asystent techniczny</a:t>
            </a:r>
            <a:r>
              <a:rPr lang="pl-PL" dirty="0" smtClean="0"/>
              <a:t> w obecności ZNCP usuwa ze stanowisk egzaminacyjnych pozostawione przez zdających rezultaty wykonania zadania.</a:t>
            </a:r>
          </a:p>
          <a:p>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PROCEDURY POSTĘPOWANIA W SYTUACJACH SZCZEGÓLNYCH</a:t>
            </a:r>
            <a:endParaRPr lang="pl-PL" dirty="0"/>
          </a:p>
        </p:txBody>
      </p:sp>
      <p:sp>
        <p:nvSpPr>
          <p:cNvPr id="3" name="Symbol zastępczy zawartości 2"/>
          <p:cNvSpPr>
            <a:spLocks noGrp="1"/>
          </p:cNvSpPr>
          <p:nvPr>
            <p:ph idx="1"/>
          </p:nvPr>
        </p:nvSpPr>
        <p:spPr/>
        <p:txBody>
          <a:bodyPr>
            <a:normAutofit fontScale="55000" lnSpcReduction="20000"/>
          </a:bodyPr>
          <a:lstStyle/>
          <a:p>
            <a:pPr lvl="2">
              <a:buNone/>
            </a:pPr>
            <a:r>
              <a:rPr lang="pl-PL" sz="3300" b="1" dirty="0" smtClean="0"/>
              <a:t>Przewodniczący odpowiednio ZE lub ZNCP przerywa egzamin zdającego i unieważnia odpowiednią część jego egzaminu zawodowego w przypadku:</a:t>
            </a:r>
          </a:p>
          <a:p>
            <a:pPr lvl="0"/>
            <a:r>
              <a:rPr lang="pl-PL" b="1" dirty="0" smtClean="0"/>
              <a:t>stwierdzenia niesamodzielnego rozwiązywania zadań egzaminacyjnych przez zdającego, </a:t>
            </a:r>
          </a:p>
          <a:p>
            <a:pPr lvl="0"/>
            <a:r>
              <a:rPr lang="pl-PL" b="1" dirty="0" smtClean="0"/>
              <a:t>wniesienia lub korzystania przez zdającego w sali egzaminacyjnej / miejscu przeprowadzanie egzaminu z urządzenia telekomunikacyjnego,</a:t>
            </a:r>
          </a:p>
          <a:p>
            <a:pPr lvl="0"/>
            <a:r>
              <a:rPr lang="pl-PL" b="1" dirty="0" smtClean="0"/>
              <a:t>zakłócania przez zdającego prawidłowego przebiegu części pisemnej lub części praktycznej egzaminu zawodowego w sposób utrudniający pracę pozostałym zdającym,</a:t>
            </a:r>
          </a:p>
          <a:p>
            <a:pPr lvl="0"/>
            <a:r>
              <a:rPr lang="pl-PL" b="1" dirty="0" smtClean="0"/>
              <a:t>wniesienia lub korzystania przez zdającego w sali egzaminacyjnej w części pisemnej egzaminu zawodowego z kalkulatora lub z innych materiałów i przyborów niewymienionych w informacji dyrektora Komisji Centralnej, </a:t>
            </a:r>
          </a:p>
          <a:p>
            <a:pPr lvl="0"/>
            <a:r>
              <a:rPr lang="pl-PL" b="1" dirty="0" smtClean="0"/>
              <a:t>wniesienia lub korzystania przez zdającego w sali egzaminacyjnej w części praktycznej z materiałów i przyborów pomocniczych niewymienionych w informacji dyrektora Komisji Centralnej.</a:t>
            </a:r>
          </a:p>
          <a:p>
            <a:r>
              <a:rPr lang="pl-PL" b="1" dirty="0" smtClean="0"/>
              <a:t>Informację o przerwaniu i unieważnieniu części pisemnej lub praktycznej egzaminu zawodowego zamieszcza się w protokole. </a:t>
            </a:r>
          </a:p>
          <a:p>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idx="1"/>
          </p:nvPr>
        </p:nvSpPr>
        <p:spPr>
          <a:xfrm>
            <a:off x="457200" y="500042"/>
            <a:ext cx="8229600" cy="5626121"/>
          </a:xfrm>
        </p:spPr>
        <p:txBody>
          <a:bodyPr>
            <a:normAutofit fontScale="85000" lnSpcReduction="10000"/>
          </a:bodyPr>
          <a:lstStyle/>
          <a:p>
            <a:r>
              <a:rPr lang="pl-PL" b="1" dirty="0" smtClean="0"/>
              <a:t>W części pisemnej egzaminu zawodowego: </a:t>
            </a:r>
          </a:p>
          <a:p>
            <a:pPr lvl="0"/>
            <a:r>
              <a:rPr lang="pl-PL" b="1" dirty="0" smtClean="0"/>
              <a:t>przewodniczący ZN, po konsultacji z pozostałymi członkami zespołu, zaprasza do sali egzaminacyjnej przewodniczącego ZE i powiadamia go o stwierdzeniu niesamodzielnego rozwiązywania zadań przez zdającego lub zakłócania przebiegu egzaminu,</a:t>
            </a:r>
          </a:p>
          <a:p>
            <a:pPr lvl="0"/>
            <a:r>
              <a:rPr lang="pl-PL" b="1" dirty="0" smtClean="0"/>
              <a:t>przewodniczący ZE podejmuje decyzję o przerwaniu egzaminu zdającego, unieważnia jego pracę i nakazuje zdającemu opuszczenie sali egzaminacyjnej.</a:t>
            </a:r>
          </a:p>
          <a:p>
            <a:r>
              <a:rPr lang="pl-PL" b="1" dirty="0" smtClean="0"/>
              <a:t>W części praktycznej egzaminu zawodowego decyzję o przerwaniu egzaminu podejmuje przewodniczący ZNCP, po konsultacji z pozostałymi członkami zespołu.</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1800" b="1" dirty="0" smtClean="0"/>
              <a:t>ETAP  PRAKTYCZNY - technik geodeta - klasa II:</a:t>
            </a:r>
            <a:r>
              <a:rPr lang="pl-PL" sz="1800" dirty="0" smtClean="0"/>
              <a:t/>
            </a:r>
            <a:br>
              <a:rPr lang="pl-PL" sz="1800" dirty="0" smtClean="0"/>
            </a:br>
            <a:r>
              <a:rPr lang="pl-PL" sz="1800" b="1" dirty="0" smtClean="0"/>
              <a:t> Egzamin z kwalifikacji B-34 – Wykonywanie pomiarów sytuacyjnych i wysokościowych oraz opracowywanie wyników pomiaru.</a:t>
            </a:r>
            <a:r>
              <a:rPr lang="pl-PL" dirty="0" smtClean="0"/>
              <a:t/>
            </a:r>
            <a:br>
              <a:rPr lang="pl-PL" dirty="0" smtClean="0"/>
            </a:br>
            <a:endParaRPr lang="pl-PL" dirty="0"/>
          </a:p>
        </p:txBody>
      </p:sp>
      <p:graphicFrame>
        <p:nvGraphicFramePr>
          <p:cNvPr id="4" name="Symbol zastępczy zawartości 3"/>
          <p:cNvGraphicFramePr>
            <a:graphicFrameLocks noGrp="1"/>
          </p:cNvGraphicFramePr>
          <p:nvPr>
            <p:ph idx="1"/>
          </p:nvPr>
        </p:nvGraphicFramePr>
        <p:xfrm>
          <a:off x="457200" y="1600200"/>
          <a:ext cx="8229600" cy="1437640"/>
        </p:xfrm>
        <a:graphic>
          <a:graphicData uri="http://schemas.openxmlformats.org/drawingml/2006/table">
            <a:tbl>
              <a:tblPr firstRow="1" bandRow="1">
                <a:tableStyleId>{5C22544A-7EE6-4342-B048-85BDC9FD1C3A}</a:tableStyleId>
              </a:tblPr>
              <a:tblGrid>
                <a:gridCol w="2743200"/>
                <a:gridCol w="3443302"/>
                <a:gridCol w="2043098"/>
              </a:tblGrid>
              <a:tr h="370840">
                <a:tc gridSpan="3">
                  <a:txBody>
                    <a:bodyPr/>
                    <a:lstStyle/>
                    <a:p>
                      <a:pPr>
                        <a:spcAft>
                          <a:spcPts val="0"/>
                        </a:spcAft>
                      </a:pPr>
                      <a:r>
                        <a:rPr lang="pl-PL" sz="1400" b="1" dirty="0">
                          <a:latin typeface="Times New Roman"/>
                          <a:ea typeface="Times New Roman"/>
                          <a:cs typeface="Times New Roman"/>
                        </a:rPr>
                        <a:t>               18  czerwca 2014r.</a:t>
                      </a:r>
                      <a:endParaRPr lang="pl-PL" sz="1400" dirty="0">
                        <a:latin typeface="Times New Roman"/>
                        <a:ea typeface="Times New Roman"/>
                        <a:cs typeface="Times New Roman"/>
                      </a:endParaRPr>
                    </a:p>
                  </a:txBody>
                  <a:tcPr marL="44450" marR="44450" marT="0" marB="0"/>
                </a:tc>
                <a:tc hMerge="1">
                  <a:txBody>
                    <a:bodyPr/>
                    <a:lstStyle/>
                    <a:p>
                      <a:endParaRPr lang="pl-PL"/>
                    </a:p>
                  </a:txBody>
                  <a:tcPr/>
                </a:tc>
                <a:tc hMerge="1">
                  <a:txBody>
                    <a:bodyPr/>
                    <a:lstStyle/>
                    <a:p>
                      <a:endParaRPr lang="pl-PL"/>
                    </a:p>
                  </a:txBody>
                  <a:tcPr/>
                </a:tc>
              </a:tr>
              <a:tr h="370840">
                <a:tc>
                  <a:txBody>
                    <a:bodyPr/>
                    <a:lstStyle/>
                    <a:p>
                      <a:pPr>
                        <a:spcAft>
                          <a:spcPts val="0"/>
                        </a:spcAft>
                      </a:pPr>
                      <a:r>
                        <a:rPr lang="pl-PL" sz="1400" dirty="0">
                          <a:latin typeface="Times New Roman"/>
                          <a:ea typeface="Times New Roman"/>
                          <a:cs typeface="Times New Roman"/>
                        </a:rPr>
                        <a:t>Sala gimnastyczna</a:t>
                      </a:r>
                    </a:p>
                    <a:p>
                      <a:pPr>
                        <a:spcAft>
                          <a:spcPts val="0"/>
                        </a:spcAft>
                      </a:pPr>
                      <a:r>
                        <a:rPr lang="pl-PL" sz="1400" dirty="0">
                          <a:latin typeface="Times New Roman"/>
                          <a:ea typeface="Times New Roman"/>
                          <a:cs typeface="Times New Roman"/>
                        </a:rPr>
                        <a:t>Godz. 8.00 (180 minut)</a:t>
                      </a:r>
                    </a:p>
                    <a:p>
                      <a:pPr>
                        <a:spcAft>
                          <a:spcPts val="0"/>
                        </a:spcAft>
                      </a:pPr>
                      <a:r>
                        <a:rPr lang="pl-PL" sz="1400" dirty="0">
                          <a:latin typeface="Times New Roman"/>
                          <a:ea typeface="Times New Roman"/>
                          <a:cs typeface="Times New Roman"/>
                        </a:rPr>
                        <a:t>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Krystyna Wieczorkiewicz</a:t>
                      </a:r>
                    </a:p>
                    <a:p>
                      <a:pPr>
                        <a:spcAft>
                          <a:spcPts val="0"/>
                        </a:spcAft>
                      </a:pPr>
                      <a:r>
                        <a:rPr lang="pl-PL" sz="1400" dirty="0">
                          <a:latin typeface="Times New Roman"/>
                          <a:ea typeface="Times New Roman"/>
                          <a:cs typeface="Times New Roman"/>
                        </a:rPr>
                        <a:t>Członek: Iwona Basak</a:t>
                      </a:r>
                    </a:p>
                    <a:p>
                      <a:pPr>
                        <a:spcAft>
                          <a:spcPts val="0"/>
                        </a:spcAft>
                      </a:pPr>
                      <a:r>
                        <a:rPr lang="pl-PL" sz="1400" dirty="0">
                          <a:latin typeface="Times New Roman"/>
                          <a:ea typeface="Times New Roman"/>
                          <a:cs typeface="Times New Roman"/>
                        </a:rPr>
                        <a:t>Egzaminator – Sylwia Mikulska</a:t>
                      </a:r>
                    </a:p>
                    <a:p>
                      <a:pPr>
                        <a:spcAft>
                          <a:spcPts val="0"/>
                        </a:spcAft>
                      </a:pPr>
                      <a:r>
                        <a:rPr lang="pl-PL" sz="1400" dirty="0">
                          <a:latin typeface="Times New Roman"/>
                          <a:ea typeface="Times New Roman"/>
                          <a:cs typeface="Times New Roman"/>
                        </a:rPr>
                        <a:t>Asystent techniczny – Małgorzata </a:t>
                      </a:r>
                      <a:r>
                        <a:rPr lang="pl-PL" sz="1400" dirty="0" smtClean="0">
                          <a:latin typeface="Times New Roman"/>
                          <a:ea typeface="Times New Roman"/>
                          <a:cs typeface="Times New Roman"/>
                        </a:rPr>
                        <a:t>Zagórska</a:t>
                      </a:r>
                    </a:p>
                    <a:p>
                      <a:pPr>
                        <a:spcAft>
                          <a:spcPts val="0"/>
                        </a:spcAft>
                      </a:pP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dirty="0">
                          <a:latin typeface="Times New Roman"/>
                          <a:ea typeface="Times New Roman"/>
                          <a:cs typeface="Times New Roman"/>
                        </a:rPr>
                        <a:t> TG – 5</a:t>
                      </a:r>
                    </a:p>
                  </a:txBody>
                  <a:tcPr marL="44450" marR="4445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1800" b="1" dirty="0" smtClean="0"/>
              <a:t>ETAP  PRAKTYCZNY - technik informatyk - klasa II:</a:t>
            </a:r>
            <a:r>
              <a:rPr lang="pl-PL" sz="1800" dirty="0" smtClean="0"/>
              <a:t/>
            </a:r>
            <a:br>
              <a:rPr lang="pl-PL" sz="1800" dirty="0" smtClean="0"/>
            </a:br>
            <a:r>
              <a:rPr lang="pl-PL" sz="1800" b="1" dirty="0" smtClean="0"/>
              <a:t> Egzamin z kwalifikacji E-12 – Montaż i eksploatacja komputerów osobistych oraz urządzeń peryferyjnych.</a:t>
            </a:r>
            <a:r>
              <a:rPr lang="pl-PL" dirty="0" smtClean="0"/>
              <a:t/>
            </a:r>
            <a:br>
              <a:rPr lang="pl-PL" dirty="0" smtClean="0"/>
            </a:br>
            <a:endParaRPr lang="pl-PL" dirty="0"/>
          </a:p>
        </p:txBody>
      </p:sp>
      <p:graphicFrame>
        <p:nvGraphicFramePr>
          <p:cNvPr id="4" name="Symbol zastępczy zawartości 3"/>
          <p:cNvGraphicFramePr>
            <a:graphicFrameLocks noGrp="1"/>
          </p:cNvGraphicFramePr>
          <p:nvPr>
            <p:ph idx="1"/>
          </p:nvPr>
        </p:nvGraphicFramePr>
        <p:xfrm>
          <a:off x="457200" y="1214438"/>
          <a:ext cx="8229600" cy="3942080"/>
        </p:xfrm>
        <a:graphic>
          <a:graphicData uri="http://schemas.openxmlformats.org/drawingml/2006/table">
            <a:tbl>
              <a:tblPr firstRow="1" bandRow="1">
                <a:tableStyleId>{5C22544A-7EE6-4342-B048-85BDC9FD1C3A}</a:tableStyleId>
              </a:tblPr>
              <a:tblGrid>
                <a:gridCol w="2743200"/>
                <a:gridCol w="3514740"/>
                <a:gridCol w="1971660"/>
              </a:tblGrid>
              <a:tr h="370840">
                <a:tc>
                  <a:txBody>
                    <a:bodyPr/>
                    <a:lstStyle/>
                    <a:p>
                      <a:pPr>
                        <a:spcAft>
                          <a:spcPts val="0"/>
                        </a:spcAft>
                      </a:pPr>
                      <a:r>
                        <a:rPr lang="pl-PL" sz="1400" dirty="0">
                          <a:latin typeface="Times New Roman"/>
                          <a:ea typeface="Times New Roman"/>
                          <a:cs typeface="Times New Roman"/>
                        </a:rPr>
                        <a:t>sala</a:t>
                      </a:r>
                    </a:p>
                  </a:txBody>
                  <a:tcPr marL="44450" marR="44450" marT="0" marB="0"/>
                </a:tc>
                <a:tc>
                  <a:txBody>
                    <a:bodyPr/>
                    <a:lstStyle/>
                    <a:p>
                      <a:pPr>
                        <a:spcAft>
                          <a:spcPts val="0"/>
                        </a:spcAft>
                      </a:pPr>
                      <a:r>
                        <a:rPr lang="pl-PL" sz="1400">
                          <a:latin typeface="Times New Roman"/>
                          <a:ea typeface="Times New Roman"/>
                          <a:cs typeface="Times New Roman"/>
                        </a:rPr>
                        <a:t>Zespół Nadzorujący Część Praktyczną</a:t>
                      </a:r>
                    </a:p>
                  </a:txBody>
                  <a:tcPr marL="44450" marR="44450" marT="0" marB="0"/>
                </a:tc>
                <a:tc>
                  <a:txBody>
                    <a:bodyPr/>
                    <a:lstStyle/>
                    <a:p>
                      <a:pPr>
                        <a:spcAft>
                          <a:spcPts val="0"/>
                        </a:spcAft>
                      </a:pPr>
                      <a:r>
                        <a:rPr lang="pl-PL" sz="1400">
                          <a:latin typeface="Times New Roman"/>
                          <a:ea typeface="Times New Roman"/>
                          <a:cs typeface="Times New Roman"/>
                        </a:rPr>
                        <a:t>Klasa</a:t>
                      </a:r>
                    </a:p>
                  </a:txBody>
                  <a:tcPr marL="44450" marR="44450" marT="0" marB="0"/>
                </a:tc>
              </a:tr>
              <a:tr h="370840">
                <a:tc gridSpan="3">
                  <a:txBody>
                    <a:bodyPr/>
                    <a:lstStyle/>
                    <a:p>
                      <a:pPr>
                        <a:spcAft>
                          <a:spcPts val="0"/>
                        </a:spcAft>
                      </a:pPr>
                      <a:r>
                        <a:rPr lang="pl-PL" sz="1400" b="1" dirty="0">
                          <a:latin typeface="Times New Roman"/>
                          <a:ea typeface="Times New Roman"/>
                          <a:cs typeface="Times New Roman"/>
                        </a:rPr>
                        <a:t>                 18 czerwca 2014r.</a:t>
                      </a:r>
                      <a:endParaRPr lang="pl-PL" sz="1400" dirty="0">
                        <a:latin typeface="Times New Roman"/>
                        <a:ea typeface="Times New Roman"/>
                        <a:cs typeface="Times New Roman"/>
                      </a:endParaRPr>
                    </a:p>
                  </a:txBody>
                  <a:tcPr marL="44450" marR="44450" marT="0" marB="0"/>
                </a:tc>
                <a:tc hMerge="1">
                  <a:txBody>
                    <a:bodyPr/>
                    <a:lstStyle/>
                    <a:p>
                      <a:endParaRPr lang="pl-PL"/>
                    </a:p>
                  </a:txBody>
                  <a:tcPr/>
                </a:tc>
                <a:tc hMerge="1">
                  <a:txBody>
                    <a:bodyPr/>
                    <a:lstStyle/>
                    <a:p>
                      <a:endParaRPr lang="pl-PL"/>
                    </a:p>
                  </a:txBody>
                  <a:tcPr/>
                </a:tc>
              </a:tr>
              <a:tr h="370840">
                <a:tc>
                  <a:txBody>
                    <a:bodyPr/>
                    <a:lstStyle/>
                    <a:p>
                      <a:pPr>
                        <a:spcAft>
                          <a:spcPts val="0"/>
                        </a:spcAft>
                      </a:pPr>
                      <a:r>
                        <a:rPr lang="pl-PL" sz="1400">
                          <a:latin typeface="Times New Roman"/>
                          <a:ea typeface="Times New Roman"/>
                          <a:cs typeface="Times New Roman"/>
                        </a:rPr>
                        <a:t>Sala komputerowa nr 49   </a:t>
                      </a:r>
                    </a:p>
                    <a:p>
                      <a:pPr>
                        <a:spcAft>
                          <a:spcPts val="0"/>
                        </a:spcAft>
                      </a:pPr>
                      <a:r>
                        <a:rPr lang="pl-PL" sz="1400">
                          <a:latin typeface="Times New Roman"/>
                          <a:ea typeface="Times New Roman"/>
                          <a:cs typeface="Times New Roman"/>
                        </a:rPr>
                        <a:t>Godz. 8.00 (150 minut)</a:t>
                      </a:r>
                    </a:p>
                    <a:p>
                      <a:pPr>
                        <a:spcAft>
                          <a:spcPts val="0"/>
                        </a:spcAft>
                      </a:pPr>
                      <a:r>
                        <a:rPr lang="pl-PL" sz="1400">
                          <a:latin typeface="Times New Roman"/>
                          <a:ea typeface="Times New Roman"/>
                          <a:cs typeface="Times New Roman"/>
                        </a:rPr>
                        <a:t>Sala nr 2</a:t>
                      </a:r>
                    </a:p>
                  </a:txBody>
                  <a:tcPr marL="44450" marR="44450" marT="0" marB="0"/>
                </a:tc>
                <a:tc>
                  <a:txBody>
                    <a:bodyPr/>
                    <a:lstStyle/>
                    <a:p>
                      <a:pPr>
                        <a:spcAft>
                          <a:spcPts val="0"/>
                        </a:spcAft>
                      </a:pPr>
                      <a:r>
                        <a:rPr lang="pl-PL" sz="1400" dirty="0">
                          <a:latin typeface="Times New Roman"/>
                          <a:ea typeface="Times New Roman"/>
                          <a:cs typeface="Times New Roman"/>
                        </a:rPr>
                        <a:t>Przewodniczący: Tadeusz Zajma</a:t>
                      </a:r>
                    </a:p>
                    <a:p>
                      <a:pPr>
                        <a:spcAft>
                          <a:spcPts val="0"/>
                        </a:spcAft>
                      </a:pPr>
                      <a:r>
                        <a:rPr lang="pl-PL" sz="1400" dirty="0">
                          <a:latin typeface="Times New Roman"/>
                          <a:ea typeface="Times New Roman"/>
                          <a:cs typeface="Times New Roman"/>
                        </a:rPr>
                        <a:t>Członek: Grzegorz Bienias</a:t>
                      </a:r>
                    </a:p>
                    <a:p>
                      <a:pPr>
                        <a:spcAft>
                          <a:spcPts val="0"/>
                        </a:spcAft>
                      </a:pPr>
                      <a:r>
                        <a:rPr lang="pl-PL" sz="1400" dirty="0">
                          <a:latin typeface="Times New Roman"/>
                          <a:ea typeface="Times New Roman"/>
                          <a:cs typeface="Times New Roman"/>
                        </a:rPr>
                        <a:t>Egzaminator – Bogusława Bogucka</a:t>
                      </a:r>
                    </a:p>
                    <a:p>
                      <a:pPr>
                        <a:spcAft>
                          <a:spcPts val="0"/>
                        </a:spcAft>
                      </a:pPr>
                      <a:r>
                        <a:rPr lang="pl-PL" sz="1400" dirty="0">
                          <a:latin typeface="Times New Roman"/>
                          <a:ea typeface="Times New Roman"/>
                          <a:cs typeface="Times New Roman"/>
                        </a:rPr>
                        <a:t>Asystent techniczny – Krzysztof </a:t>
                      </a:r>
                      <a:r>
                        <a:rPr lang="pl-PL" sz="1400" dirty="0" smtClean="0">
                          <a:latin typeface="Times New Roman"/>
                          <a:ea typeface="Times New Roman"/>
                          <a:cs typeface="Times New Roman"/>
                        </a:rPr>
                        <a:t>Koźlak</a:t>
                      </a:r>
                    </a:p>
                    <a:p>
                      <a:pPr>
                        <a:spcAft>
                          <a:spcPts val="0"/>
                        </a:spcAft>
                      </a:pP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a:latin typeface="Times New Roman"/>
                          <a:ea typeface="Times New Roman"/>
                          <a:cs typeface="Times New Roman"/>
                        </a:rPr>
                        <a:t>TI – 6</a:t>
                      </a:r>
                    </a:p>
                  </a:txBody>
                  <a:tcPr marL="44450" marR="44450" marT="0" marB="0"/>
                </a:tc>
              </a:tr>
              <a:tr h="370840">
                <a:tc>
                  <a:txBody>
                    <a:bodyPr/>
                    <a:lstStyle/>
                    <a:p>
                      <a:pPr>
                        <a:spcAft>
                          <a:spcPts val="0"/>
                        </a:spcAft>
                      </a:pPr>
                      <a:r>
                        <a:rPr lang="pl-PL" sz="1400">
                          <a:latin typeface="Times New Roman"/>
                          <a:ea typeface="Times New Roman"/>
                          <a:cs typeface="Times New Roman"/>
                        </a:rPr>
                        <a:t>Sala komputerowa nr 49   </a:t>
                      </a:r>
                    </a:p>
                    <a:p>
                      <a:pPr>
                        <a:spcAft>
                          <a:spcPts val="0"/>
                        </a:spcAft>
                      </a:pPr>
                      <a:r>
                        <a:rPr lang="pl-PL" sz="1400">
                          <a:latin typeface="Times New Roman"/>
                          <a:ea typeface="Times New Roman"/>
                          <a:cs typeface="Times New Roman"/>
                        </a:rPr>
                        <a:t>Godz. 12.00 (150 minut)</a:t>
                      </a:r>
                    </a:p>
                    <a:p>
                      <a:pPr>
                        <a:spcAft>
                          <a:spcPts val="0"/>
                        </a:spcAft>
                      </a:pPr>
                      <a:r>
                        <a:rPr lang="pl-PL" sz="1400">
                          <a:latin typeface="Times New Roman"/>
                          <a:ea typeface="Times New Roman"/>
                          <a:cs typeface="Times New Roman"/>
                        </a:rPr>
                        <a:t>Sala nr 2</a:t>
                      </a:r>
                    </a:p>
                  </a:txBody>
                  <a:tcPr marL="44450" marR="44450" marT="0" marB="0"/>
                </a:tc>
                <a:tc>
                  <a:txBody>
                    <a:bodyPr/>
                    <a:lstStyle/>
                    <a:p>
                      <a:pPr>
                        <a:spcAft>
                          <a:spcPts val="0"/>
                        </a:spcAft>
                      </a:pPr>
                      <a:r>
                        <a:rPr lang="pl-PL" sz="1400" dirty="0">
                          <a:latin typeface="Times New Roman"/>
                          <a:ea typeface="Times New Roman"/>
                          <a:cs typeface="Times New Roman"/>
                        </a:rPr>
                        <a:t>Przewodniczący: Tadeusz Zajma</a:t>
                      </a:r>
                    </a:p>
                    <a:p>
                      <a:pPr>
                        <a:spcAft>
                          <a:spcPts val="0"/>
                        </a:spcAft>
                      </a:pPr>
                      <a:r>
                        <a:rPr lang="pl-PL" sz="1400" dirty="0">
                          <a:latin typeface="Times New Roman"/>
                          <a:ea typeface="Times New Roman"/>
                          <a:cs typeface="Times New Roman"/>
                        </a:rPr>
                        <a:t>Członek: Grzegorz Bienias</a:t>
                      </a:r>
                    </a:p>
                    <a:p>
                      <a:pPr>
                        <a:spcAft>
                          <a:spcPts val="0"/>
                        </a:spcAft>
                      </a:pPr>
                      <a:r>
                        <a:rPr lang="pl-PL" sz="1400" dirty="0">
                          <a:latin typeface="Times New Roman"/>
                          <a:ea typeface="Times New Roman"/>
                          <a:cs typeface="Times New Roman"/>
                        </a:rPr>
                        <a:t>Egzaminator – Bogusława Bogucka</a:t>
                      </a:r>
                    </a:p>
                    <a:p>
                      <a:pPr>
                        <a:spcAft>
                          <a:spcPts val="0"/>
                        </a:spcAft>
                      </a:pPr>
                      <a:r>
                        <a:rPr lang="pl-PL" sz="1400" dirty="0">
                          <a:latin typeface="Times New Roman"/>
                          <a:ea typeface="Times New Roman"/>
                          <a:cs typeface="Times New Roman"/>
                        </a:rPr>
                        <a:t>Asystent techniczny – Krzysztof </a:t>
                      </a:r>
                      <a:r>
                        <a:rPr lang="pl-PL" sz="1400" dirty="0" smtClean="0">
                          <a:latin typeface="Times New Roman"/>
                          <a:ea typeface="Times New Roman"/>
                          <a:cs typeface="Times New Roman"/>
                        </a:rPr>
                        <a:t>Koźlak</a:t>
                      </a:r>
                    </a:p>
                    <a:p>
                      <a:pPr>
                        <a:spcAft>
                          <a:spcPts val="0"/>
                        </a:spcAft>
                      </a:pP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dirty="0">
                          <a:latin typeface="Times New Roman"/>
                          <a:ea typeface="Times New Roman"/>
                          <a:cs typeface="Times New Roman"/>
                        </a:rPr>
                        <a:t>TI – 6</a:t>
                      </a:r>
                    </a:p>
                  </a:txBody>
                  <a:tcPr marL="44450" marR="44450" marT="0" marB="0"/>
                </a:tc>
              </a:tr>
              <a:tr h="370840">
                <a:tc>
                  <a:txBody>
                    <a:bodyPr/>
                    <a:lstStyle/>
                    <a:p>
                      <a:pPr>
                        <a:spcAft>
                          <a:spcPts val="0"/>
                        </a:spcAft>
                      </a:pPr>
                      <a:r>
                        <a:rPr lang="pl-PL" sz="1400">
                          <a:latin typeface="Times New Roman"/>
                          <a:ea typeface="Times New Roman"/>
                          <a:cs typeface="Times New Roman"/>
                        </a:rPr>
                        <a:t>Sala komputerowa nr 49   </a:t>
                      </a:r>
                    </a:p>
                    <a:p>
                      <a:pPr>
                        <a:spcAft>
                          <a:spcPts val="0"/>
                        </a:spcAft>
                      </a:pPr>
                      <a:r>
                        <a:rPr lang="pl-PL" sz="1400">
                          <a:latin typeface="Times New Roman"/>
                          <a:ea typeface="Times New Roman"/>
                          <a:cs typeface="Times New Roman"/>
                        </a:rPr>
                        <a:t>Godz. 16.00 (150 minut)</a:t>
                      </a:r>
                    </a:p>
                    <a:p>
                      <a:pPr>
                        <a:spcAft>
                          <a:spcPts val="0"/>
                        </a:spcAft>
                      </a:pPr>
                      <a:r>
                        <a:rPr lang="pl-PL" sz="1400">
                          <a:latin typeface="Times New Roman"/>
                          <a:ea typeface="Times New Roman"/>
                          <a:cs typeface="Times New Roman"/>
                        </a:rPr>
                        <a:t>Sala nr 2</a:t>
                      </a:r>
                    </a:p>
                  </a:txBody>
                  <a:tcPr marL="44450" marR="44450" marT="0" marB="0"/>
                </a:tc>
                <a:tc>
                  <a:txBody>
                    <a:bodyPr/>
                    <a:lstStyle/>
                    <a:p>
                      <a:pPr>
                        <a:spcAft>
                          <a:spcPts val="0"/>
                        </a:spcAft>
                      </a:pPr>
                      <a:r>
                        <a:rPr lang="pl-PL" sz="1400" dirty="0">
                          <a:latin typeface="Times New Roman"/>
                          <a:ea typeface="Times New Roman"/>
                          <a:cs typeface="Times New Roman"/>
                        </a:rPr>
                        <a:t>Przewodniczący: Tadeusz Zajma</a:t>
                      </a:r>
                    </a:p>
                    <a:p>
                      <a:pPr>
                        <a:spcAft>
                          <a:spcPts val="0"/>
                        </a:spcAft>
                      </a:pPr>
                      <a:r>
                        <a:rPr lang="pl-PL" sz="1400" dirty="0">
                          <a:latin typeface="Times New Roman"/>
                          <a:ea typeface="Times New Roman"/>
                          <a:cs typeface="Times New Roman"/>
                        </a:rPr>
                        <a:t>Członek: Grzegorz Bienias</a:t>
                      </a:r>
                    </a:p>
                    <a:p>
                      <a:pPr>
                        <a:spcAft>
                          <a:spcPts val="0"/>
                        </a:spcAft>
                      </a:pPr>
                      <a:r>
                        <a:rPr lang="pl-PL" sz="1400" dirty="0">
                          <a:latin typeface="Times New Roman"/>
                          <a:ea typeface="Times New Roman"/>
                          <a:cs typeface="Times New Roman"/>
                        </a:rPr>
                        <a:t>Egzaminator – Bogusława Bogucka</a:t>
                      </a:r>
                    </a:p>
                    <a:p>
                      <a:pPr>
                        <a:spcAft>
                          <a:spcPts val="0"/>
                        </a:spcAft>
                      </a:pPr>
                      <a:r>
                        <a:rPr lang="pl-PL" sz="1400" dirty="0">
                          <a:latin typeface="Times New Roman"/>
                          <a:ea typeface="Times New Roman"/>
                          <a:cs typeface="Times New Roman"/>
                        </a:rPr>
                        <a:t>Asystent techniczny – Krzysztof </a:t>
                      </a:r>
                      <a:r>
                        <a:rPr lang="pl-PL" sz="1400" dirty="0" smtClean="0">
                          <a:latin typeface="Times New Roman"/>
                          <a:ea typeface="Times New Roman"/>
                          <a:cs typeface="Times New Roman"/>
                        </a:rPr>
                        <a:t>Koźlak</a:t>
                      </a:r>
                    </a:p>
                    <a:p>
                      <a:pPr>
                        <a:spcAft>
                          <a:spcPts val="0"/>
                        </a:spcAft>
                      </a:pPr>
                      <a:endParaRPr lang="pl-PL" sz="1400" dirty="0">
                        <a:latin typeface="Times New Roman"/>
                        <a:ea typeface="Times New Roman"/>
                        <a:cs typeface="Times New Roman"/>
                      </a:endParaRPr>
                    </a:p>
                  </a:txBody>
                  <a:tcPr marL="44450" marR="44450" marT="0" marB="0"/>
                </a:tc>
                <a:tc>
                  <a:txBody>
                    <a:bodyPr/>
                    <a:lstStyle/>
                    <a:p>
                      <a:pPr>
                        <a:spcAft>
                          <a:spcPts val="0"/>
                        </a:spcAft>
                      </a:pPr>
                      <a:r>
                        <a:rPr lang="pl-PL" sz="1400" dirty="0">
                          <a:latin typeface="Times New Roman"/>
                          <a:ea typeface="Times New Roman"/>
                          <a:cs typeface="Times New Roman"/>
                        </a:rPr>
                        <a:t> TI – 6</a:t>
                      </a:r>
                    </a:p>
                  </a:txBody>
                  <a:tcPr marL="44450" marR="4445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u="sng" dirty="0" smtClean="0"/>
              <a:t>Egzamin potwierdzający kwalifikacje zawodowe</a:t>
            </a:r>
            <a:r>
              <a:rPr lang="pl-PL" b="1" dirty="0" smtClean="0"/>
              <a:t/>
            </a:r>
            <a:br>
              <a:rPr lang="pl-PL" b="1" dirty="0" smtClean="0"/>
            </a:br>
            <a:endParaRPr lang="pl-PL" dirty="0"/>
          </a:p>
        </p:txBody>
      </p:sp>
      <p:sp>
        <p:nvSpPr>
          <p:cNvPr id="3" name="Symbol zastępczy zawartości 2"/>
          <p:cNvSpPr>
            <a:spLocks noGrp="1"/>
          </p:cNvSpPr>
          <p:nvPr>
            <p:ph idx="1"/>
          </p:nvPr>
        </p:nvSpPr>
        <p:spPr/>
        <p:txBody>
          <a:bodyPr/>
          <a:lstStyle/>
          <a:p>
            <a:pPr>
              <a:buNone/>
            </a:pPr>
            <a:r>
              <a:rPr lang="pl-PL" b="1" dirty="0" smtClean="0"/>
              <a:t>               </a:t>
            </a:r>
            <a:r>
              <a:rPr lang="pl-PL" b="1" u="sng" dirty="0" smtClean="0"/>
              <a:t>czerwiec 2014 - stary egzamin</a:t>
            </a:r>
            <a:endParaRPr lang="pl-PL" b="1" dirty="0" smtClean="0"/>
          </a:p>
          <a:p>
            <a:pPr>
              <a:buNone/>
            </a:pPr>
            <a:r>
              <a:rPr lang="pl-PL" b="1" dirty="0" smtClean="0"/>
              <a:t> </a:t>
            </a:r>
          </a:p>
          <a:p>
            <a:pPr>
              <a:buNone/>
            </a:pPr>
            <a:r>
              <a:rPr lang="pl-PL" b="1" dirty="0" smtClean="0"/>
              <a:t>                   Komisje egzaminacyjne –</a:t>
            </a:r>
          </a:p>
          <a:p>
            <a:pPr>
              <a:buNone/>
            </a:pPr>
            <a:r>
              <a:rPr lang="pl-PL" b="1" dirty="0" smtClean="0"/>
              <a:t>          egzaminy potwierdzające kwalifikacje             </a:t>
            </a:r>
          </a:p>
          <a:p>
            <a:pPr>
              <a:buNone/>
            </a:pPr>
            <a:r>
              <a:rPr lang="pl-PL" b="1" dirty="0" smtClean="0"/>
              <a:t>                   zawodowe w zawodzie</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428604"/>
            <a:ext cx="8229600" cy="1143008"/>
          </a:xfrm>
        </p:spPr>
        <p:txBody>
          <a:bodyPr>
            <a:normAutofit fontScale="90000"/>
          </a:bodyPr>
          <a:lstStyle/>
          <a:p>
            <a:r>
              <a:rPr lang="pl-PL" sz="3100" b="1" dirty="0" smtClean="0"/>
              <a:t/>
            </a:r>
            <a:br>
              <a:rPr lang="pl-PL" sz="3100" b="1" dirty="0" smtClean="0"/>
            </a:br>
            <a:r>
              <a:rPr lang="pl-PL" sz="3100" b="1" dirty="0" smtClean="0"/>
              <a:t/>
            </a:r>
            <a:br>
              <a:rPr lang="pl-PL" sz="3100" b="1" dirty="0" smtClean="0"/>
            </a:br>
            <a:r>
              <a:rPr lang="pl-PL" sz="3100" b="1" dirty="0" smtClean="0"/>
              <a:t>Etap pisemny (stary egzamin) </a:t>
            </a:r>
            <a:br>
              <a:rPr lang="pl-PL" sz="3100" b="1" dirty="0" smtClean="0"/>
            </a:br>
            <a:r>
              <a:rPr lang="pl-PL" sz="3100" b="1" dirty="0" smtClean="0"/>
              <a:t>23 czerwca 2014r. godz. 12.00 (120 minut)</a:t>
            </a:r>
            <a:r>
              <a:rPr lang="pl-PL" b="1" dirty="0" smtClean="0"/>
              <a:t/>
            </a:r>
            <a:br>
              <a:rPr lang="pl-PL" b="1" dirty="0" smtClean="0"/>
            </a:br>
            <a:endParaRPr lang="pl-PL" dirty="0"/>
          </a:p>
        </p:txBody>
      </p:sp>
      <p:graphicFrame>
        <p:nvGraphicFramePr>
          <p:cNvPr id="4" name="Symbol zastępczy zawartości 3"/>
          <p:cNvGraphicFramePr>
            <a:graphicFrameLocks noGrp="1"/>
          </p:cNvGraphicFramePr>
          <p:nvPr>
            <p:ph idx="1"/>
          </p:nvPr>
        </p:nvGraphicFramePr>
        <p:xfrm>
          <a:off x="428596" y="1600200"/>
          <a:ext cx="8258205" cy="4825674"/>
        </p:xfrm>
        <a:graphic>
          <a:graphicData uri="http://schemas.openxmlformats.org/drawingml/2006/table">
            <a:tbl>
              <a:tblPr firstRow="1" bandRow="1">
                <a:tableStyleId>{5C22544A-7EE6-4342-B048-85BDC9FD1C3A}</a:tableStyleId>
              </a:tblPr>
              <a:tblGrid>
                <a:gridCol w="2771805"/>
                <a:gridCol w="2743200"/>
                <a:gridCol w="2743200"/>
              </a:tblGrid>
              <a:tr h="614354">
                <a:tc>
                  <a:txBody>
                    <a:bodyPr/>
                    <a:lstStyle/>
                    <a:p>
                      <a:pPr>
                        <a:spcAft>
                          <a:spcPts val="0"/>
                        </a:spcAft>
                      </a:pPr>
                      <a:r>
                        <a:rPr lang="pl-PL" sz="1400" dirty="0">
                          <a:latin typeface="Times New Roman"/>
                          <a:ea typeface="Times New Roman"/>
                          <a:cs typeface="Times New Roman"/>
                        </a:rPr>
                        <a:t>sala</a:t>
                      </a:r>
                    </a:p>
                  </a:txBody>
                  <a:tcPr marL="44450" marR="44450" marT="0" marB="0"/>
                </a:tc>
                <a:tc>
                  <a:txBody>
                    <a:bodyPr/>
                    <a:lstStyle/>
                    <a:p>
                      <a:pPr>
                        <a:spcAft>
                          <a:spcPts val="0"/>
                        </a:spcAft>
                      </a:pPr>
                      <a:r>
                        <a:rPr lang="pl-PL" sz="1400" dirty="0">
                          <a:latin typeface="Times New Roman"/>
                          <a:ea typeface="Times New Roman"/>
                          <a:cs typeface="Times New Roman"/>
                        </a:rPr>
                        <a:t>Zespół Nadzorujący</a:t>
                      </a:r>
                    </a:p>
                  </a:txBody>
                  <a:tcPr marL="44450" marR="44450" marT="0" marB="0"/>
                </a:tc>
                <a:tc>
                  <a:txBody>
                    <a:bodyPr/>
                    <a:lstStyle/>
                    <a:p>
                      <a:pPr>
                        <a:spcAft>
                          <a:spcPts val="0"/>
                        </a:spcAft>
                      </a:pPr>
                      <a:r>
                        <a:rPr lang="pl-PL" sz="1400" dirty="0">
                          <a:latin typeface="Times New Roman"/>
                          <a:ea typeface="Times New Roman"/>
                          <a:cs typeface="Times New Roman"/>
                        </a:rPr>
                        <a:t>klasy</a:t>
                      </a:r>
                    </a:p>
                  </a:txBody>
                  <a:tcPr marL="44450" marR="44450" marT="0" marB="0"/>
                </a:tc>
              </a:tr>
              <a:tr h="370840">
                <a:tc>
                  <a:txBody>
                    <a:bodyPr/>
                    <a:lstStyle/>
                    <a:p>
                      <a:pPr>
                        <a:spcAft>
                          <a:spcPts val="0"/>
                        </a:spcAft>
                      </a:pPr>
                      <a:r>
                        <a:rPr lang="pl-PL" sz="1400" dirty="0">
                          <a:latin typeface="Times New Roman"/>
                          <a:ea typeface="Times New Roman"/>
                          <a:cs typeface="Times New Roman"/>
                        </a:rPr>
                        <a:t>Sala gimnastyczna</a:t>
                      </a:r>
                    </a:p>
                    <a:p>
                      <a:pPr>
                        <a:spcAft>
                          <a:spcPts val="0"/>
                        </a:spcAft>
                      </a:pPr>
                      <a:r>
                        <a:rPr lang="pl-PL" sz="1400" dirty="0">
                          <a:latin typeface="Times New Roman"/>
                          <a:ea typeface="Times New Roman"/>
                          <a:cs typeface="Times New Roman"/>
                        </a:rPr>
                        <a:t>- sala nr 1</a:t>
                      </a:r>
                    </a:p>
                  </a:txBody>
                  <a:tcPr marL="44450" marR="44450" marT="0" marB="0"/>
                </a:tc>
                <a:tc>
                  <a:txBody>
                    <a:bodyPr/>
                    <a:lstStyle/>
                    <a:p>
                      <a:pPr>
                        <a:spcAft>
                          <a:spcPts val="0"/>
                        </a:spcAft>
                      </a:pPr>
                      <a:r>
                        <a:rPr lang="pl-PL" sz="1400" dirty="0">
                          <a:latin typeface="Times New Roman"/>
                          <a:ea typeface="Times New Roman"/>
                          <a:cs typeface="Times New Roman"/>
                        </a:rPr>
                        <a:t>Przewodniczący: - Michał Kostyra</a:t>
                      </a:r>
                    </a:p>
                    <a:p>
                      <a:pPr>
                        <a:spcAft>
                          <a:spcPts val="0"/>
                        </a:spcAft>
                      </a:pPr>
                      <a:r>
                        <a:rPr lang="pl-PL" sz="1400" dirty="0">
                          <a:latin typeface="Times New Roman"/>
                          <a:ea typeface="Times New Roman"/>
                          <a:cs typeface="Times New Roman"/>
                        </a:rPr>
                        <a:t>Członkowie: </a:t>
                      </a:r>
                    </a:p>
                    <a:p>
                      <a:pPr>
                        <a:spcAft>
                          <a:spcPts val="0"/>
                        </a:spcAft>
                      </a:pPr>
                      <a:r>
                        <a:rPr lang="pl-PL" sz="1400" dirty="0">
                          <a:latin typeface="Times New Roman"/>
                          <a:ea typeface="Times New Roman"/>
                          <a:cs typeface="Times New Roman"/>
                        </a:rPr>
                        <a:t>         - Agnieszka Lasocka</a:t>
                      </a:r>
                    </a:p>
                    <a:p>
                      <a:pPr>
                        <a:spcAft>
                          <a:spcPts val="0"/>
                        </a:spcAft>
                      </a:pPr>
                      <a:r>
                        <a:rPr lang="pl-PL" sz="1400" dirty="0">
                          <a:latin typeface="Times New Roman"/>
                          <a:ea typeface="Times New Roman"/>
                          <a:cs typeface="Times New Roman"/>
                        </a:rPr>
                        <a:t>         - Maja Dębińska</a:t>
                      </a:r>
                    </a:p>
                    <a:p>
                      <a:pPr>
                        <a:spcAft>
                          <a:spcPts val="0"/>
                        </a:spcAft>
                      </a:pPr>
                      <a:r>
                        <a:rPr lang="pl-PL" sz="1400" dirty="0">
                          <a:latin typeface="Times New Roman"/>
                          <a:ea typeface="Times New Roman"/>
                          <a:cs typeface="Times New Roman"/>
                        </a:rPr>
                        <a:t>         - Wojciech </a:t>
                      </a:r>
                      <a:r>
                        <a:rPr lang="pl-PL" sz="1400" dirty="0" err="1" smtClean="0">
                          <a:latin typeface="Times New Roman"/>
                          <a:ea typeface="Times New Roman"/>
                          <a:cs typeface="Times New Roman"/>
                        </a:rPr>
                        <a:t>Mosior</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         - Elżbieta Zatyka</a:t>
                      </a:r>
                    </a:p>
                    <a:p>
                      <a:pPr>
                        <a:spcAft>
                          <a:spcPts val="0"/>
                        </a:spcAft>
                      </a:pPr>
                      <a:r>
                        <a:rPr lang="pl-PL" sz="1400" dirty="0">
                          <a:latin typeface="Times New Roman"/>
                          <a:ea typeface="Times New Roman"/>
                          <a:cs typeface="Times New Roman"/>
                        </a:rPr>
                        <a:t>        - ? - ZSR Miętne</a:t>
                      </a:r>
                    </a:p>
                  </a:txBody>
                  <a:tcPr marL="44450" marR="44450" marT="0" marB="0"/>
                </a:tc>
                <a:tc>
                  <a:txBody>
                    <a:bodyPr/>
                    <a:lstStyle/>
                    <a:p>
                      <a:pPr>
                        <a:spcAft>
                          <a:spcPts val="0"/>
                        </a:spcAft>
                      </a:pPr>
                      <a:r>
                        <a:rPr lang="en-US" sz="1400" dirty="0">
                          <a:latin typeface="Times New Roman"/>
                          <a:ea typeface="Times New Roman"/>
                          <a:cs typeface="Times New Roman"/>
                        </a:rPr>
                        <a:t> TG - 30</a:t>
                      </a:r>
                      <a:endParaRPr lang="pl-PL" sz="1400" dirty="0">
                        <a:latin typeface="Times New Roman"/>
                        <a:ea typeface="Times New Roman"/>
                        <a:cs typeface="Times New Roman"/>
                      </a:endParaRPr>
                    </a:p>
                    <a:p>
                      <a:pPr>
                        <a:spcAft>
                          <a:spcPts val="0"/>
                        </a:spcAft>
                      </a:pPr>
                      <a:r>
                        <a:rPr lang="en-US" sz="1400" dirty="0">
                          <a:latin typeface="Times New Roman"/>
                          <a:ea typeface="Times New Roman"/>
                          <a:cs typeface="Times New Roman"/>
                        </a:rPr>
                        <a:t> TM – 19</a:t>
                      </a:r>
                      <a:endParaRPr lang="pl-PL" sz="1400" dirty="0">
                        <a:latin typeface="Times New Roman"/>
                        <a:ea typeface="Times New Roman"/>
                        <a:cs typeface="Times New Roman"/>
                      </a:endParaRPr>
                    </a:p>
                    <a:p>
                      <a:pPr>
                        <a:spcAft>
                          <a:spcPts val="0"/>
                        </a:spcAft>
                      </a:pPr>
                      <a:r>
                        <a:rPr lang="en-US" sz="1400" dirty="0">
                          <a:latin typeface="Times New Roman"/>
                          <a:ea typeface="Times New Roman"/>
                          <a:cs typeface="Times New Roman"/>
                        </a:rPr>
                        <a:t>TH - 11</a:t>
                      </a:r>
                      <a:endParaRPr lang="pl-PL" sz="1400" dirty="0">
                        <a:latin typeface="Times New Roman"/>
                        <a:ea typeface="Times New Roman"/>
                        <a:cs typeface="Times New Roman"/>
                      </a:endParaRPr>
                    </a:p>
                    <a:p>
                      <a:pPr>
                        <a:spcAft>
                          <a:spcPts val="0"/>
                        </a:spcAft>
                      </a:pPr>
                      <a:r>
                        <a:rPr lang="en-US" sz="1400" dirty="0">
                          <a:latin typeface="Times New Roman"/>
                          <a:ea typeface="Times New Roman"/>
                          <a:cs typeface="Times New Roman"/>
                        </a:rPr>
                        <a:t> TI   - 21</a:t>
                      </a:r>
                      <a:endParaRPr lang="pl-PL" sz="1400" dirty="0">
                        <a:latin typeface="Times New Roman"/>
                        <a:ea typeface="Times New Roman"/>
                        <a:cs typeface="Times New Roman"/>
                      </a:endParaRPr>
                    </a:p>
                    <a:p>
                      <a:pPr>
                        <a:spcAft>
                          <a:spcPts val="0"/>
                        </a:spcAft>
                      </a:pPr>
                      <a:r>
                        <a:rPr lang="en-US" sz="1400" dirty="0">
                          <a:latin typeface="Times New Roman"/>
                          <a:ea typeface="Times New Roman"/>
                          <a:cs typeface="Times New Roman"/>
                        </a:rPr>
                        <a:t> TE - 17</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a:t>
                      </a:r>
                    </a:p>
                    <a:p>
                      <a:pPr>
                        <a:spcAft>
                          <a:spcPts val="0"/>
                        </a:spcAft>
                      </a:pPr>
                      <a:r>
                        <a:rPr lang="pl-PL" sz="1400" b="1" kern="0" dirty="0">
                          <a:latin typeface="Calibri"/>
                          <a:ea typeface="Times New Roman"/>
                          <a:cs typeface="Times New Roman"/>
                        </a:rPr>
                        <a:t>Razem = 98</a:t>
                      </a:r>
                    </a:p>
                  </a:txBody>
                  <a:tcPr marL="44450" marR="44450" marT="0" marB="0"/>
                </a:tc>
              </a:tr>
              <a:tr h="370840">
                <a:tc>
                  <a:txBody>
                    <a:bodyPr/>
                    <a:lstStyle/>
                    <a:p>
                      <a:pPr>
                        <a:spcAft>
                          <a:spcPts val="0"/>
                        </a:spcAft>
                      </a:pPr>
                      <a:r>
                        <a:rPr lang="pl-PL" sz="1400" dirty="0">
                          <a:latin typeface="Times New Roman"/>
                          <a:ea typeface="Times New Roman"/>
                          <a:cs typeface="Times New Roman"/>
                        </a:rPr>
                        <a:t>Korytarz II piętro</a:t>
                      </a:r>
                    </a:p>
                    <a:p>
                      <a:pPr>
                        <a:spcAft>
                          <a:spcPts val="0"/>
                        </a:spcAft>
                      </a:pPr>
                      <a:r>
                        <a:rPr lang="pl-PL" sz="1400" dirty="0">
                          <a:latin typeface="Times New Roman"/>
                          <a:ea typeface="Times New Roman"/>
                          <a:cs typeface="Times New Roman"/>
                        </a:rPr>
                        <a:t>- sala nr 2</a:t>
                      </a:r>
                    </a:p>
                  </a:txBody>
                  <a:tcPr marL="44450" marR="44450" marT="0" marB="0"/>
                </a:tc>
                <a:tc>
                  <a:txBody>
                    <a:bodyPr/>
                    <a:lstStyle/>
                    <a:p>
                      <a:pPr>
                        <a:spcAft>
                          <a:spcPts val="0"/>
                        </a:spcAft>
                      </a:pPr>
                      <a:r>
                        <a:rPr lang="pl-PL" sz="1400" dirty="0">
                          <a:latin typeface="Times New Roman"/>
                          <a:ea typeface="Times New Roman"/>
                          <a:cs typeface="Times New Roman"/>
                        </a:rPr>
                        <a:t>Przewodniczący: - Krzysztof Zatyka</a:t>
                      </a:r>
                    </a:p>
                    <a:p>
                      <a:pPr>
                        <a:spcAft>
                          <a:spcPts val="0"/>
                        </a:spcAft>
                      </a:pPr>
                      <a:r>
                        <a:rPr lang="pl-PL" sz="1400" dirty="0">
                          <a:latin typeface="Times New Roman"/>
                          <a:ea typeface="Times New Roman"/>
                          <a:cs typeface="Times New Roman"/>
                        </a:rPr>
                        <a:t>Członkowie: </a:t>
                      </a:r>
                    </a:p>
                    <a:p>
                      <a:pPr>
                        <a:spcAft>
                          <a:spcPts val="0"/>
                        </a:spcAft>
                      </a:pPr>
                      <a:r>
                        <a:rPr lang="pl-PL" sz="1400" dirty="0">
                          <a:latin typeface="Times New Roman"/>
                          <a:ea typeface="Times New Roman"/>
                          <a:cs typeface="Times New Roman"/>
                        </a:rPr>
                        <a:t>         -  Elżbieta Szymczak</a:t>
                      </a:r>
                    </a:p>
                    <a:p>
                      <a:pPr>
                        <a:spcAft>
                          <a:spcPts val="0"/>
                        </a:spcAft>
                      </a:pPr>
                      <a:r>
                        <a:rPr lang="pl-PL" sz="1400" dirty="0">
                          <a:latin typeface="Times New Roman"/>
                          <a:ea typeface="Times New Roman"/>
                          <a:cs typeface="Times New Roman"/>
                        </a:rPr>
                        <a:t>         -  ks. Robert </a:t>
                      </a:r>
                      <a:r>
                        <a:rPr lang="pl-PL" sz="1400" dirty="0" err="1">
                          <a:latin typeface="Times New Roman"/>
                          <a:ea typeface="Times New Roman"/>
                          <a:cs typeface="Times New Roman"/>
                        </a:rPr>
                        <a:t>Steszuk</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        -  ?- ZSR Miętne</a:t>
                      </a:r>
                    </a:p>
                  </a:txBody>
                  <a:tcPr marL="44450" marR="44450" marT="0" marB="0"/>
                </a:tc>
                <a:tc>
                  <a:txBody>
                    <a:bodyPr/>
                    <a:lstStyle/>
                    <a:p>
                      <a:pPr>
                        <a:spcAft>
                          <a:spcPts val="0"/>
                        </a:spcAft>
                      </a:pPr>
                      <a:r>
                        <a:rPr lang="pl-PL" sz="1400" dirty="0">
                          <a:latin typeface="Times New Roman"/>
                          <a:ea typeface="Times New Roman"/>
                          <a:cs typeface="Times New Roman"/>
                        </a:rPr>
                        <a:t>TŻ – 35</a:t>
                      </a:r>
                    </a:p>
                    <a:p>
                      <a:pPr>
                        <a:spcAft>
                          <a:spcPts val="0"/>
                        </a:spcAft>
                      </a:pPr>
                      <a:r>
                        <a:rPr lang="pl-PL" sz="1400" dirty="0">
                          <a:latin typeface="Times New Roman"/>
                          <a:ea typeface="Times New Roman"/>
                          <a:cs typeface="Times New Roman"/>
                        </a:rPr>
                        <a:t>-----------------</a:t>
                      </a:r>
                    </a:p>
                    <a:p>
                      <a:pPr>
                        <a:spcAft>
                          <a:spcPts val="0"/>
                        </a:spcAft>
                      </a:pPr>
                      <a:r>
                        <a:rPr lang="pl-PL" sz="1400" b="1" kern="0" dirty="0">
                          <a:latin typeface="Calibri"/>
                          <a:ea typeface="Times New Roman"/>
                          <a:cs typeface="Times New Roman"/>
                        </a:rPr>
                        <a:t>Razem = 35</a:t>
                      </a:r>
                    </a:p>
                  </a:txBody>
                  <a:tcPr marL="44450" marR="44450" marT="0" marB="0"/>
                </a:tc>
              </a:tr>
              <a:tr h="370840">
                <a:tc>
                  <a:txBody>
                    <a:bodyPr/>
                    <a:lstStyle/>
                    <a:p>
                      <a:pPr>
                        <a:spcAft>
                          <a:spcPts val="0"/>
                        </a:spcAft>
                      </a:pPr>
                      <a:r>
                        <a:rPr lang="pl-PL" sz="1400" dirty="0">
                          <a:latin typeface="Times New Roman"/>
                          <a:ea typeface="Times New Roman"/>
                          <a:cs typeface="Times New Roman"/>
                        </a:rPr>
                        <a:t>Świetlica szkolna</a:t>
                      </a:r>
                    </a:p>
                    <a:p>
                      <a:pPr>
                        <a:spcAft>
                          <a:spcPts val="0"/>
                        </a:spcAft>
                      </a:pPr>
                      <a:r>
                        <a:rPr lang="pl-PL" sz="1400" dirty="0">
                          <a:latin typeface="Times New Roman"/>
                          <a:ea typeface="Times New Roman"/>
                          <a:cs typeface="Times New Roman"/>
                        </a:rPr>
                        <a:t> – sala nr 1 </a:t>
                      </a:r>
                    </a:p>
                  </a:txBody>
                  <a:tcPr marL="44450" marR="44450" marT="0" marB="0"/>
                </a:tc>
                <a:tc>
                  <a:txBody>
                    <a:bodyPr/>
                    <a:lstStyle/>
                    <a:p>
                      <a:pPr>
                        <a:spcAft>
                          <a:spcPts val="0"/>
                        </a:spcAft>
                      </a:pPr>
                      <a:r>
                        <a:rPr lang="pl-PL" sz="1400" dirty="0">
                          <a:latin typeface="Times New Roman"/>
                          <a:ea typeface="Times New Roman"/>
                          <a:cs typeface="Times New Roman"/>
                        </a:rPr>
                        <a:t>Przewodniczący: - Małgorzata </a:t>
                      </a:r>
                      <a:r>
                        <a:rPr lang="pl-PL" sz="1400" dirty="0" err="1">
                          <a:latin typeface="Times New Roman"/>
                          <a:ea typeface="Times New Roman"/>
                          <a:cs typeface="Times New Roman"/>
                        </a:rPr>
                        <a:t>Mosior</a:t>
                      </a:r>
                      <a:endParaRPr lang="pl-PL" sz="1400" dirty="0">
                        <a:latin typeface="Times New Roman"/>
                        <a:ea typeface="Times New Roman"/>
                        <a:cs typeface="Times New Roman"/>
                      </a:endParaRPr>
                    </a:p>
                    <a:p>
                      <a:pPr>
                        <a:spcAft>
                          <a:spcPts val="0"/>
                        </a:spcAft>
                      </a:pPr>
                      <a:r>
                        <a:rPr lang="pl-PL" sz="1400" dirty="0">
                          <a:latin typeface="Times New Roman"/>
                          <a:ea typeface="Times New Roman"/>
                          <a:cs typeface="Times New Roman"/>
                        </a:rPr>
                        <a:t>Członkowie: </a:t>
                      </a:r>
                    </a:p>
                    <a:p>
                      <a:pPr>
                        <a:spcAft>
                          <a:spcPts val="0"/>
                        </a:spcAft>
                      </a:pPr>
                      <a:r>
                        <a:rPr lang="pl-PL" sz="1400" dirty="0">
                          <a:latin typeface="Times New Roman"/>
                          <a:ea typeface="Times New Roman"/>
                          <a:cs typeface="Times New Roman"/>
                        </a:rPr>
                        <a:t>           - Elżbieta Gula</a:t>
                      </a:r>
                    </a:p>
                    <a:p>
                      <a:pPr>
                        <a:spcAft>
                          <a:spcPts val="0"/>
                        </a:spcAft>
                      </a:pPr>
                      <a:r>
                        <a:rPr lang="pl-PL" sz="1400" dirty="0">
                          <a:latin typeface="Times New Roman"/>
                          <a:ea typeface="Times New Roman"/>
                          <a:cs typeface="Times New Roman"/>
                        </a:rPr>
                        <a:t>           - ?    - ZSR Miętne</a:t>
                      </a:r>
                    </a:p>
                  </a:txBody>
                  <a:tcPr marL="44450" marR="44450" marT="0" marB="0"/>
                </a:tc>
                <a:tc>
                  <a:txBody>
                    <a:bodyPr/>
                    <a:lstStyle/>
                    <a:p>
                      <a:pPr>
                        <a:spcAft>
                          <a:spcPts val="0"/>
                        </a:spcAft>
                      </a:pPr>
                      <a:r>
                        <a:rPr lang="pl-PL" sz="1400" dirty="0" err="1">
                          <a:latin typeface="Times New Roman"/>
                          <a:ea typeface="Times New Roman"/>
                          <a:cs typeface="Times New Roman"/>
                        </a:rPr>
                        <a:t>mps</a:t>
                      </a:r>
                      <a:r>
                        <a:rPr lang="pl-PL" sz="1400" dirty="0">
                          <a:latin typeface="Times New Roman"/>
                          <a:ea typeface="Times New Roman"/>
                          <a:cs typeface="Times New Roman"/>
                        </a:rPr>
                        <a:t> – 21</a:t>
                      </a:r>
                    </a:p>
                    <a:p>
                      <a:pPr>
                        <a:spcAft>
                          <a:spcPts val="0"/>
                        </a:spcAft>
                      </a:pPr>
                      <a:r>
                        <a:rPr lang="pl-PL" sz="1400" dirty="0" err="1">
                          <a:latin typeface="Times New Roman"/>
                          <a:ea typeface="Times New Roman"/>
                          <a:cs typeface="Times New Roman"/>
                        </a:rPr>
                        <a:t>kmg</a:t>
                      </a:r>
                      <a:r>
                        <a:rPr lang="pl-PL" sz="1400" dirty="0">
                          <a:latin typeface="Times New Roman"/>
                          <a:ea typeface="Times New Roman"/>
                          <a:cs typeface="Times New Roman"/>
                        </a:rPr>
                        <a:t>  - 4</a:t>
                      </a:r>
                    </a:p>
                    <a:p>
                      <a:pPr>
                        <a:spcAft>
                          <a:spcPts val="0"/>
                        </a:spcAft>
                      </a:pPr>
                      <a:r>
                        <a:rPr lang="pl-PL" sz="1400" dirty="0">
                          <a:latin typeface="Times New Roman"/>
                          <a:ea typeface="Times New Roman"/>
                          <a:cs typeface="Times New Roman"/>
                        </a:rPr>
                        <a:t>piekarz – 3</a:t>
                      </a:r>
                    </a:p>
                    <a:p>
                      <a:pPr>
                        <a:spcAft>
                          <a:spcPts val="0"/>
                        </a:spcAft>
                      </a:pPr>
                      <a:r>
                        <a:rPr lang="pl-PL" sz="1400" dirty="0">
                          <a:latin typeface="Times New Roman"/>
                          <a:ea typeface="Times New Roman"/>
                          <a:cs typeface="Times New Roman"/>
                        </a:rPr>
                        <a:t>murarz - 1</a:t>
                      </a:r>
                    </a:p>
                    <a:p>
                      <a:pPr>
                        <a:spcAft>
                          <a:spcPts val="0"/>
                        </a:spcAft>
                      </a:pPr>
                      <a:r>
                        <a:rPr lang="pl-PL" sz="1400" dirty="0">
                          <a:latin typeface="Times New Roman"/>
                          <a:ea typeface="Times New Roman"/>
                          <a:cs typeface="Times New Roman"/>
                        </a:rPr>
                        <a:t>-----------------</a:t>
                      </a:r>
                    </a:p>
                    <a:p>
                      <a:pPr>
                        <a:spcAft>
                          <a:spcPts val="0"/>
                        </a:spcAft>
                      </a:pPr>
                      <a:r>
                        <a:rPr lang="pl-PL" sz="1400" b="1" kern="0" dirty="0">
                          <a:latin typeface="Calibri"/>
                          <a:ea typeface="Times New Roman"/>
                          <a:cs typeface="Times New Roman"/>
                        </a:rPr>
                        <a:t>Razem  = 29</a:t>
                      </a:r>
                    </a:p>
                  </a:txBody>
                  <a:tcPr marL="44450" marR="44450" marT="0" marB="0"/>
                </a:tc>
              </a:tr>
              <a:tr h="370840">
                <a:tc>
                  <a:txBody>
                    <a:bodyPr/>
                    <a:lstStyle/>
                    <a:p>
                      <a:endParaRPr lang="pl-PL"/>
                    </a:p>
                  </a:txBody>
                  <a:tcPr/>
                </a:tc>
                <a:tc>
                  <a:txBody>
                    <a:bodyPr/>
                    <a:lstStyle/>
                    <a:p>
                      <a:endParaRPr lang="pl-PL"/>
                    </a:p>
                  </a:txBody>
                  <a:tcPr/>
                </a:tc>
                <a:tc>
                  <a:txBody>
                    <a:bodyPr/>
                    <a:lstStyle/>
                    <a:p>
                      <a:endParaRPr lang="pl-PL" dirty="0"/>
                    </a:p>
                  </a:txBody>
                  <a:tcPr/>
                </a:tc>
              </a:tr>
            </a:tbl>
          </a:graphicData>
        </a:graphic>
      </p:graphicFrame>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3064</Words>
  <PresentationFormat>Pokaz na ekranie (4:3)</PresentationFormat>
  <Paragraphs>583</Paragraphs>
  <Slides>52</Slides>
  <Notes>0</Notes>
  <HiddenSlides>0</HiddenSlides>
  <MMClips>0</MMClips>
  <ScaleCrop>false</ScaleCrop>
  <HeadingPairs>
    <vt:vector size="4" baseType="variant">
      <vt:variant>
        <vt:lpstr>Motyw</vt:lpstr>
      </vt:variant>
      <vt:variant>
        <vt:i4>1</vt:i4>
      </vt:variant>
      <vt:variant>
        <vt:lpstr>Tytuły slajdów</vt:lpstr>
      </vt:variant>
      <vt:variant>
        <vt:i4>52</vt:i4>
      </vt:variant>
    </vt:vector>
  </HeadingPairs>
  <TitlesOfParts>
    <vt:vector size="53" baseType="lpstr">
      <vt:lpstr>Motyw pakietu Office</vt:lpstr>
      <vt:lpstr> </vt:lpstr>
      <vt:lpstr>Egzamin potwierdzający kwalifikacje zawodowe </vt:lpstr>
      <vt:lpstr>Etap pisemny (przy komputerze) - 16 czerwca 2014r.  </vt:lpstr>
      <vt:lpstr>ETAP  PRAKTYCZNY - technik geodeta - klasa II:  Egzamin z kwalifikacji B-34 – Wykonywanie pomiarów sytuacyjnych i wysokościowych oraz opracowywanie wyników pomiaru. </vt:lpstr>
      <vt:lpstr>ETAP  PRAKTYCZNY - technik geodeta - klasa II:  Egzamin z kwalifikacji B-34 – Wykonywanie pomiarów sytuacyjnych i wysokościowych oraz opracowywanie wyników pomiaru. </vt:lpstr>
      <vt:lpstr>ETAP  PRAKTYCZNY - technik geodeta - klasa II:  Egzamin z kwalifikacji B-34 – Wykonywanie pomiarów sytuacyjnych i wysokościowych oraz opracowywanie wyników pomiaru. </vt:lpstr>
      <vt:lpstr>ETAP  PRAKTYCZNY - technik informatyk - klasa II:  Egzamin z kwalifikacji E-12 – Montaż i eksploatacja komputerów osobistych oraz urządzeń peryferyjnych. </vt:lpstr>
      <vt:lpstr>Egzamin potwierdzający kwalifikacje zawodowe </vt:lpstr>
      <vt:lpstr>  Etap pisemny (stary egzamin)  23 czerwca 2014r. godz. 12.00 (120 minut) </vt:lpstr>
      <vt:lpstr>Etap praktyczny (stary egzamin)  </vt:lpstr>
      <vt:lpstr>Etap praktyczny (stary egzamin)  </vt:lpstr>
      <vt:lpstr>Etap praktyczny (stary egzamin)  </vt:lpstr>
      <vt:lpstr>Etap praktyczny (stary egzamin)  </vt:lpstr>
      <vt:lpstr>Etap praktyczny (stary egzamin)  </vt:lpstr>
      <vt:lpstr>Wykaz nauczycieli </vt:lpstr>
      <vt:lpstr>Slajd 16</vt:lpstr>
      <vt:lpstr>INFORMACJE O EGZAMINIE POTWIERDZAJĄCYM KWALIFIKACJE W ZAWODZIE </vt:lpstr>
      <vt:lpstr>Egzamin zawodowy składa się z  części pisemnej i części praktycznej.  </vt:lpstr>
      <vt:lpstr>Zwolnienie laureatów i finalistów turniejów lub olimpiad tematycznych z części pisemnej egzaminu </vt:lpstr>
      <vt:lpstr>Część praktyczna egzaminu </vt:lpstr>
      <vt:lpstr>Warunki zdania egzaminu </vt:lpstr>
      <vt:lpstr>świadectwa i dyplomy</vt:lpstr>
      <vt:lpstr>Ponowne przystąpienie do egzaminu  </vt:lpstr>
      <vt:lpstr>Powoływanie zespołów nadzorujących przebieg części pisemnej </vt:lpstr>
      <vt:lpstr>Część pisemna przeprowadzana  z wykorzystaniem wydrukowanych arkuszy egzaminacyjnych </vt:lpstr>
      <vt:lpstr>W dniu egzaminu, przed rozpoczęciem części pisemnej egzaminu zawodowego, PZN: </vt:lpstr>
      <vt:lpstr>O wyznaczonej godzinie PZN: </vt:lpstr>
      <vt:lpstr>W czasie trwania egzaminu PZN: </vt:lpstr>
      <vt:lpstr>Po zakończeniu egzaminu PZN: </vt:lpstr>
      <vt:lpstr>Członkowie ZN współpracują z przewodniczącym i wykonują zadania związane z organizacją i przebiegiem części pisemnej egzaminu w danej sali, a w szczególności: </vt:lpstr>
      <vt:lpstr>Zadania Członków ZN c. ciąg dalszy</vt:lpstr>
      <vt:lpstr>Zadania Członków ZN c. ciąg dalszy</vt:lpstr>
      <vt:lpstr>Przewodniczący i członkowie ZN w czasie trwania części pisemnej egzaminu zawodowego nie mogą: </vt:lpstr>
      <vt:lpstr>W sali, w której odbywa się egzamin mogą przebywać: </vt:lpstr>
      <vt:lpstr>Część pisemna przeprowadzana z wykorzystaniem systemu elektronicznego </vt:lpstr>
      <vt:lpstr> </vt:lpstr>
      <vt:lpstr> </vt:lpstr>
      <vt:lpstr>Po zakończeniu na każdej zmianie części pisemnej egzaminu zawodowego PZE: </vt:lpstr>
      <vt:lpstr>Część praktyczna egzaminu </vt:lpstr>
      <vt:lpstr>Powoływanie zespołów nadzorujących część praktyczną (ZNCP) do przeprowadzenia egzaminu z zakresu kwalifikacji, w których część praktyczna egzaminu odbywa się z udziałem egzaminatora egzaminu zawodowego  </vt:lpstr>
      <vt:lpstr>Powoływanie zespołów nadzorujących część praktyczną (ZNCP) do przeprowadzenia części praktycznej egzaminu, w której rezultatem końcowym wykonania zadania egzaminacyjnego jest dokumentacja </vt:lpstr>
      <vt:lpstr>Egzaminatorzy wyznaczeni przez kierownika ośrodka egzaminacyjnego (KOE) do obserwowania i oceniania przebiegu oraz jakości rezultatów wykonania zadania egzaminacyjnego w części praktycznej egzaminu  </vt:lpstr>
      <vt:lpstr>Zadania przewodniczących i członków  zespołów nadzorujących cześć praktyczną </vt:lpstr>
      <vt:lpstr> </vt:lpstr>
      <vt:lpstr> </vt:lpstr>
      <vt:lpstr>Po zakończeniu części praktycznej egzaminu odbywającego się z udziałem egzaminatora, PZNCP: </vt:lpstr>
      <vt:lpstr>Po zakończeniu części praktycznej egzaminu, w której rezultatem końcowym wykonania zadania egzaminacyjnego jest dokumentacja, PZNCP:</vt:lpstr>
      <vt:lpstr>Członkowie ZNCP obserwują wykonywanie przez zdających zadania ‎egzaminacyjnego, współpracują z przewodniczącym ZNCP i w szczególności:‎ </vt:lpstr>
      <vt:lpstr>Zadania asystentów technicznych w części praktycznej egzaminu przeprowadzanej z wykorzystaniem stanowisk komputerowych lub stanowisk wyposażonych w maszyny i urządzenia lub specjalistyczny sprzęt  </vt:lpstr>
      <vt:lpstr>Asystent techniczny w czasie egzaminu pozostaje w sali egzaminacyjnej / miejscu egzaminowania do dyspozycji PZNCP, w tym w szczególności: </vt:lpstr>
      <vt:lpstr>PROCEDURY POSTĘPOWANIA W SYTUACJACH SZCZEGÓLNYCH</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Przedmiot:  Podstawy maszynoznawstwa</dc:title>
  <cp:lastModifiedBy>ZSP</cp:lastModifiedBy>
  <cp:revision>49</cp:revision>
  <dcterms:modified xsi:type="dcterms:W3CDTF">2014-04-02T23:39:14Z</dcterms:modified>
</cp:coreProperties>
</file>