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61" r:id="rId4"/>
    <p:sldId id="260" r:id="rId5"/>
    <p:sldId id="262" r:id="rId6"/>
    <p:sldId id="263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82" r:id="rId15"/>
    <p:sldId id="271" r:id="rId16"/>
    <p:sldId id="291" r:id="rId17"/>
    <p:sldId id="274" r:id="rId18"/>
    <p:sldId id="288" r:id="rId19"/>
    <p:sldId id="281" r:id="rId20"/>
    <p:sldId id="283" r:id="rId21"/>
    <p:sldId id="275" r:id="rId22"/>
    <p:sldId id="276" r:id="rId23"/>
    <p:sldId id="279" r:id="rId24"/>
    <p:sldId id="286" r:id="rId25"/>
    <p:sldId id="287" r:id="rId26"/>
    <p:sldId id="284" r:id="rId27"/>
    <p:sldId id="289" r:id="rId28"/>
    <p:sldId id="290" r:id="rId29"/>
  </p:sldIdLst>
  <p:sldSz cx="9144000" cy="6858000" type="screen4x3"/>
  <p:notesSz cx="6797675" cy="992822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7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51E97E-12F2-4111-964F-04D98C071AC7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A8B211B0-D229-4689-BF80-6CDC337E968A}">
      <dgm:prSet phldrT="[Teks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 smtClean="0">
              <a:latin typeface="Arial" pitchFamily="34" charset="0"/>
              <a:cs typeface="Arial" pitchFamily="34" charset="0"/>
            </a:rPr>
            <a:t>Wewnątrzszkolny system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 smtClean="0">
              <a:latin typeface="Arial" pitchFamily="34" charset="0"/>
              <a:cs typeface="Arial" pitchFamily="34" charset="0"/>
            </a:rPr>
            <a:t>doradztwa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pl-PL" sz="1800" b="1" dirty="0" smtClean="0">
              <a:latin typeface="Arial" pitchFamily="34" charset="0"/>
              <a:cs typeface="Arial" pitchFamily="34" charset="0"/>
            </a:rPr>
            <a:t>zawodowego</a:t>
          </a:r>
          <a:endParaRPr lang="pl-PL" sz="1800" b="1" dirty="0">
            <a:latin typeface="Arial" pitchFamily="34" charset="0"/>
            <a:cs typeface="Arial" pitchFamily="34" charset="0"/>
          </a:endParaRPr>
        </a:p>
      </dgm:t>
    </dgm:pt>
    <dgm:pt modelId="{BD31D7D5-EDD8-40D4-B0CD-08F37E8CFAF3}" type="parTrans" cxnId="{C762C06B-76FB-460C-B7B0-1678BA91BFF4}">
      <dgm:prSet/>
      <dgm:spPr/>
      <dgm:t>
        <a:bodyPr/>
        <a:lstStyle/>
        <a:p>
          <a:endParaRPr lang="pl-PL"/>
        </a:p>
      </dgm:t>
    </dgm:pt>
    <dgm:pt modelId="{A36ADF0A-21B1-46A3-9DA7-0F108214664C}" type="sibTrans" cxnId="{C762C06B-76FB-460C-B7B0-1678BA91BFF4}">
      <dgm:prSet/>
      <dgm:spPr/>
      <dgm:t>
        <a:bodyPr/>
        <a:lstStyle/>
        <a:p>
          <a:endParaRPr lang="pl-PL"/>
        </a:p>
      </dgm:t>
    </dgm:pt>
    <dgm:pt modelId="{B59DBB99-B670-4540-B6DD-8F3AE117F304}">
      <dgm:prSet phldrT="[Tekst]" custT="1"/>
      <dgm:spPr/>
      <dgm:t>
        <a:bodyPr/>
        <a:lstStyle/>
        <a:p>
          <a:r>
            <a:rPr lang="pl-PL" sz="1800" dirty="0" smtClean="0">
              <a:latin typeface="Arial" pitchFamily="34" charset="0"/>
              <a:cs typeface="Arial" pitchFamily="34" charset="0"/>
            </a:rPr>
            <a:t>„Lekcje”  doradztwa zawodowego   </a:t>
          </a:r>
          <a:endParaRPr lang="pl-PL" sz="1800" dirty="0">
            <a:latin typeface="Arial" pitchFamily="34" charset="0"/>
            <a:cs typeface="Arial" pitchFamily="34" charset="0"/>
          </a:endParaRPr>
        </a:p>
      </dgm:t>
    </dgm:pt>
    <dgm:pt modelId="{DB90DC51-C1EF-4440-8A5C-E74EB1A2668F}" type="parTrans" cxnId="{F2D2445B-D4CE-41D0-8B53-655A0BA1DA4D}">
      <dgm:prSet/>
      <dgm:spPr/>
      <dgm:t>
        <a:bodyPr/>
        <a:lstStyle/>
        <a:p>
          <a:endParaRPr lang="pl-PL"/>
        </a:p>
      </dgm:t>
    </dgm:pt>
    <dgm:pt modelId="{C25FBEF7-0656-441B-966F-CEEB35DFBABC}" type="sibTrans" cxnId="{F2D2445B-D4CE-41D0-8B53-655A0BA1DA4D}">
      <dgm:prSet/>
      <dgm:spPr/>
      <dgm:t>
        <a:bodyPr/>
        <a:lstStyle/>
        <a:p>
          <a:endParaRPr lang="pl-PL"/>
        </a:p>
      </dgm:t>
    </dgm:pt>
    <dgm:pt modelId="{0BD7368F-95D0-45F0-8F83-75A54D08F581}">
      <dgm:prSet phldrT="[Tekst]" custT="1"/>
      <dgm:spPr/>
      <dgm:t>
        <a:bodyPr/>
        <a:lstStyle/>
        <a:p>
          <a:r>
            <a:rPr lang="pl-PL" sz="1800" dirty="0" smtClean="0">
              <a:latin typeface="Arial" pitchFamily="34" charset="0"/>
              <a:cs typeface="Arial" pitchFamily="34" charset="0"/>
            </a:rPr>
            <a:t>Zajęcia z zakresu PPP</a:t>
          </a:r>
          <a:endParaRPr lang="pl-PL" sz="1800" dirty="0">
            <a:latin typeface="Arial" pitchFamily="34" charset="0"/>
            <a:cs typeface="Arial" pitchFamily="34" charset="0"/>
          </a:endParaRPr>
        </a:p>
      </dgm:t>
    </dgm:pt>
    <dgm:pt modelId="{C43D9C9A-0B5E-4B2E-B63B-7AA24A360CA1}" type="parTrans" cxnId="{DAECE98E-4424-44C6-B874-1B266C84791A}">
      <dgm:prSet/>
      <dgm:spPr/>
      <dgm:t>
        <a:bodyPr/>
        <a:lstStyle/>
        <a:p>
          <a:endParaRPr lang="pl-PL"/>
        </a:p>
      </dgm:t>
    </dgm:pt>
    <dgm:pt modelId="{40BE62AD-68C1-49DC-BB9E-9960931B6611}" type="sibTrans" cxnId="{DAECE98E-4424-44C6-B874-1B266C84791A}">
      <dgm:prSet/>
      <dgm:spPr/>
      <dgm:t>
        <a:bodyPr/>
        <a:lstStyle/>
        <a:p>
          <a:endParaRPr lang="pl-PL"/>
        </a:p>
      </dgm:t>
    </dgm:pt>
    <dgm:pt modelId="{D51E5706-BCB5-4585-821D-7294AE8EE533}">
      <dgm:prSet phldrT="[Tekst]" custT="1"/>
      <dgm:spPr/>
      <dgm:t>
        <a:bodyPr/>
        <a:lstStyle/>
        <a:p>
          <a:r>
            <a:rPr lang="pl-PL" sz="1800" dirty="0" smtClean="0">
              <a:latin typeface="Arial" pitchFamily="34" charset="0"/>
              <a:cs typeface="Arial" pitchFamily="34" charset="0"/>
            </a:rPr>
            <a:t>Inne działania wychowawcze  i profilaktyczne</a:t>
          </a:r>
          <a:endParaRPr lang="pl-PL" sz="1800" dirty="0">
            <a:latin typeface="Arial" pitchFamily="34" charset="0"/>
            <a:cs typeface="Arial" pitchFamily="34" charset="0"/>
          </a:endParaRPr>
        </a:p>
      </dgm:t>
    </dgm:pt>
    <dgm:pt modelId="{C0CA5972-CE23-4786-A4B8-43BF9C7CC03E}" type="parTrans" cxnId="{458D15A4-6377-4372-9100-BC87E148E5E4}">
      <dgm:prSet/>
      <dgm:spPr/>
      <dgm:t>
        <a:bodyPr/>
        <a:lstStyle/>
        <a:p>
          <a:endParaRPr lang="pl-PL"/>
        </a:p>
      </dgm:t>
    </dgm:pt>
    <dgm:pt modelId="{7712DFDA-5428-4120-919F-1BDE551AD896}" type="sibTrans" cxnId="{458D15A4-6377-4372-9100-BC87E148E5E4}">
      <dgm:prSet/>
      <dgm:spPr/>
      <dgm:t>
        <a:bodyPr/>
        <a:lstStyle/>
        <a:p>
          <a:endParaRPr lang="pl-PL"/>
        </a:p>
      </dgm:t>
    </dgm:pt>
    <dgm:pt modelId="{1DB41AFC-8B2C-4536-9678-0FD17D5878EF}">
      <dgm:prSet phldrT="[Tekst]" custT="1"/>
      <dgm:spPr/>
      <dgm:t>
        <a:bodyPr/>
        <a:lstStyle/>
        <a:p>
          <a:r>
            <a:rPr lang="pl-PL" sz="1800" dirty="0" smtClean="0">
              <a:latin typeface="Arial" pitchFamily="34" charset="0"/>
              <a:cs typeface="Arial" pitchFamily="34" charset="0"/>
            </a:rPr>
            <a:t>Lekcje innych  przedmiotów</a:t>
          </a:r>
          <a:endParaRPr lang="pl-PL" sz="1800" dirty="0">
            <a:latin typeface="Arial" pitchFamily="34" charset="0"/>
            <a:cs typeface="Arial" pitchFamily="34" charset="0"/>
          </a:endParaRPr>
        </a:p>
      </dgm:t>
    </dgm:pt>
    <dgm:pt modelId="{ED3D393E-BC1D-4948-94CF-52A8BDB19734}" type="parTrans" cxnId="{5ACB4E47-3BFB-48EE-99A9-350C41B0A932}">
      <dgm:prSet/>
      <dgm:spPr/>
      <dgm:t>
        <a:bodyPr/>
        <a:lstStyle/>
        <a:p>
          <a:endParaRPr lang="pl-PL"/>
        </a:p>
      </dgm:t>
    </dgm:pt>
    <dgm:pt modelId="{8E336607-D3DF-4B9E-A786-0EB24D8B3058}" type="sibTrans" cxnId="{5ACB4E47-3BFB-48EE-99A9-350C41B0A932}">
      <dgm:prSet/>
      <dgm:spPr/>
      <dgm:t>
        <a:bodyPr/>
        <a:lstStyle/>
        <a:p>
          <a:endParaRPr lang="pl-PL"/>
        </a:p>
      </dgm:t>
    </dgm:pt>
    <dgm:pt modelId="{4FD7DDA6-E403-4CAB-941C-1E7CFE08736E}" type="pres">
      <dgm:prSet presAssocID="{BD51E97E-12F2-4111-964F-04D98C071AC7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9A29361A-EFF8-42E5-BBA9-6FEAE3611B7E}" type="pres">
      <dgm:prSet presAssocID="{BD51E97E-12F2-4111-964F-04D98C071AC7}" presName="radial" presStyleCnt="0">
        <dgm:presLayoutVars>
          <dgm:animLvl val="ctr"/>
        </dgm:presLayoutVars>
      </dgm:prSet>
      <dgm:spPr/>
    </dgm:pt>
    <dgm:pt modelId="{0A6066FB-B7CB-44B4-8337-DF79E32BAEAC}" type="pres">
      <dgm:prSet presAssocID="{A8B211B0-D229-4689-BF80-6CDC337E968A}" presName="centerShape" presStyleLbl="vennNode1" presStyleIdx="0" presStyleCnt="5" custScaleY="69228" custLinFactNeighborX="-676" custLinFactNeighborY="-15124"/>
      <dgm:spPr/>
      <dgm:t>
        <a:bodyPr/>
        <a:lstStyle/>
        <a:p>
          <a:endParaRPr lang="pl-PL"/>
        </a:p>
      </dgm:t>
    </dgm:pt>
    <dgm:pt modelId="{2DAF8E0C-284D-4D63-A0F1-720026F11551}" type="pres">
      <dgm:prSet presAssocID="{B59DBB99-B670-4540-B6DD-8F3AE117F304}" presName="node" presStyleLbl="vennNode1" presStyleIdx="1" presStyleCnt="5" custScaleX="144892" custScaleY="71512" custRadScaleRad="96773" custRadScaleInc="-2461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B3DAE0-D34E-46EE-81F1-4071578B8C8B}" type="pres">
      <dgm:prSet presAssocID="{0BD7368F-95D0-45F0-8F83-75A54D08F581}" presName="node" presStyleLbl="vennNode1" presStyleIdx="2" presStyleCnt="5" custScaleX="137329" custRadScaleRad="94357" custRadScaleInc="-207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0C4012C-3659-431A-A85D-5ADDB5572B29}" type="pres">
      <dgm:prSet presAssocID="{D51E5706-BCB5-4585-821D-7294AE8EE533}" presName="node" presStyleLbl="vennNode1" presStyleIdx="3" presStyleCnt="5" custScaleX="144892" custRadScaleRad="43113" custRadScaleInc="-430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15249CF-C8A9-4B5C-BEB5-F5AC049BA19D}" type="pres">
      <dgm:prSet presAssocID="{1DB41AFC-8B2C-4536-9678-0FD17D5878EF}" presName="node" presStyleLbl="vennNode1" presStyleIdx="4" presStyleCnt="5" custScaleX="137325" custRadScaleRad="96866" custRadScaleInc="1879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B7CEA2C0-C384-4800-B850-CA018FC9A266}" type="presOf" srcId="{1DB41AFC-8B2C-4536-9678-0FD17D5878EF}" destId="{F15249CF-C8A9-4B5C-BEB5-F5AC049BA19D}" srcOrd="0" destOrd="0" presId="urn:microsoft.com/office/officeart/2005/8/layout/radial3"/>
    <dgm:cxn modelId="{458D15A4-6377-4372-9100-BC87E148E5E4}" srcId="{A8B211B0-D229-4689-BF80-6CDC337E968A}" destId="{D51E5706-BCB5-4585-821D-7294AE8EE533}" srcOrd="2" destOrd="0" parTransId="{C0CA5972-CE23-4786-A4B8-43BF9C7CC03E}" sibTransId="{7712DFDA-5428-4120-919F-1BDE551AD896}"/>
    <dgm:cxn modelId="{5ACB4E47-3BFB-48EE-99A9-350C41B0A932}" srcId="{A8B211B0-D229-4689-BF80-6CDC337E968A}" destId="{1DB41AFC-8B2C-4536-9678-0FD17D5878EF}" srcOrd="3" destOrd="0" parTransId="{ED3D393E-BC1D-4948-94CF-52A8BDB19734}" sibTransId="{8E336607-D3DF-4B9E-A786-0EB24D8B3058}"/>
    <dgm:cxn modelId="{511A54F7-9154-467B-85FF-EB24C6FD49C0}" type="presOf" srcId="{B59DBB99-B670-4540-B6DD-8F3AE117F304}" destId="{2DAF8E0C-284D-4D63-A0F1-720026F11551}" srcOrd="0" destOrd="0" presId="urn:microsoft.com/office/officeart/2005/8/layout/radial3"/>
    <dgm:cxn modelId="{5E3B321E-397E-48F1-954C-E3416F1577B0}" type="presOf" srcId="{BD51E97E-12F2-4111-964F-04D98C071AC7}" destId="{4FD7DDA6-E403-4CAB-941C-1E7CFE08736E}" srcOrd="0" destOrd="0" presId="urn:microsoft.com/office/officeart/2005/8/layout/radial3"/>
    <dgm:cxn modelId="{19B5AD61-EA0A-4BAC-ACAE-54B38A0DCC0E}" type="presOf" srcId="{0BD7368F-95D0-45F0-8F83-75A54D08F581}" destId="{3EB3DAE0-D34E-46EE-81F1-4071578B8C8B}" srcOrd="0" destOrd="0" presId="urn:microsoft.com/office/officeart/2005/8/layout/radial3"/>
    <dgm:cxn modelId="{F2D2445B-D4CE-41D0-8B53-655A0BA1DA4D}" srcId="{A8B211B0-D229-4689-BF80-6CDC337E968A}" destId="{B59DBB99-B670-4540-B6DD-8F3AE117F304}" srcOrd="0" destOrd="0" parTransId="{DB90DC51-C1EF-4440-8A5C-E74EB1A2668F}" sibTransId="{C25FBEF7-0656-441B-966F-CEEB35DFBABC}"/>
    <dgm:cxn modelId="{68D8C85D-DFB2-4E01-A669-8A77975391AF}" type="presOf" srcId="{A8B211B0-D229-4689-BF80-6CDC337E968A}" destId="{0A6066FB-B7CB-44B4-8337-DF79E32BAEAC}" srcOrd="0" destOrd="0" presId="urn:microsoft.com/office/officeart/2005/8/layout/radial3"/>
    <dgm:cxn modelId="{C762C06B-76FB-460C-B7B0-1678BA91BFF4}" srcId="{BD51E97E-12F2-4111-964F-04D98C071AC7}" destId="{A8B211B0-D229-4689-BF80-6CDC337E968A}" srcOrd="0" destOrd="0" parTransId="{BD31D7D5-EDD8-40D4-B0CD-08F37E8CFAF3}" sibTransId="{A36ADF0A-21B1-46A3-9DA7-0F108214664C}"/>
    <dgm:cxn modelId="{DAECE98E-4424-44C6-B874-1B266C84791A}" srcId="{A8B211B0-D229-4689-BF80-6CDC337E968A}" destId="{0BD7368F-95D0-45F0-8F83-75A54D08F581}" srcOrd="1" destOrd="0" parTransId="{C43D9C9A-0B5E-4B2E-B63B-7AA24A360CA1}" sibTransId="{40BE62AD-68C1-49DC-BB9E-9960931B6611}"/>
    <dgm:cxn modelId="{0492D3FC-5C56-4702-8EB5-706F66B726BD}" type="presOf" srcId="{D51E5706-BCB5-4585-821D-7294AE8EE533}" destId="{60C4012C-3659-431A-A85D-5ADDB5572B29}" srcOrd="0" destOrd="0" presId="urn:microsoft.com/office/officeart/2005/8/layout/radial3"/>
    <dgm:cxn modelId="{025223F1-2DDB-4ECA-A6F3-CA673F843454}" type="presParOf" srcId="{4FD7DDA6-E403-4CAB-941C-1E7CFE08736E}" destId="{9A29361A-EFF8-42E5-BBA9-6FEAE3611B7E}" srcOrd="0" destOrd="0" presId="urn:microsoft.com/office/officeart/2005/8/layout/radial3"/>
    <dgm:cxn modelId="{AA52F7A2-E8FC-43EA-AE01-5FBBCE157D06}" type="presParOf" srcId="{9A29361A-EFF8-42E5-BBA9-6FEAE3611B7E}" destId="{0A6066FB-B7CB-44B4-8337-DF79E32BAEAC}" srcOrd="0" destOrd="0" presId="urn:microsoft.com/office/officeart/2005/8/layout/radial3"/>
    <dgm:cxn modelId="{44DD559B-60A5-47B2-952E-E2A9ED47CF2B}" type="presParOf" srcId="{9A29361A-EFF8-42E5-BBA9-6FEAE3611B7E}" destId="{2DAF8E0C-284D-4D63-A0F1-720026F11551}" srcOrd="1" destOrd="0" presId="urn:microsoft.com/office/officeart/2005/8/layout/radial3"/>
    <dgm:cxn modelId="{E7D9AE77-AB6D-4721-8A3C-A7A26F8E5C8A}" type="presParOf" srcId="{9A29361A-EFF8-42E5-BBA9-6FEAE3611B7E}" destId="{3EB3DAE0-D34E-46EE-81F1-4071578B8C8B}" srcOrd="2" destOrd="0" presId="urn:microsoft.com/office/officeart/2005/8/layout/radial3"/>
    <dgm:cxn modelId="{3B8A5CE9-DA82-4A78-A25D-F0E08895A5D6}" type="presParOf" srcId="{9A29361A-EFF8-42E5-BBA9-6FEAE3611B7E}" destId="{60C4012C-3659-431A-A85D-5ADDB5572B29}" srcOrd="3" destOrd="0" presId="urn:microsoft.com/office/officeart/2005/8/layout/radial3"/>
    <dgm:cxn modelId="{6BDC633B-06E0-4EF3-8A9D-A6A6C3629097}" type="presParOf" srcId="{9A29361A-EFF8-42E5-BBA9-6FEAE3611B7E}" destId="{F15249CF-C8A9-4B5C-BEB5-F5AC049BA19D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31E425-87A8-49DF-8394-48710C3665F4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49FDB7F-460B-49E1-9876-BE05F18C5E6E}">
      <dgm:prSet phldrT="[Tekst]"/>
      <dgm:spPr/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Język polski 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900AF0F2-A7C5-4B10-8360-C497EE9369ED}" type="parTrans" cxnId="{2876A75D-B8CF-4501-8B24-94A47047B9AD}">
      <dgm:prSet/>
      <dgm:spPr/>
      <dgm:t>
        <a:bodyPr/>
        <a:lstStyle/>
        <a:p>
          <a:endParaRPr lang="pl-PL"/>
        </a:p>
      </dgm:t>
    </dgm:pt>
    <dgm:pt modelId="{B2FF9D46-4438-44E4-B245-77F793179A6F}" type="sibTrans" cxnId="{2876A75D-B8CF-4501-8B24-94A47047B9AD}">
      <dgm:prSet/>
      <dgm:spPr/>
      <dgm:t>
        <a:bodyPr/>
        <a:lstStyle/>
        <a:p>
          <a:endParaRPr lang="pl-PL"/>
        </a:p>
      </dgm:t>
    </dgm:pt>
    <dgm:pt modelId="{91497FA9-09BC-4E76-B86D-DF98537FB5F3}">
      <dgm:prSet phldrT="[Tekst]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Redagowanie CV i listu motywacyjnego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48F5A495-3F5E-4006-82F9-4ED80629B47D}" type="parTrans" cxnId="{232DD1DC-09EF-40AF-A188-934F76D85761}">
      <dgm:prSet/>
      <dgm:spPr/>
      <dgm:t>
        <a:bodyPr/>
        <a:lstStyle/>
        <a:p>
          <a:endParaRPr lang="pl-PL"/>
        </a:p>
      </dgm:t>
    </dgm:pt>
    <dgm:pt modelId="{865A6772-CE33-4838-B6F6-EBE4E2E5EAAE}" type="sibTrans" cxnId="{232DD1DC-09EF-40AF-A188-934F76D85761}">
      <dgm:prSet/>
      <dgm:spPr/>
      <dgm:t>
        <a:bodyPr/>
        <a:lstStyle/>
        <a:p>
          <a:endParaRPr lang="pl-PL"/>
        </a:p>
      </dgm:t>
    </dgm:pt>
    <dgm:pt modelId="{53BFD7A1-5E1F-448A-A484-465C546196CF}">
      <dgm:prSet phldrT="[Tekst]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Elementy autoprezentacji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AD214ACD-EC0E-409B-8ADF-FE6B051E750E}" type="parTrans" cxnId="{F682C196-8222-445B-A251-DB2AB13FD25B}">
      <dgm:prSet/>
      <dgm:spPr/>
      <dgm:t>
        <a:bodyPr/>
        <a:lstStyle/>
        <a:p>
          <a:endParaRPr lang="pl-PL"/>
        </a:p>
      </dgm:t>
    </dgm:pt>
    <dgm:pt modelId="{6619B7A7-413D-4D74-A148-4B03F3346BB6}" type="sibTrans" cxnId="{F682C196-8222-445B-A251-DB2AB13FD25B}">
      <dgm:prSet/>
      <dgm:spPr/>
      <dgm:t>
        <a:bodyPr/>
        <a:lstStyle/>
        <a:p>
          <a:endParaRPr lang="pl-PL"/>
        </a:p>
      </dgm:t>
    </dgm:pt>
    <dgm:pt modelId="{3DFC88FC-A093-4BA2-B932-BB15412D1EAA}">
      <dgm:prSet phldrT="[Tekst]"/>
      <dgm:spPr/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Wiedza o społeczeństwie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C3F67FC9-AF15-4392-9BD1-1CB9BAB96F37}" type="parTrans" cxnId="{89D1B0C6-7F72-4337-B709-AD878953A21F}">
      <dgm:prSet/>
      <dgm:spPr/>
      <dgm:t>
        <a:bodyPr/>
        <a:lstStyle/>
        <a:p>
          <a:endParaRPr lang="pl-PL"/>
        </a:p>
      </dgm:t>
    </dgm:pt>
    <dgm:pt modelId="{770FC735-8ED1-48AE-8FF3-2A0C2D6EB061}" type="sibTrans" cxnId="{89D1B0C6-7F72-4337-B709-AD878953A21F}">
      <dgm:prSet/>
      <dgm:spPr/>
      <dgm:t>
        <a:bodyPr/>
        <a:lstStyle/>
        <a:p>
          <a:endParaRPr lang="pl-PL"/>
        </a:p>
      </dgm:t>
    </dgm:pt>
    <dgm:pt modelId="{80821886-C9CA-4E61-9389-7CA19B5F0392}">
      <dgm:prSet phldrT="[Tekst]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Poznanie lokalnego rynku pracy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D4BD111A-DE53-4888-B782-2315F174B116}" type="parTrans" cxnId="{25A165F8-1567-4E49-BAE4-F30565DC9945}">
      <dgm:prSet/>
      <dgm:spPr/>
      <dgm:t>
        <a:bodyPr/>
        <a:lstStyle/>
        <a:p>
          <a:endParaRPr lang="pl-PL"/>
        </a:p>
      </dgm:t>
    </dgm:pt>
    <dgm:pt modelId="{C58C7C3F-288A-4A7E-BEC1-D30E682895FC}" type="sibTrans" cxnId="{25A165F8-1567-4E49-BAE4-F30565DC9945}">
      <dgm:prSet/>
      <dgm:spPr/>
      <dgm:t>
        <a:bodyPr/>
        <a:lstStyle/>
        <a:p>
          <a:endParaRPr lang="pl-PL"/>
        </a:p>
      </dgm:t>
    </dgm:pt>
    <dgm:pt modelId="{D0F51AB4-7E39-458A-BC67-E8089D7632E7}">
      <dgm:prSet phldrT="[Tekst]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Elementy prawa pracy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FA6F59CA-AE61-4B4E-A431-434523A42C7F}" type="parTrans" cxnId="{FB12AEC6-517B-4C26-9E3C-6B7750CCEC43}">
      <dgm:prSet/>
      <dgm:spPr/>
      <dgm:t>
        <a:bodyPr/>
        <a:lstStyle/>
        <a:p>
          <a:endParaRPr lang="pl-PL"/>
        </a:p>
      </dgm:t>
    </dgm:pt>
    <dgm:pt modelId="{EAC97F8A-06AE-4FD7-A85B-66704DBC66AB}" type="sibTrans" cxnId="{FB12AEC6-517B-4C26-9E3C-6B7750CCEC43}">
      <dgm:prSet/>
      <dgm:spPr/>
      <dgm:t>
        <a:bodyPr/>
        <a:lstStyle/>
        <a:p>
          <a:endParaRPr lang="pl-PL"/>
        </a:p>
      </dgm:t>
    </dgm:pt>
    <dgm:pt modelId="{693CA25B-3E87-4D67-8335-ABF37F689A98}">
      <dgm:prSet phldrT="[Tekst]"/>
      <dgm:spPr/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Podstawy przedsiębiorczości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D1D8E0B3-72DB-48A0-9E8B-BD4783A88C0C}" type="parTrans" cxnId="{E8D2FEAD-6984-4ABE-A87C-98C3EEFEE078}">
      <dgm:prSet/>
      <dgm:spPr/>
      <dgm:t>
        <a:bodyPr/>
        <a:lstStyle/>
        <a:p>
          <a:endParaRPr lang="pl-PL"/>
        </a:p>
      </dgm:t>
    </dgm:pt>
    <dgm:pt modelId="{B0FA8E9D-1A7B-442E-ABD1-BDCF1D16CD5E}" type="sibTrans" cxnId="{E8D2FEAD-6984-4ABE-A87C-98C3EEFEE078}">
      <dgm:prSet/>
      <dgm:spPr/>
      <dgm:t>
        <a:bodyPr/>
        <a:lstStyle/>
        <a:p>
          <a:endParaRPr lang="pl-PL"/>
        </a:p>
      </dgm:t>
    </dgm:pt>
    <dgm:pt modelId="{BB44A430-82AF-4A4B-95B7-CA700D460226}">
      <dgm:prSet phldrT="[Tekst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sz="1500" dirty="0" smtClean="0">
              <a:latin typeface="Arial" pitchFamily="34" charset="0"/>
              <a:cs typeface="Arial" pitchFamily="34" charset="0"/>
            </a:rPr>
            <a:t>Rozpoznanie  rynku  pracy</a:t>
          </a:r>
          <a:endParaRPr lang="pl-PL" sz="1500" dirty="0">
            <a:latin typeface="Arial" pitchFamily="34" charset="0"/>
            <a:cs typeface="Arial" pitchFamily="34" charset="0"/>
          </a:endParaRPr>
        </a:p>
      </dgm:t>
    </dgm:pt>
    <dgm:pt modelId="{AC422925-8BA4-4802-9164-148328FEC8BE}" type="parTrans" cxnId="{C7D16979-457B-43EE-BADF-BA2E2D8CB029}">
      <dgm:prSet/>
      <dgm:spPr/>
      <dgm:t>
        <a:bodyPr/>
        <a:lstStyle/>
        <a:p>
          <a:endParaRPr lang="pl-PL"/>
        </a:p>
      </dgm:t>
    </dgm:pt>
    <dgm:pt modelId="{AF1DEE4E-D95D-4AD5-AD7F-6EB49541F3B5}" type="sibTrans" cxnId="{C7D16979-457B-43EE-BADF-BA2E2D8CB029}">
      <dgm:prSet/>
      <dgm:spPr/>
      <dgm:t>
        <a:bodyPr/>
        <a:lstStyle/>
        <a:p>
          <a:endParaRPr lang="pl-PL"/>
        </a:p>
      </dgm:t>
    </dgm:pt>
    <dgm:pt modelId="{7747A0EC-6F84-42E8-A91B-D6AA20BCD3B2}">
      <dgm:prSet phldrT="[Tekst]" custT="1"/>
      <dgm:spPr>
        <a:solidFill>
          <a:srgbClr val="CCCCFF">
            <a:alpha val="90000"/>
          </a:srgbClr>
        </a:solidFill>
      </dgm:spPr>
      <dgm:t>
        <a:bodyPr/>
        <a:lstStyle/>
        <a:p>
          <a:r>
            <a:rPr lang="pl-PL" sz="1500" dirty="0" smtClean="0">
              <a:latin typeface="Arial" pitchFamily="34" charset="0"/>
              <a:cs typeface="Arial" pitchFamily="34" charset="0"/>
            </a:rPr>
            <a:t>Prawo pracy</a:t>
          </a:r>
          <a:endParaRPr lang="pl-PL" sz="1500" dirty="0">
            <a:latin typeface="Arial" pitchFamily="34" charset="0"/>
            <a:cs typeface="Arial" pitchFamily="34" charset="0"/>
          </a:endParaRPr>
        </a:p>
      </dgm:t>
    </dgm:pt>
    <dgm:pt modelId="{915D850E-E0B8-4237-9B72-5FBCF8236893}" type="parTrans" cxnId="{DE3B2E85-C742-40CB-B432-C43EC95311E0}">
      <dgm:prSet/>
      <dgm:spPr/>
      <dgm:t>
        <a:bodyPr/>
        <a:lstStyle/>
        <a:p>
          <a:endParaRPr lang="pl-PL"/>
        </a:p>
      </dgm:t>
    </dgm:pt>
    <dgm:pt modelId="{A0447AF7-9677-4346-AB93-E44BBC67E710}" type="sibTrans" cxnId="{DE3B2E85-C742-40CB-B432-C43EC95311E0}">
      <dgm:prSet/>
      <dgm:spPr/>
      <dgm:t>
        <a:bodyPr/>
        <a:lstStyle/>
        <a:p>
          <a:endParaRPr lang="pl-PL"/>
        </a:p>
      </dgm:t>
    </dgm:pt>
    <dgm:pt modelId="{31D69465-90F3-47F3-864B-E07AFE6B719D}">
      <dgm:prSet phldrT="[Tekst]"/>
      <dgm:spPr/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Informatyka</a:t>
          </a:r>
          <a:r>
            <a:rPr lang="pl-PL" dirty="0" smtClean="0"/>
            <a:t> </a:t>
          </a:r>
          <a:endParaRPr lang="pl-PL" dirty="0"/>
        </a:p>
      </dgm:t>
    </dgm:pt>
    <dgm:pt modelId="{ACF2C18D-961F-4FC2-B0B3-43AC6E3EC5A2}" type="parTrans" cxnId="{B1C6CFA8-37E1-4CB5-AD36-3E68BD21CCD9}">
      <dgm:prSet/>
      <dgm:spPr/>
      <dgm:t>
        <a:bodyPr/>
        <a:lstStyle/>
        <a:p>
          <a:endParaRPr lang="pl-PL"/>
        </a:p>
      </dgm:t>
    </dgm:pt>
    <dgm:pt modelId="{7750D58D-CE79-4874-B3B5-EEAEC0AFF39C}" type="sibTrans" cxnId="{B1C6CFA8-37E1-4CB5-AD36-3E68BD21CCD9}">
      <dgm:prSet/>
      <dgm:spPr/>
      <dgm:t>
        <a:bodyPr/>
        <a:lstStyle/>
        <a:p>
          <a:endParaRPr lang="pl-PL"/>
        </a:p>
      </dgm:t>
    </dgm:pt>
    <dgm:pt modelId="{2763043F-342B-4F30-B7B6-290FFD4D0E80}">
      <dgm:prSet phldrT="[Tekst]"/>
      <dgm:spPr/>
      <dgm:t>
        <a:bodyPr/>
        <a:lstStyle/>
        <a:p>
          <a:r>
            <a:rPr lang="pl-PL" dirty="0" smtClean="0">
              <a:latin typeface="Arial" pitchFamily="34" charset="0"/>
              <a:cs typeface="Arial" pitchFamily="34" charset="0"/>
            </a:rPr>
            <a:t> Geografia</a:t>
          </a:r>
          <a:endParaRPr lang="pl-PL" dirty="0">
            <a:latin typeface="Arial" pitchFamily="34" charset="0"/>
            <a:cs typeface="Arial" pitchFamily="34" charset="0"/>
          </a:endParaRPr>
        </a:p>
      </dgm:t>
    </dgm:pt>
    <dgm:pt modelId="{63A326DF-9B7B-48FB-9659-E90F82E3D0B4}" type="parTrans" cxnId="{5B311C2A-27BC-43DE-868B-FCA565DE1F5F}">
      <dgm:prSet/>
      <dgm:spPr/>
      <dgm:t>
        <a:bodyPr/>
        <a:lstStyle/>
        <a:p>
          <a:endParaRPr lang="pl-PL"/>
        </a:p>
      </dgm:t>
    </dgm:pt>
    <dgm:pt modelId="{54F302E0-D142-4D4B-9556-12FC63840101}" type="sibTrans" cxnId="{5B311C2A-27BC-43DE-868B-FCA565DE1F5F}">
      <dgm:prSet/>
      <dgm:spPr/>
      <dgm:t>
        <a:bodyPr/>
        <a:lstStyle/>
        <a:p>
          <a:endParaRPr lang="pl-PL"/>
        </a:p>
      </dgm:t>
    </dgm:pt>
    <dgm:pt modelId="{1BA0D821-3726-47AC-B4FB-69D51723AED5}" type="pres">
      <dgm:prSet presAssocID="{2731E425-87A8-49DF-8394-48710C3665F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B217046F-1C71-4980-AE8B-2A6B45E81968}" type="pres">
      <dgm:prSet presAssocID="{D49FDB7F-460B-49E1-9876-BE05F18C5E6E}" presName="linNode" presStyleCnt="0"/>
      <dgm:spPr/>
    </dgm:pt>
    <dgm:pt modelId="{D08B6330-7DDB-4B8B-BBCF-386932FFCF27}" type="pres">
      <dgm:prSet presAssocID="{D49FDB7F-460B-49E1-9876-BE05F18C5E6E}" presName="parentText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5270923-78DC-40DE-A59F-FBE0D25F3C69}" type="pres">
      <dgm:prSet presAssocID="{D49FDB7F-460B-49E1-9876-BE05F18C5E6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1DEAC7D-BAAF-4DAB-9004-811E36870387}" type="pres">
      <dgm:prSet presAssocID="{B2FF9D46-4438-44E4-B245-77F793179A6F}" presName="sp" presStyleCnt="0"/>
      <dgm:spPr/>
    </dgm:pt>
    <dgm:pt modelId="{7F1E7A9E-A307-4E27-A158-05B6A42F4A3D}" type="pres">
      <dgm:prSet presAssocID="{3DFC88FC-A093-4BA2-B932-BB15412D1EAA}" presName="linNode" presStyleCnt="0"/>
      <dgm:spPr/>
    </dgm:pt>
    <dgm:pt modelId="{2D558547-D1BA-4FC4-BF0D-9E6F97371048}" type="pres">
      <dgm:prSet presAssocID="{3DFC88FC-A093-4BA2-B932-BB15412D1EAA}" presName="parentText" presStyleLbl="node1" presStyleIdx="1" presStyleCnt="5" custLinFactNeighborX="528" custLinFactNeighborY="402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4CAAB53-3D95-43C1-8F05-0EA7D16226C4}" type="pres">
      <dgm:prSet presAssocID="{3DFC88FC-A093-4BA2-B932-BB15412D1EAA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2601CC-B16D-4BFC-A245-53352D2EC67A}" type="pres">
      <dgm:prSet presAssocID="{770FC735-8ED1-48AE-8FF3-2A0C2D6EB061}" presName="sp" presStyleCnt="0"/>
      <dgm:spPr/>
    </dgm:pt>
    <dgm:pt modelId="{E126F575-7E55-40F8-8C0D-F8AAE62531B2}" type="pres">
      <dgm:prSet presAssocID="{31D69465-90F3-47F3-864B-E07AFE6B719D}" presName="linNode" presStyleCnt="0"/>
      <dgm:spPr/>
    </dgm:pt>
    <dgm:pt modelId="{3CC29229-743B-4C49-A3E6-83E4610C0473}" type="pres">
      <dgm:prSet presAssocID="{31D69465-90F3-47F3-864B-E07AFE6B719D}" presName="parentText" presStyleLbl="node1" presStyleIdx="2" presStyleCnt="5" custLinFactNeighborX="-1878" custLinFactNeighborY="-7828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9FFD65C-F97F-43F7-95D3-66889C4BE598}" type="pres">
      <dgm:prSet presAssocID="{7750D58D-CE79-4874-B3B5-EEAEC0AFF39C}" presName="sp" presStyleCnt="0"/>
      <dgm:spPr/>
    </dgm:pt>
    <dgm:pt modelId="{E53D7D3F-5112-4E65-A4B8-C70A0B9C7CE6}" type="pres">
      <dgm:prSet presAssocID="{2763043F-342B-4F30-B7B6-290FFD4D0E80}" presName="linNode" presStyleCnt="0"/>
      <dgm:spPr/>
    </dgm:pt>
    <dgm:pt modelId="{F4EA78BB-FC32-4ABD-AEF9-3E5B9915BDED}" type="pres">
      <dgm:prSet presAssocID="{2763043F-342B-4F30-B7B6-290FFD4D0E80}" presName="parentText" presStyleLbl="node1" presStyleIdx="3" presStyleCnt="5" custLinFactNeighborX="-1916" custLinFactNeighborY="-6809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80F890F-E346-42C1-B2A5-EBED3A6EC85E}" type="pres">
      <dgm:prSet presAssocID="{54F302E0-D142-4D4B-9556-12FC63840101}" presName="sp" presStyleCnt="0"/>
      <dgm:spPr/>
    </dgm:pt>
    <dgm:pt modelId="{C9DC8788-932D-4F14-8106-2BC08AF76049}" type="pres">
      <dgm:prSet presAssocID="{693CA25B-3E87-4D67-8335-ABF37F689A98}" presName="linNode" presStyleCnt="0"/>
      <dgm:spPr/>
    </dgm:pt>
    <dgm:pt modelId="{78681D5B-6D15-47A5-894F-BF6330FCDBC0}" type="pres">
      <dgm:prSet presAssocID="{693CA25B-3E87-4D67-8335-ABF37F689A98}" presName="parentText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871C92F-1329-42CA-A42C-C7C0DD3DDB57}" type="pres">
      <dgm:prSet presAssocID="{693CA25B-3E87-4D67-8335-ABF37F689A98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232DD1DC-09EF-40AF-A188-934F76D85761}" srcId="{D49FDB7F-460B-49E1-9876-BE05F18C5E6E}" destId="{91497FA9-09BC-4E76-B86D-DF98537FB5F3}" srcOrd="0" destOrd="0" parTransId="{48F5A495-3F5E-4006-82F9-4ED80629B47D}" sibTransId="{865A6772-CE33-4838-B6F6-EBE4E2E5EAAE}"/>
    <dgm:cxn modelId="{A67DB17B-33D4-4BBE-B48B-C5E240237733}" type="presOf" srcId="{53BFD7A1-5E1F-448A-A484-465C546196CF}" destId="{05270923-78DC-40DE-A59F-FBE0D25F3C69}" srcOrd="0" destOrd="1" presId="urn:microsoft.com/office/officeart/2005/8/layout/vList5"/>
    <dgm:cxn modelId="{B1C6CFA8-37E1-4CB5-AD36-3E68BD21CCD9}" srcId="{2731E425-87A8-49DF-8394-48710C3665F4}" destId="{31D69465-90F3-47F3-864B-E07AFE6B719D}" srcOrd="2" destOrd="0" parTransId="{ACF2C18D-961F-4FC2-B0B3-43AC6E3EC5A2}" sibTransId="{7750D58D-CE79-4874-B3B5-EEAEC0AFF39C}"/>
    <dgm:cxn modelId="{34D888AE-2492-4C26-9361-F90D9AD953AA}" type="presOf" srcId="{693CA25B-3E87-4D67-8335-ABF37F689A98}" destId="{78681D5B-6D15-47A5-894F-BF6330FCDBC0}" srcOrd="0" destOrd="0" presId="urn:microsoft.com/office/officeart/2005/8/layout/vList5"/>
    <dgm:cxn modelId="{19444DD9-0867-4392-A720-A043C46C65A0}" type="presOf" srcId="{91497FA9-09BC-4E76-B86D-DF98537FB5F3}" destId="{05270923-78DC-40DE-A59F-FBE0D25F3C69}" srcOrd="0" destOrd="0" presId="urn:microsoft.com/office/officeart/2005/8/layout/vList5"/>
    <dgm:cxn modelId="{F682C196-8222-445B-A251-DB2AB13FD25B}" srcId="{D49FDB7F-460B-49E1-9876-BE05F18C5E6E}" destId="{53BFD7A1-5E1F-448A-A484-465C546196CF}" srcOrd="1" destOrd="0" parTransId="{AD214ACD-EC0E-409B-8ADF-FE6B051E750E}" sibTransId="{6619B7A7-413D-4D74-A148-4B03F3346BB6}"/>
    <dgm:cxn modelId="{71726BB5-0ABD-40E2-B3E9-14793D837726}" type="presOf" srcId="{BB44A430-82AF-4A4B-95B7-CA700D460226}" destId="{6871C92F-1329-42CA-A42C-C7C0DD3DDB57}" srcOrd="0" destOrd="0" presId="urn:microsoft.com/office/officeart/2005/8/layout/vList5"/>
    <dgm:cxn modelId="{E38E54FD-47BF-424B-9754-9E39820AEF45}" type="presOf" srcId="{2763043F-342B-4F30-B7B6-290FFD4D0E80}" destId="{F4EA78BB-FC32-4ABD-AEF9-3E5B9915BDED}" srcOrd="0" destOrd="0" presId="urn:microsoft.com/office/officeart/2005/8/layout/vList5"/>
    <dgm:cxn modelId="{5B311C2A-27BC-43DE-868B-FCA565DE1F5F}" srcId="{2731E425-87A8-49DF-8394-48710C3665F4}" destId="{2763043F-342B-4F30-B7B6-290FFD4D0E80}" srcOrd="3" destOrd="0" parTransId="{63A326DF-9B7B-48FB-9659-E90F82E3D0B4}" sibTransId="{54F302E0-D142-4D4B-9556-12FC63840101}"/>
    <dgm:cxn modelId="{FB12AEC6-517B-4C26-9E3C-6B7750CCEC43}" srcId="{3DFC88FC-A093-4BA2-B932-BB15412D1EAA}" destId="{D0F51AB4-7E39-458A-BC67-E8089D7632E7}" srcOrd="1" destOrd="0" parTransId="{FA6F59CA-AE61-4B4E-A431-434523A42C7F}" sibTransId="{EAC97F8A-06AE-4FD7-A85B-66704DBC66AB}"/>
    <dgm:cxn modelId="{82829925-5C0D-4C50-A75E-8186975E0220}" type="presOf" srcId="{31D69465-90F3-47F3-864B-E07AFE6B719D}" destId="{3CC29229-743B-4C49-A3E6-83E4610C0473}" srcOrd="0" destOrd="0" presId="urn:microsoft.com/office/officeart/2005/8/layout/vList5"/>
    <dgm:cxn modelId="{DE3B2E85-C742-40CB-B432-C43EC95311E0}" srcId="{693CA25B-3E87-4D67-8335-ABF37F689A98}" destId="{7747A0EC-6F84-42E8-A91B-D6AA20BCD3B2}" srcOrd="1" destOrd="0" parTransId="{915D850E-E0B8-4237-9B72-5FBCF8236893}" sibTransId="{A0447AF7-9677-4346-AB93-E44BBC67E710}"/>
    <dgm:cxn modelId="{DAE7B97A-001F-46D9-B87E-8150D40A18C6}" type="presOf" srcId="{D49FDB7F-460B-49E1-9876-BE05F18C5E6E}" destId="{D08B6330-7DDB-4B8B-BBCF-386932FFCF27}" srcOrd="0" destOrd="0" presId="urn:microsoft.com/office/officeart/2005/8/layout/vList5"/>
    <dgm:cxn modelId="{CE197C5D-57FF-41C0-953C-4CA87104E74C}" type="presOf" srcId="{7747A0EC-6F84-42E8-A91B-D6AA20BCD3B2}" destId="{6871C92F-1329-42CA-A42C-C7C0DD3DDB57}" srcOrd="0" destOrd="1" presId="urn:microsoft.com/office/officeart/2005/8/layout/vList5"/>
    <dgm:cxn modelId="{2876A75D-B8CF-4501-8B24-94A47047B9AD}" srcId="{2731E425-87A8-49DF-8394-48710C3665F4}" destId="{D49FDB7F-460B-49E1-9876-BE05F18C5E6E}" srcOrd="0" destOrd="0" parTransId="{900AF0F2-A7C5-4B10-8360-C497EE9369ED}" sibTransId="{B2FF9D46-4438-44E4-B245-77F793179A6F}"/>
    <dgm:cxn modelId="{3EC3D163-F4E8-403C-97B8-C2161EF733E2}" type="presOf" srcId="{2731E425-87A8-49DF-8394-48710C3665F4}" destId="{1BA0D821-3726-47AC-B4FB-69D51723AED5}" srcOrd="0" destOrd="0" presId="urn:microsoft.com/office/officeart/2005/8/layout/vList5"/>
    <dgm:cxn modelId="{0C45FFF1-D8B1-4359-8616-DA93285FA7EA}" type="presOf" srcId="{80821886-C9CA-4E61-9389-7CA19B5F0392}" destId="{D4CAAB53-3D95-43C1-8F05-0EA7D16226C4}" srcOrd="0" destOrd="0" presId="urn:microsoft.com/office/officeart/2005/8/layout/vList5"/>
    <dgm:cxn modelId="{25A165F8-1567-4E49-BAE4-F30565DC9945}" srcId="{3DFC88FC-A093-4BA2-B932-BB15412D1EAA}" destId="{80821886-C9CA-4E61-9389-7CA19B5F0392}" srcOrd="0" destOrd="0" parTransId="{D4BD111A-DE53-4888-B782-2315F174B116}" sibTransId="{C58C7C3F-288A-4A7E-BEC1-D30E682895FC}"/>
    <dgm:cxn modelId="{C7D16979-457B-43EE-BADF-BA2E2D8CB029}" srcId="{693CA25B-3E87-4D67-8335-ABF37F689A98}" destId="{BB44A430-82AF-4A4B-95B7-CA700D460226}" srcOrd="0" destOrd="0" parTransId="{AC422925-8BA4-4802-9164-148328FEC8BE}" sibTransId="{AF1DEE4E-D95D-4AD5-AD7F-6EB49541F3B5}"/>
    <dgm:cxn modelId="{DF06550F-4F76-4272-900A-9141C69677AE}" type="presOf" srcId="{3DFC88FC-A093-4BA2-B932-BB15412D1EAA}" destId="{2D558547-D1BA-4FC4-BF0D-9E6F97371048}" srcOrd="0" destOrd="0" presId="urn:microsoft.com/office/officeart/2005/8/layout/vList5"/>
    <dgm:cxn modelId="{774C8040-7AA3-456E-9EAD-A858A9D73516}" type="presOf" srcId="{D0F51AB4-7E39-458A-BC67-E8089D7632E7}" destId="{D4CAAB53-3D95-43C1-8F05-0EA7D16226C4}" srcOrd="0" destOrd="1" presId="urn:microsoft.com/office/officeart/2005/8/layout/vList5"/>
    <dgm:cxn modelId="{89D1B0C6-7F72-4337-B709-AD878953A21F}" srcId="{2731E425-87A8-49DF-8394-48710C3665F4}" destId="{3DFC88FC-A093-4BA2-B932-BB15412D1EAA}" srcOrd="1" destOrd="0" parTransId="{C3F67FC9-AF15-4392-9BD1-1CB9BAB96F37}" sibTransId="{770FC735-8ED1-48AE-8FF3-2A0C2D6EB061}"/>
    <dgm:cxn modelId="{E8D2FEAD-6984-4ABE-A87C-98C3EEFEE078}" srcId="{2731E425-87A8-49DF-8394-48710C3665F4}" destId="{693CA25B-3E87-4D67-8335-ABF37F689A98}" srcOrd="4" destOrd="0" parTransId="{D1D8E0B3-72DB-48A0-9E8B-BD4783A88C0C}" sibTransId="{B0FA8E9D-1A7B-442E-ABD1-BDCF1D16CD5E}"/>
    <dgm:cxn modelId="{057FD29C-891B-490C-8A0C-3F7DDE65C64E}" type="presParOf" srcId="{1BA0D821-3726-47AC-B4FB-69D51723AED5}" destId="{B217046F-1C71-4980-AE8B-2A6B45E81968}" srcOrd="0" destOrd="0" presId="urn:microsoft.com/office/officeart/2005/8/layout/vList5"/>
    <dgm:cxn modelId="{D692FD3E-8FA3-4CD6-94A2-52DBEB70FEE0}" type="presParOf" srcId="{B217046F-1C71-4980-AE8B-2A6B45E81968}" destId="{D08B6330-7DDB-4B8B-BBCF-386932FFCF27}" srcOrd="0" destOrd="0" presId="urn:microsoft.com/office/officeart/2005/8/layout/vList5"/>
    <dgm:cxn modelId="{3168856C-53E9-4F98-B38A-CF173FA1AEF6}" type="presParOf" srcId="{B217046F-1C71-4980-AE8B-2A6B45E81968}" destId="{05270923-78DC-40DE-A59F-FBE0D25F3C69}" srcOrd="1" destOrd="0" presId="urn:microsoft.com/office/officeart/2005/8/layout/vList5"/>
    <dgm:cxn modelId="{0493DCB5-EE9A-4978-BF45-25F301E61F75}" type="presParOf" srcId="{1BA0D821-3726-47AC-B4FB-69D51723AED5}" destId="{31DEAC7D-BAAF-4DAB-9004-811E36870387}" srcOrd="1" destOrd="0" presId="urn:microsoft.com/office/officeart/2005/8/layout/vList5"/>
    <dgm:cxn modelId="{3D02F728-0589-4FB6-BBFA-473CDFF7916C}" type="presParOf" srcId="{1BA0D821-3726-47AC-B4FB-69D51723AED5}" destId="{7F1E7A9E-A307-4E27-A158-05B6A42F4A3D}" srcOrd="2" destOrd="0" presId="urn:microsoft.com/office/officeart/2005/8/layout/vList5"/>
    <dgm:cxn modelId="{7BB2D83A-9965-4399-A099-CD8CD44FFB75}" type="presParOf" srcId="{7F1E7A9E-A307-4E27-A158-05B6A42F4A3D}" destId="{2D558547-D1BA-4FC4-BF0D-9E6F97371048}" srcOrd="0" destOrd="0" presId="urn:microsoft.com/office/officeart/2005/8/layout/vList5"/>
    <dgm:cxn modelId="{1BD5B623-BA60-4255-AA58-E7C8841204DA}" type="presParOf" srcId="{7F1E7A9E-A307-4E27-A158-05B6A42F4A3D}" destId="{D4CAAB53-3D95-43C1-8F05-0EA7D16226C4}" srcOrd="1" destOrd="0" presId="urn:microsoft.com/office/officeart/2005/8/layout/vList5"/>
    <dgm:cxn modelId="{37A37049-B2EF-4C25-AFFE-A04441AFBD47}" type="presParOf" srcId="{1BA0D821-3726-47AC-B4FB-69D51723AED5}" destId="{CE2601CC-B16D-4BFC-A245-53352D2EC67A}" srcOrd="3" destOrd="0" presId="urn:microsoft.com/office/officeart/2005/8/layout/vList5"/>
    <dgm:cxn modelId="{4703AB63-3305-40EF-B239-3A13E12F2FB5}" type="presParOf" srcId="{1BA0D821-3726-47AC-B4FB-69D51723AED5}" destId="{E126F575-7E55-40F8-8C0D-F8AAE62531B2}" srcOrd="4" destOrd="0" presId="urn:microsoft.com/office/officeart/2005/8/layout/vList5"/>
    <dgm:cxn modelId="{43BF8268-BEC7-4691-AD6B-954266227417}" type="presParOf" srcId="{E126F575-7E55-40F8-8C0D-F8AAE62531B2}" destId="{3CC29229-743B-4C49-A3E6-83E4610C0473}" srcOrd="0" destOrd="0" presId="urn:microsoft.com/office/officeart/2005/8/layout/vList5"/>
    <dgm:cxn modelId="{265A2606-0009-4DBC-89BC-2419CF6BE8BB}" type="presParOf" srcId="{1BA0D821-3726-47AC-B4FB-69D51723AED5}" destId="{29FFD65C-F97F-43F7-95D3-66889C4BE598}" srcOrd="5" destOrd="0" presId="urn:microsoft.com/office/officeart/2005/8/layout/vList5"/>
    <dgm:cxn modelId="{C1C6DEFD-BA01-4C34-A2EC-85112FF3817F}" type="presParOf" srcId="{1BA0D821-3726-47AC-B4FB-69D51723AED5}" destId="{E53D7D3F-5112-4E65-A4B8-C70A0B9C7CE6}" srcOrd="6" destOrd="0" presId="urn:microsoft.com/office/officeart/2005/8/layout/vList5"/>
    <dgm:cxn modelId="{A4F48B26-015E-46F5-A7D9-73068976C481}" type="presParOf" srcId="{E53D7D3F-5112-4E65-A4B8-C70A0B9C7CE6}" destId="{F4EA78BB-FC32-4ABD-AEF9-3E5B9915BDED}" srcOrd="0" destOrd="0" presId="urn:microsoft.com/office/officeart/2005/8/layout/vList5"/>
    <dgm:cxn modelId="{57D96F96-1EAB-4544-9617-BA01C32CCA6F}" type="presParOf" srcId="{1BA0D821-3726-47AC-B4FB-69D51723AED5}" destId="{A80F890F-E346-42C1-B2A5-EBED3A6EC85E}" srcOrd="7" destOrd="0" presId="urn:microsoft.com/office/officeart/2005/8/layout/vList5"/>
    <dgm:cxn modelId="{8A011543-479B-4007-87FB-AF2E6818E88E}" type="presParOf" srcId="{1BA0D821-3726-47AC-B4FB-69D51723AED5}" destId="{C9DC8788-932D-4F14-8106-2BC08AF76049}" srcOrd="8" destOrd="0" presId="urn:microsoft.com/office/officeart/2005/8/layout/vList5"/>
    <dgm:cxn modelId="{A3739D81-5283-49F3-B502-3DBA71CFF33B}" type="presParOf" srcId="{C9DC8788-932D-4F14-8106-2BC08AF76049}" destId="{78681D5B-6D15-47A5-894F-BF6330FCDBC0}" srcOrd="0" destOrd="0" presId="urn:microsoft.com/office/officeart/2005/8/layout/vList5"/>
    <dgm:cxn modelId="{5955DA0E-F88A-45F5-91D7-7CBB57E51B8B}" type="presParOf" srcId="{C9DC8788-932D-4F14-8106-2BC08AF76049}" destId="{6871C92F-1329-42CA-A42C-C7C0DD3DDB5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9D8BD4-0004-4D40-AC8F-21FA4D8AFFE5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2B6AD120-11D7-417D-ABF0-431CACFE43C8}">
      <dgm:prSet phldrT="[Tekst]" custT="1"/>
      <dgm:spPr/>
      <dgm:t>
        <a:bodyPr/>
        <a:lstStyle/>
        <a:p>
          <a:r>
            <a:rPr lang="pl-PL" sz="2000" dirty="0" smtClean="0"/>
            <a:t>- organizacja zajęć dodatkowych           z zakresu doradztwa zawodowego,</a:t>
          </a:r>
        </a:p>
        <a:p>
          <a:r>
            <a:rPr lang="pl-PL" sz="2000" dirty="0" smtClean="0"/>
            <a:t>- organizacja zajęć dodatkowych np. koło przedsiębiorczości</a:t>
          </a:r>
          <a:endParaRPr lang="pl-PL" sz="2000" dirty="0">
            <a:latin typeface="Arial" pitchFamily="34" charset="0"/>
            <a:cs typeface="Arial" pitchFamily="34" charset="0"/>
          </a:endParaRPr>
        </a:p>
      </dgm:t>
    </dgm:pt>
    <dgm:pt modelId="{CB00A5A9-A557-492E-A8E9-48D6A89EE849}" type="parTrans" cxnId="{1053119C-E32B-4566-A5CE-7A7A65190E24}">
      <dgm:prSet/>
      <dgm:spPr/>
      <dgm:t>
        <a:bodyPr/>
        <a:lstStyle/>
        <a:p>
          <a:endParaRPr lang="pl-PL"/>
        </a:p>
      </dgm:t>
    </dgm:pt>
    <dgm:pt modelId="{DBA7D715-A79D-4E4E-836D-60FD004A3C0C}" type="sibTrans" cxnId="{1053119C-E32B-4566-A5CE-7A7A65190E24}">
      <dgm:prSet/>
      <dgm:spPr/>
      <dgm:t>
        <a:bodyPr/>
        <a:lstStyle/>
        <a:p>
          <a:endParaRPr lang="pl-PL"/>
        </a:p>
      </dgm:t>
    </dgm:pt>
    <dgm:pt modelId="{0489B7C4-6CCC-4B94-AA05-20C445723650}">
      <dgm:prSet phldrT="[Tekst]" custT="1"/>
      <dgm:spPr/>
      <dgm:t>
        <a:bodyPr/>
        <a:lstStyle/>
        <a:p>
          <a:pPr algn="just"/>
          <a:r>
            <a:rPr lang="pl-PL" sz="2000" dirty="0" smtClean="0"/>
            <a:t>- prowadzenie doraźnych zajęć grupowych i indywidualnych </a:t>
          </a:r>
          <a:endParaRPr lang="pl-PL" sz="2000" dirty="0">
            <a:latin typeface="Arial" pitchFamily="34" charset="0"/>
            <a:cs typeface="Arial" pitchFamily="34" charset="0"/>
          </a:endParaRPr>
        </a:p>
      </dgm:t>
    </dgm:pt>
    <dgm:pt modelId="{ABD4E1F2-2D6F-45CE-B728-DDBB7D97D0A5}" type="parTrans" cxnId="{52BB110E-8973-498F-8A45-555AB27B8610}">
      <dgm:prSet/>
      <dgm:spPr/>
      <dgm:t>
        <a:bodyPr/>
        <a:lstStyle/>
        <a:p>
          <a:endParaRPr lang="pl-PL"/>
        </a:p>
      </dgm:t>
    </dgm:pt>
    <dgm:pt modelId="{A59EF3B3-E0DA-480F-ABDB-E3143244A8C4}" type="sibTrans" cxnId="{52BB110E-8973-498F-8A45-555AB27B8610}">
      <dgm:prSet/>
      <dgm:spPr/>
      <dgm:t>
        <a:bodyPr/>
        <a:lstStyle/>
        <a:p>
          <a:endParaRPr lang="pl-PL"/>
        </a:p>
      </dgm:t>
    </dgm:pt>
    <dgm:pt modelId="{733BFB25-16F0-469E-BB21-8B4C2C5EC7FA}" type="pres">
      <dgm:prSet presAssocID="{E19D8BD4-0004-4D40-AC8F-21FA4D8AFFE5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5FABD5-A6F8-46B8-A00F-36CE87E54AB7}" type="pres">
      <dgm:prSet presAssocID="{2B6AD120-11D7-417D-ABF0-431CACFE43C8}" presName="parentLin" presStyleCnt="0"/>
      <dgm:spPr/>
    </dgm:pt>
    <dgm:pt modelId="{8E334E82-C183-4AEC-8BC9-93CC0CEF0046}" type="pres">
      <dgm:prSet presAssocID="{2B6AD120-11D7-417D-ABF0-431CACFE43C8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A1D8D436-FAA8-4720-A0A5-5879C420178B}" type="pres">
      <dgm:prSet presAssocID="{2B6AD120-11D7-417D-ABF0-431CACFE43C8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EF89754-ADD8-405C-9396-25E9E661F289}" type="pres">
      <dgm:prSet presAssocID="{2B6AD120-11D7-417D-ABF0-431CACFE43C8}" presName="negativeSpace" presStyleCnt="0"/>
      <dgm:spPr/>
    </dgm:pt>
    <dgm:pt modelId="{A8F4C851-9357-4AB0-B03F-05AE091D51FE}" type="pres">
      <dgm:prSet presAssocID="{2B6AD120-11D7-417D-ABF0-431CACFE43C8}" presName="childText" presStyleLbl="conFgAcc1" presStyleIdx="0" presStyleCnt="2">
        <dgm:presLayoutVars>
          <dgm:bulletEnabled val="1"/>
        </dgm:presLayoutVars>
      </dgm:prSet>
      <dgm:spPr/>
    </dgm:pt>
    <dgm:pt modelId="{968F5E24-2769-4FE1-8DFB-3EBE6FB54CD8}" type="pres">
      <dgm:prSet presAssocID="{DBA7D715-A79D-4E4E-836D-60FD004A3C0C}" presName="spaceBetweenRectangles" presStyleCnt="0"/>
      <dgm:spPr/>
    </dgm:pt>
    <dgm:pt modelId="{40F7C239-1BCE-403E-9550-0D0C03520599}" type="pres">
      <dgm:prSet presAssocID="{0489B7C4-6CCC-4B94-AA05-20C445723650}" presName="parentLin" presStyleCnt="0"/>
      <dgm:spPr/>
    </dgm:pt>
    <dgm:pt modelId="{3C5220B7-2435-439D-BAC7-3B0BBE874E89}" type="pres">
      <dgm:prSet presAssocID="{0489B7C4-6CCC-4B94-AA05-20C445723650}" presName="parentLeftMargin" presStyleLbl="node1" presStyleIdx="0" presStyleCnt="2"/>
      <dgm:spPr/>
      <dgm:t>
        <a:bodyPr/>
        <a:lstStyle/>
        <a:p>
          <a:endParaRPr lang="pl-PL"/>
        </a:p>
      </dgm:t>
    </dgm:pt>
    <dgm:pt modelId="{102A4F44-B539-4B00-8D4D-BE3C750CAD91}" type="pres">
      <dgm:prSet presAssocID="{0489B7C4-6CCC-4B94-AA05-20C445723650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294F93F-9552-47E2-91D9-DA4EF98D33F7}" type="pres">
      <dgm:prSet presAssocID="{0489B7C4-6CCC-4B94-AA05-20C445723650}" presName="negativeSpace" presStyleCnt="0"/>
      <dgm:spPr/>
    </dgm:pt>
    <dgm:pt modelId="{8BC0271B-DC0C-475B-A386-E50ECA300486}" type="pres">
      <dgm:prSet presAssocID="{0489B7C4-6CCC-4B94-AA05-20C445723650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EE3E8D5C-2AE6-40AD-89D6-BAA1890971DA}" type="presOf" srcId="{E19D8BD4-0004-4D40-AC8F-21FA4D8AFFE5}" destId="{733BFB25-16F0-469E-BB21-8B4C2C5EC7FA}" srcOrd="0" destOrd="0" presId="urn:microsoft.com/office/officeart/2005/8/layout/list1"/>
    <dgm:cxn modelId="{AC49DC19-7D74-4772-BAB7-385B7528E566}" type="presOf" srcId="{0489B7C4-6CCC-4B94-AA05-20C445723650}" destId="{102A4F44-B539-4B00-8D4D-BE3C750CAD91}" srcOrd="1" destOrd="0" presId="urn:microsoft.com/office/officeart/2005/8/layout/list1"/>
    <dgm:cxn modelId="{C909F631-9EE3-4C8D-A5D6-1547B336A0C5}" type="presOf" srcId="{0489B7C4-6CCC-4B94-AA05-20C445723650}" destId="{3C5220B7-2435-439D-BAC7-3B0BBE874E89}" srcOrd="0" destOrd="0" presId="urn:microsoft.com/office/officeart/2005/8/layout/list1"/>
    <dgm:cxn modelId="{1053119C-E32B-4566-A5CE-7A7A65190E24}" srcId="{E19D8BD4-0004-4D40-AC8F-21FA4D8AFFE5}" destId="{2B6AD120-11D7-417D-ABF0-431CACFE43C8}" srcOrd="0" destOrd="0" parTransId="{CB00A5A9-A557-492E-A8E9-48D6A89EE849}" sibTransId="{DBA7D715-A79D-4E4E-836D-60FD004A3C0C}"/>
    <dgm:cxn modelId="{F60F54A6-CF32-4398-BBDC-2995DEAA5B61}" type="presOf" srcId="{2B6AD120-11D7-417D-ABF0-431CACFE43C8}" destId="{A1D8D436-FAA8-4720-A0A5-5879C420178B}" srcOrd="1" destOrd="0" presId="urn:microsoft.com/office/officeart/2005/8/layout/list1"/>
    <dgm:cxn modelId="{52BB110E-8973-498F-8A45-555AB27B8610}" srcId="{E19D8BD4-0004-4D40-AC8F-21FA4D8AFFE5}" destId="{0489B7C4-6CCC-4B94-AA05-20C445723650}" srcOrd="1" destOrd="0" parTransId="{ABD4E1F2-2D6F-45CE-B728-DDBB7D97D0A5}" sibTransId="{A59EF3B3-E0DA-480F-ABDB-E3143244A8C4}"/>
    <dgm:cxn modelId="{414A7D7C-20B8-4FC4-A348-1812574BB4A0}" type="presOf" srcId="{2B6AD120-11D7-417D-ABF0-431CACFE43C8}" destId="{8E334E82-C183-4AEC-8BC9-93CC0CEF0046}" srcOrd="0" destOrd="0" presId="urn:microsoft.com/office/officeart/2005/8/layout/list1"/>
    <dgm:cxn modelId="{9926206F-E7E8-4167-9B48-6947660369EA}" type="presParOf" srcId="{733BFB25-16F0-469E-BB21-8B4C2C5EC7FA}" destId="{785FABD5-A6F8-46B8-A00F-36CE87E54AB7}" srcOrd="0" destOrd="0" presId="urn:microsoft.com/office/officeart/2005/8/layout/list1"/>
    <dgm:cxn modelId="{FA4DC901-4F43-4E88-BE4F-2A6B8D4E5BD0}" type="presParOf" srcId="{785FABD5-A6F8-46B8-A00F-36CE87E54AB7}" destId="{8E334E82-C183-4AEC-8BC9-93CC0CEF0046}" srcOrd="0" destOrd="0" presId="urn:microsoft.com/office/officeart/2005/8/layout/list1"/>
    <dgm:cxn modelId="{0EDF2FB8-A641-4BD5-9D32-551BB519B155}" type="presParOf" srcId="{785FABD5-A6F8-46B8-A00F-36CE87E54AB7}" destId="{A1D8D436-FAA8-4720-A0A5-5879C420178B}" srcOrd="1" destOrd="0" presId="urn:microsoft.com/office/officeart/2005/8/layout/list1"/>
    <dgm:cxn modelId="{89F41857-D539-46E6-8909-E14223E2F816}" type="presParOf" srcId="{733BFB25-16F0-469E-BB21-8B4C2C5EC7FA}" destId="{CEF89754-ADD8-405C-9396-25E9E661F289}" srcOrd="1" destOrd="0" presId="urn:microsoft.com/office/officeart/2005/8/layout/list1"/>
    <dgm:cxn modelId="{B9FDBC67-BBAF-4775-AD58-794FF301C80A}" type="presParOf" srcId="{733BFB25-16F0-469E-BB21-8B4C2C5EC7FA}" destId="{A8F4C851-9357-4AB0-B03F-05AE091D51FE}" srcOrd="2" destOrd="0" presId="urn:microsoft.com/office/officeart/2005/8/layout/list1"/>
    <dgm:cxn modelId="{ACC046D2-EF24-4677-83BD-7EDA0FD9F026}" type="presParOf" srcId="{733BFB25-16F0-469E-BB21-8B4C2C5EC7FA}" destId="{968F5E24-2769-4FE1-8DFB-3EBE6FB54CD8}" srcOrd="3" destOrd="0" presId="urn:microsoft.com/office/officeart/2005/8/layout/list1"/>
    <dgm:cxn modelId="{7033C025-AA12-4967-A789-2842CD0FAC52}" type="presParOf" srcId="{733BFB25-16F0-469E-BB21-8B4C2C5EC7FA}" destId="{40F7C239-1BCE-403E-9550-0D0C03520599}" srcOrd="4" destOrd="0" presId="urn:microsoft.com/office/officeart/2005/8/layout/list1"/>
    <dgm:cxn modelId="{3DC5412F-9946-4EA3-882D-3A13A4FB04AD}" type="presParOf" srcId="{40F7C239-1BCE-403E-9550-0D0C03520599}" destId="{3C5220B7-2435-439D-BAC7-3B0BBE874E89}" srcOrd="0" destOrd="0" presId="urn:microsoft.com/office/officeart/2005/8/layout/list1"/>
    <dgm:cxn modelId="{E71A7DFA-FB8B-4B91-ADE9-91ACC75006E9}" type="presParOf" srcId="{40F7C239-1BCE-403E-9550-0D0C03520599}" destId="{102A4F44-B539-4B00-8D4D-BE3C750CAD91}" srcOrd="1" destOrd="0" presId="urn:microsoft.com/office/officeart/2005/8/layout/list1"/>
    <dgm:cxn modelId="{2D7D6BE1-924E-42D8-9853-62993567C405}" type="presParOf" srcId="{733BFB25-16F0-469E-BB21-8B4C2C5EC7FA}" destId="{5294F93F-9552-47E2-91D9-DA4EF98D33F7}" srcOrd="5" destOrd="0" presId="urn:microsoft.com/office/officeart/2005/8/layout/list1"/>
    <dgm:cxn modelId="{E809F3F0-F1B5-429D-928E-9D819AA46A24}" type="presParOf" srcId="{733BFB25-16F0-469E-BB21-8B4C2C5EC7FA}" destId="{8BC0271B-DC0C-475B-A386-E50ECA30048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EA354F8-5B9A-42B2-AC49-A212CB62E7A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41D176F-A7AC-408A-A24B-A338CE03B91F}">
      <dgm:prSet phldrT="[Tekst]" custT="1"/>
      <dgm:spPr/>
      <dgm:t>
        <a:bodyPr/>
        <a:lstStyle/>
        <a:p>
          <a:r>
            <a:rPr lang="pl-PL" sz="1600" b="1" dirty="0" smtClean="0"/>
            <a:t>tematyki godzin wychowawczych</a:t>
          </a:r>
          <a:endParaRPr lang="pl-PL" sz="1600" b="1" dirty="0"/>
        </a:p>
      </dgm:t>
    </dgm:pt>
    <dgm:pt modelId="{EB82C20D-7AC7-45FB-9243-D0FA55B2BC5C}" type="parTrans" cxnId="{752FF6CE-C658-4ED6-9415-BFBC22622161}">
      <dgm:prSet/>
      <dgm:spPr/>
      <dgm:t>
        <a:bodyPr/>
        <a:lstStyle/>
        <a:p>
          <a:endParaRPr lang="pl-PL"/>
        </a:p>
      </dgm:t>
    </dgm:pt>
    <dgm:pt modelId="{BD457B79-2389-42A9-B98A-E75D5834EBD1}" type="sibTrans" cxnId="{752FF6CE-C658-4ED6-9415-BFBC22622161}">
      <dgm:prSet/>
      <dgm:spPr/>
      <dgm:t>
        <a:bodyPr/>
        <a:lstStyle/>
        <a:p>
          <a:endParaRPr lang="pl-PL"/>
        </a:p>
      </dgm:t>
    </dgm:pt>
    <dgm:pt modelId="{0C68531A-1084-44A3-A8F1-424FF70CC97D}">
      <dgm:prSet phldrT="[Tekst]" custT="1"/>
      <dgm:spPr/>
      <dgm:t>
        <a:bodyPr/>
        <a:lstStyle/>
        <a:p>
          <a:pPr algn="ctr"/>
          <a:r>
            <a:rPr lang="pl-PL" sz="1400" b="1" dirty="0" smtClean="0"/>
            <a:t>współpracy z instytucjami zewnętrznymi                    </a:t>
          </a:r>
          <a:r>
            <a:rPr lang="pl-PL" sz="900" dirty="0" smtClean="0"/>
            <a:t>np. poradnią</a:t>
          </a:r>
          <a:br>
            <a:rPr lang="pl-PL" sz="900" dirty="0" smtClean="0"/>
          </a:br>
          <a:r>
            <a:rPr lang="pl-PL" sz="900" dirty="0" smtClean="0"/>
            <a:t>     psychologiczno-pedagogiczną w ramach warsztatów, </a:t>
          </a:r>
          <a:br>
            <a:rPr lang="pl-PL" sz="900" dirty="0" smtClean="0"/>
          </a:br>
          <a:r>
            <a:rPr lang="pl-PL" sz="900" dirty="0" smtClean="0"/>
            <a:t>     indywidualnych konsultacji dla uczniów i wychowanków czy szkole ń dla nauczycieli i wychowawców, </a:t>
          </a:r>
          <a:endParaRPr lang="pl-PL" sz="900" dirty="0"/>
        </a:p>
      </dgm:t>
    </dgm:pt>
    <dgm:pt modelId="{AFBE9C51-2414-4162-AD28-A1B94F014CBB}" type="parTrans" cxnId="{3085DC11-2D40-4446-9D29-EE5C7D796125}">
      <dgm:prSet/>
      <dgm:spPr/>
      <dgm:t>
        <a:bodyPr/>
        <a:lstStyle/>
        <a:p>
          <a:endParaRPr lang="pl-PL"/>
        </a:p>
      </dgm:t>
    </dgm:pt>
    <dgm:pt modelId="{E0B8EBE2-CB9C-44F1-A9E6-02F29BD01FB0}" type="sibTrans" cxnId="{3085DC11-2D40-4446-9D29-EE5C7D796125}">
      <dgm:prSet/>
      <dgm:spPr/>
      <dgm:t>
        <a:bodyPr/>
        <a:lstStyle/>
        <a:p>
          <a:endParaRPr lang="pl-PL"/>
        </a:p>
      </dgm:t>
    </dgm:pt>
    <dgm:pt modelId="{72D28F51-79B0-4DFF-A9CC-217566DB9583}">
      <dgm:prSet custT="1"/>
      <dgm:spPr/>
      <dgm:t>
        <a:bodyPr/>
        <a:lstStyle/>
        <a:p>
          <a:r>
            <a:rPr lang="pl-PL" sz="1400" b="1" dirty="0" smtClean="0"/>
            <a:t>programu  profilaktyczno-wychowawczego</a:t>
          </a:r>
          <a:r>
            <a:rPr lang="pl-PL" sz="1400" dirty="0" smtClean="0"/>
            <a:t>,                 </a:t>
          </a:r>
          <a:r>
            <a:rPr lang="pl-PL" sz="900" dirty="0" smtClean="0"/>
            <a:t>w tym prelekcje, </a:t>
          </a:r>
          <a:br>
            <a:rPr lang="pl-PL" sz="900" dirty="0" smtClean="0"/>
          </a:br>
          <a:r>
            <a:rPr lang="pl-PL" sz="900" dirty="0" smtClean="0"/>
            <a:t>     spotkania </a:t>
          </a:r>
          <a:r>
            <a:rPr lang="pl-PL" sz="900" dirty="0" err="1" smtClean="0"/>
            <a:t>zawodoznawcze</a:t>
          </a:r>
          <a:r>
            <a:rPr lang="pl-PL" sz="900" dirty="0" smtClean="0"/>
            <a:t>, wycieczki,</a:t>
          </a:r>
          <a:endParaRPr lang="pl-PL" sz="900" dirty="0"/>
        </a:p>
      </dgm:t>
    </dgm:pt>
    <dgm:pt modelId="{AFCC26F6-7958-4A3F-8673-3419501A60EA}" type="parTrans" cxnId="{F20CE421-B30F-4437-A080-708543BABB58}">
      <dgm:prSet/>
      <dgm:spPr/>
      <dgm:t>
        <a:bodyPr/>
        <a:lstStyle/>
        <a:p>
          <a:endParaRPr lang="pl-PL"/>
        </a:p>
      </dgm:t>
    </dgm:pt>
    <dgm:pt modelId="{95C119F1-5327-4655-BF89-C933DE394488}" type="sibTrans" cxnId="{F20CE421-B30F-4437-A080-708543BABB58}">
      <dgm:prSet/>
      <dgm:spPr/>
      <dgm:t>
        <a:bodyPr/>
        <a:lstStyle/>
        <a:p>
          <a:endParaRPr lang="pl-PL"/>
        </a:p>
      </dgm:t>
    </dgm:pt>
    <dgm:pt modelId="{EB4E86AF-CE7D-498B-B0B3-3EA7B71D2BDF}" type="pres">
      <dgm:prSet presAssocID="{DEA354F8-5B9A-42B2-AC49-A212CB62E7A5}" presName="CompostProcess" presStyleCnt="0">
        <dgm:presLayoutVars>
          <dgm:dir/>
          <dgm:resizeHandles val="exact"/>
        </dgm:presLayoutVars>
      </dgm:prSet>
      <dgm:spPr/>
    </dgm:pt>
    <dgm:pt modelId="{C7BA5D0D-A1C2-4176-B581-3D9783576EDA}" type="pres">
      <dgm:prSet presAssocID="{DEA354F8-5B9A-42B2-AC49-A212CB62E7A5}" presName="arrow" presStyleLbl="bgShp" presStyleIdx="0" presStyleCnt="1"/>
      <dgm:spPr/>
    </dgm:pt>
    <dgm:pt modelId="{191FF379-5696-4492-BE24-FEA54232B704}" type="pres">
      <dgm:prSet presAssocID="{DEA354F8-5B9A-42B2-AC49-A212CB62E7A5}" presName="linearProcess" presStyleCnt="0"/>
      <dgm:spPr/>
    </dgm:pt>
    <dgm:pt modelId="{EC5553D6-5A9D-4ED0-94A0-32B853A3847D}" type="pres">
      <dgm:prSet presAssocID="{841D176F-A7AC-408A-A24B-A338CE03B91F}" presName="textNode" presStyleLbl="node1" presStyleIdx="0" presStyleCnt="3" custScaleY="1329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BEA616DD-8D2B-4FA6-A9D6-B5E23D4B48D5}" type="pres">
      <dgm:prSet presAssocID="{BD457B79-2389-42A9-B98A-E75D5834EBD1}" presName="sibTrans" presStyleCnt="0"/>
      <dgm:spPr/>
    </dgm:pt>
    <dgm:pt modelId="{0B6B86AD-E185-4051-9586-A52E49F52EDC}" type="pres">
      <dgm:prSet presAssocID="{0C68531A-1084-44A3-A8F1-424FF70CC97D}" presName="textNode" presStyleLbl="node1" presStyleIdx="1" presStyleCnt="3" custScaleX="84505" custScaleY="143617" custLinFactNeighborX="19479" custLinFactNeighborY="531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8A5F60B2-DB1E-4EDC-87C5-A44A0903C4DA}" type="pres">
      <dgm:prSet presAssocID="{E0B8EBE2-CB9C-44F1-A9E6-02F29BD01FB0}" presName="sibTrans" presStyleCnt="0"/>
      <dgm:spPr/>
    </dgm:pt>
    <dgm:pt modelId="{62E5301D-8F2D-4ECD-958C-A18F114CAE08}" type="pres">
      <dgm:prSet presAssocID="{72D28F51-79B0-4DFF-A9CC-217566DB9583}" presName="textNode" presStyleLbl="node1" presStyleIdx="2" presStyleCnt="3" custScaleY="132979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F20CE421-B30F-4437-A080-708543BABB58}" srcId="{DEA354F8-5B9A-42B2-AC49-A212CB62E7A5}" destId="{72D28F51-79B0-4DFF-A9CC-217566DB9583}" srcOrd="2" destOrd="0" parTransId="{AFCC26F6-7958-4A3F-8673-3419501A60EA}" sibTransId="{95C119F1-5327-4655-BF89-C933DE394488}"/>
    <dgm:cxn modelId="{F6A1FFA4-7CC5-43FB-A2AE-32D1CA9485E7}" type="presOf" srcId="{DEA354F8-5B9A-42B2-AC49-A212CB62E7A5}" destId="{EB4E86AF-CE7D-498B-B0B3-3EA7B71D2BDF}" srcOrd="0" destOrd="0" presId="urn:microsoft.com/office/officeart/2005/8/layout/hProcess9"/>
    <dgm:cxn modelId="{B5AE3B13-FD07-42B4-A426-982FCB2651AD}" type="presOf" srcId="{0C68531A-1084-44A3-A8F1-424FF70CC97D}" destId="{0B6B86AD-E185-4051-9586-A52E49F52EDC}" srcOrd="0" destOrd="0" presId="urn:microsoft.com/office/officeart/2005/8/layout/hProcess9"/>
    <dgm:cxn modelId="{3085DC11-2D40-4446-9D29-EE5C7D796125}" srcId="{DEA354F8-5B9A-42B2-AC49-A212CB62E7A5}" destId="{0C68531A-1084-44A3-A8F1-424FF70CC97D}" srcOrd="1" destOrd="0" parTransId="{AFBE9C51-2414-4162-AD28-A1B94F014CBB}" sibTransId="{E0B8EBE2-CB9C-44F1-A9E6-02F29BD01FB0}"/>
    <dgm:cxn modelId="{94B65377-AF58-4525-8C2A-F173862D0631}" type="presOf" srcId="{72D28F51-79B0-4DFF-A9CC-217566DB9583}" destId="{62E5301D-8F2D-4ECD-958C-A18F114CAE08}" srcOrd="0" destOrd="0" presId="urn:microsoft.com/office/officeart/2005/8/layout/hProcess9"/>
    <dgm:cxn modelId="{752FF6CE-C658-4ED6-9415-BFBC22622161}" srcId="{DEA354F8-5B9A-42B2-AC49-A212CB62E7A5}" destId="{841D176F-A7AC-408A-A24B-A338CE03B91F}" srcOrd="0" destOrd="0" parTransId="{EB82C20D-7AC7-45FB-9243-D0FA55B2BC5C}" sibTransId="{BD457B79-2389-42A9-B98A-E75D5834EBD1}"/>
    <dgm:cxn modelId="{EA9F57F7-0972-4555-8236-1907997D702E}" type="presOf" srcId="{841D176F-A7AC-408A-A24B-A338CE03B91F}" destId="{EC5553D6-5A9D-4ED0-94A0-32B853A3847D}" srcOrd="0" destOrd="0" presId="urn:microsoft.com/office/officeart/2005/8/layout/hProcess9"/>
    <dgm:cxn modelId="{E1083303-3E73-4E43-9A8A-7EB15B66F86B}" type="presParOf" srcId="{EB4E86AF-CE7D-498B-B0B3-3EA7B71D2BDF}" destId="{C7BA5D0D-A1C2-4176-B581-3D9783576EDA}" srcOrd="0" destOrd="0" presId="urn:microsoft.com/office/officeart/2005/8/layout/hProcess9"/>
    <dgm:cxn modelId="{0BAE5207-B38B-4FCA-A779-B5E55A4A8029}" type="presParOf" srcId="{EB4E86AF-CE7D-498B-B0B3-3EA7B71D2BDF}" destId="{191FF379-5696-4492-BE24-FEA54232B704}" srcOrd="1" destOrd="0" presId="urn:microsoft.com/office/officeart/2005/8/layout/hProcess9"/>
    <dgm:cxn modelId="{8F5128C2-55B4-42D3-8C49-E237540A5859}" type="presParOf" srcId="{191FF379-5696-4492-BE24-FEA54232B704}" destId="{EC5553D6-5A9D-4ED0-94A0-32B853A3847D}" srcOrd="0" destOrd="0" presId="urn:microsoft.com/office/officeart/2005/8/layout/hProcess9"/>
    <dgm:cxn modelId="{43599749-56D8-404A-807C-7BF9FAF49B56}" type="presParOf" srcId="{191FF379-5696-4492-BE24-FEA54232B704}" destId="{BEA616DD-8D2B-4FA6-A9D6-B5E23D4B48D5}" srcOrd="1" destOrd="0" presId="urn:microsoft.com/office/officeart/2005/8/layout/hProcess9"/>
    <dgm:cxn modelId="{10B49442-FC3C-4B4B-9303-BF39E706DEC1}" type="presParOf" srcId="{191FF379-5696-4492-BE24-FEA54232B704}" destId="{0B6B86AD-E185-4051-9586-A52E49F52EDC}" srcOrd="2" destOrd="0" presId="urn:microsoft.com/office/officeart/2005/8/layout/hProcess9"/>
    <dgm:cxn modelId="{BEC14CAB-D108-4EE1-AE3A-A9E320B3E815}" type="presParOf" srcId="{191FF379-5696-4492-BE24-FEA54232B704}" destId="{8A5F60B2-DB1E-4EDC-87C5-A44A0903C4DA}" srcOrd="3" destOrd="0" presId="urn:microsoft.com/office/officeart/2005/8/layout/hProcess9"/>
    <dgm:cxn modelId="{05A1DE15-36E6-4AA5-839F-B54CC240FEA7}" type="presParOf" srcId="{191FF379-5696-4492-BE24-FEA54232B704}" destId="{62E5301D-8F2D-4ECD-958C-A18F114CAE0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6066FB-B7CB-44B4-8337-DF79E32BAEAC}">
      <dsp:nvSpPr>
        <dsp:cNvPr id="0" name=""/>
        <dsp:cNvSpPr/>
      </dsp:nvSpPr>
      <dsp:spPr>
        <a:xfrm>
          <a:off x="1842577" y="1008106"/>
          <a:ext cx="3124221" cy="216283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b="1" kern="1200" dirty="0" smtClean="0">
              <a:latin typeface="Arial" pitchFamily="34" charset="0"/>
              <a:cs typeface="Arial" pitchFamily="34" charset="0"/>
            </a:rPr>
            <a:t>Wewnątrzszkolny system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b="1" kern="1200" dirty="0" smtClean="0">
              <a:latin typeface="Arial" pitchFamily="34" charset="0"/>
              <a:cs typeface="Arial" pitchFamily="34" charset="0"/>
            </a:rPr>
            <a:t>doradztwa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l-PL" sz="1800" b="1" kern="1200" dirty="0" smtClean="0">
              <a:latin typeface="Arial" pitchFamily="34" charset="0"/>
              <a:cs typeface="Arial" pitchFamily="34" charset="0"/>
            </a:rPr>
            <a:t>zawodowego</a:t>
          </a:r>
          <a:endParaRPr lang="pl-PL" sz="1800" b="1" kern="1200" dirty="0">
            <a:latin typeface="Arial" pitchFamily="34" charset="0"/>
            <a:cs typeface="Arial" pitchFamily="34" charset="0"/>
          </a:endParaRPr>
        </a:p>
      </dsp:txBody>
      <dsp:txXfrm>
        <a:off x="2300109" y="1324846"/>
        <a:ext cx="2209157" cy="1529356"/>
      </dsp:txXfrm>
    </dsp:sp>
    <dsp:sp modelId="{2DAF8E0C-284D-4D63-A0F1-720026F11551}">
      <dsp:nvSpPr>
        <dsp:cNvPr id="0" name=""/>
        <dsp:cNvSpPr/>
      </dsp:nvSpPr>
      <dsp:spPr>
        <a:xfrm>
          <a:off x="2224414" y="178938"/>
          <a:ext cx="2263373" cy="111709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„Lekcje”  doradztwa zawodowego   </a:t>
          </a:r>
          <a:endParaRPr lang="pl-PL" sz="1800" kern="1200" dirty="0">
            <a:latin typeface="Arial" pitchFamily="34" charset="0"/>
            <a:cs typeface="Arial" pitchFamily="34" charset="0"/>
          </a:endParaRPr>
        </a:p>
      </dsp:txBody>
      <dsp:txXfrm>
        <a:off x="2555877" y="342533"/>
        <a:ext cx="1600447" cy="789906"/>
      </dsp:txXfrm>
    </dsp:sp>
    <dsp:sp modelId="{3EB3DAE0-D34E-46EE-81F1-4071578B8C8B}">
      <dsp:nvSpPr>
        <dsp:cNvPr id="0" name=""/>
        <dsp:cNvSpPr/>
      </dsp:nvSpPr>
      <dsp:spPr>
        <a:xfrm>
          <a:off x="4178578" y="1310065"/>
          <a:ext cx="2145231" cy="1562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Zajęcia z zakresu PPP</a:t>
          </a:r>
          <a:endParaRPr lang="pl-PL" sz="1800" kern="1200" dirty="0">
            <a:latin typeface="Arial" pitchFamily="34" charset="0"/>
            <a:cs typeface="Arial" pitchFamily="34" charset="0"/>
          </a:endParaRPr>
        </a:p>
      </dsp:txBody>
      <dsp:txXfrm>
        <a:off x="4492740" y="1538831"/>
        <a:ext cx="1516907" cy="1104578"/>
      </dsp:txXfrm>
    </dsp:sp>
    <dsp:sp modelId="{60C4012C-3659-431A-A85D-5ADDB5572B29}">
      <dsp:nvSpPr>
        <dsp:cNvPr id="0" name=""/>
        <dsp:cNvSpPr/>
      </dsp:nvSpPr>
      <dsp:spPr>
        <a:xfrm>
          <a:off x="2359781" y="2799057"/>
          <a:ext cx="2263373" cy="1562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Inne działania wychowawcze  i profilaktyczne</a:t>
          </a:r>
          <a:endParaRPr lang="pl-PL" sz="1800" kern="1200" dirty="0">
            <a:latin typeface="Arial" pitchFamily="34" charset="0"/>
            <a:cs typeface="Arial" pitchFamily="34" charset="0"/>
          </a:endParaRPr>
        </a:p>
      </dsp:txBody>
      <dsp:txXfrm>
        <a:off x="2691244" y="3027823"/>
        <a:ext cx="1600447" cy="1104578"/>
      </dsp:txXfrm>
    </dsp:sp>
    <dsp:sp modelId="{F15249CF-C8A9-4B5C-BEB5-F5AC049BA19D}">
      <dsp:nvSpPr>
        <dsp:cNvPr id="0" name=""/>
        <dsp:cNvSpPr/>
      </dsp:nvSpPr>
      <dsp:spPr>
        <a:xfrm>
          <a:off x="474092" y="1350339"/>
          <a:ext cx="2145168" cy="156211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kern="1200" dirty="0" smtClean="0">
              <a:latin typeface="Arial" pitchFamily="34" charset="0"/>
              <a:cs typeface="Arial" pitchFamily="34" charset="0"/>
            </a:rPr>
            <a:t>Lekcje innych  przedmiotów</a:t>
          </a:r>
          <a:endParaRPr lang="pl-PL" sz="1800" kern="1200" dirty="0">
            <a:latin typeface="Arial" pitchFamily="34" charset="0"/>
            <a:cs typeface="Arial" pitchFamily="34" charset="0"/>
          </a:endParaRPr>
        </a:p>
      </dsp:txBody>
      <dsp:txXfrm>
        <a:off x="788245" y="1579105"/>
        <a:ext cx="1516862" cy="110457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70923-78DC-40DE-A59F-FBE0D25F3C69}">
      <dsp:nvSpPr>
        <dsp:cNvPr id="0" name=""/>
        <dsp:cNvSpPr/>
      </dsp:nvSpPr>
      <dsp:spPr>
        <a:xfrm rot="5400000">
          <a:off x="4564822" y="-1913518"/>
          <a:ext cx="597694" cy="4577571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Arial" pitchFamily="34" charset="0"/>
              <a:cs typeface="Arial" pitchFamily="34" charset="0"/>
            </a:rPr>
            <a:t>Redagowanie CV i listu motywacyjnego</a:t>
          </a:r>
          <a:endParaRPr lang="pl-PL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Arial" pitchFamily="34" charset="0"/>
              <a:cs typeface="Arial" pitchFamily="34" charset="0"/>
            </a:rPr>
            <a:t>Elementy autoprezentacji</a:t>
          </a:r>
          <a:endParaRPr lang="pl-PL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574884" y="105597"/>
        <a:ext cx="4548394" cy="539340"/>
      </dsp:txXfrm>
    </dsp:sp>
    <dsp:sp modelId="{D08B6330-7DDB-4B8B-BBCF-386932FFCF27}">
      <dsp:nvSpPr>
        <dsp:cNvPr id="0" name=""/>
        <dsp:cNvSpPr/>
      </dsp:nvSpPr>
      <dsp:spPr>
        <a:xfrm>
          <a:off x="0" y="1708"/>
          <a:ext cx="2574884" cy="74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itchFamily="34" charset="0"/>
              <a:cs typeface="Arial" pitchFamily="34" charset="0"/>
            </a:rPr>
            <a:t>Język polski 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36471" y="38179"/>
        <a:ext cx="2501942" cy="674176"/>
      </dsp:txXfrm>
    </dsp:sp>
    <dsp:sp modelId="{D4CAAB53-3D95-43C1-8F05-0EA7D16226C4}">
      <dsp:nvSpPr>
        <dsp:cNvPr id="0" name=""/>
        <dsp:cNvSpPr/>
      </dsp:nvSpPr>
      <dsp:spPr>
        <a:xfrm rot="5400000">
          <a:off x="4564822" y="-1129043"/>
          <a:ext cx="597694" cy="4577571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Arial" pitchFamily="34" charset="0"/>
              <a:cs typeface="Arial" pitchFamily="34" charset="0"/>
            </a:rPr>
            <a:t>Poznanie lokalnego rynku pracy</a:t>
          </a:r>
          <a:endParaRPr lang="pl-PL" sz="1600" kern="1200" dirty="0">
            <a:latin typeface="Arial" pitchFamily="34" charset="0"/>
            <a:cs typeface="Arial" pitchFamily="34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600" kern="1200" dirty="0" smtClean="0">
              <a:latin typeface="Arial" pitchFamily="34" charset="0"/>
              <a:cs typeface="Arial" pitchFamily="34" charset="0"/>
            </a:rPr>
            <a:t>Elementy prawa pracy</a:t>
          </a:r>
          <a:endParaRPr lang="pl-PL" sz="1600" kern="1200" dirty="0">
            <a:latin typeface="Arial" pitchFamily="34" charset="0"/>
            <a:cs typeface="Arial" pitchFamily="34" charset="0"/>
          </a:endParaRPr>
        </a:p>
      </dsp:txBody>
      <dsp:txXfrm rot="-5400000">
        <a:off x="2574884" y="890072"/>
        <a:ext cx="4548394" cy="539340"/>
      </dsp:txXfrm>
    </dsp:sp>
    <dsp:sp modelId="{2D558547-D1BA-4FC4-BF0D-9E6F97371048}">
      <dsp:nvSpPr>
        <dsp:cNvPr id="0" name=""/>
        <dsp:cNvSpPr/>
      </dsp:nvSpPr>
      <dsp:spPr>
        <a:xfrm>
          <a:off x="24169" y="816284"/>
          <a:ext cx="2574884" cy="74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itchFamily="34" charset="0"/>
              <a:cs typeface="Arial" pitchFamily="34" charset="0"/>
            </a:rPr>
            <a:t>Wiedza o społeczeństwie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60640" y="852755"/>
        <a:ext cx="2501942" cy="674176"/>
      </dsp:txXfrm>
    </dsp:sp>
    <dsp:sp modelId="{3CC29229-743B-4C49-A3E6-83E4610C0473}">
      <dsp:nvSpPr>
        <dsp:cNvPr id="0" name=""/>
        <dsp:cNvSpPr/>
      </dsp:nvSpPr>
      <dsp:spPr>
        <a:xfrm>
          <a:off x="0" y="1512172"/>
          <a:ext cx="2574884" cy="74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itchFamily="34" charset="0"/>
              <a:cs typeface="Arial" pitchFamily="34" charset="0"/>
            </a:rPr>
            <a:t>Informatyka</a:t>
          </a:r>
          <a:r>
            <a:rPr lang="pl-PL" sz="2000" kern="1200" dirty="0" smtClean="0"/>
            <a:t> </a:t>
          </a:r>
          <a:endParaRPr lang="pl-PL" sz="2000" kern="1200" dirty="0"/>
        </a:p>
      </dsp:txBody>
      <dsp:txXfrm>
        <a:off x="36471" y="1548643"/>
        <a:ext cx="2501942" cy="674176"/>
      </dsp:txXfrm>
    </dsp:sp>
    <dsp:sp modelId="{F4EA78BB-FC32-4ABD-AEF9-3E5B9915BDED}">
      <dsp:nvSpPr>
        <dsp:cNvPr id="0" name=""/>
        <dsp:cNvSpPr/>
      </dsp:nvSpPr>
      <dsp:spPr>
        <a:xfrm>
          <a:off x="0" y="2304259"/>
          <a:ext cx="2574884" cy="74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itchFamily="34" charset="0"/>
              <a:cs typeface="Arial" pitchFamily="34" charset="0"/>
            </a:rPr>
            <a:t> Geografia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36471" y="2340730"/>
        <a:ext cx="2501942" cy="674176"/>
      </dsp:txXfrm>
    </dsp:sp>
    <dsp:sp modelId="{6871C92F-1329-42CA-A42C-C7C0DD3DDB57}">
      <dsp:nvSpPr>
        <dsp:cNvPr id="0" name=""/>
        <dsp:cNvSpPr/>
      </dsp:nvSpPr>
      <dsp:spPr>
        <a:xfrm rot="5400000">
          <a:off x="4564822" y="1224378"/>
          <a:ext cx="597694" cy="4577571"/>
        </a:xfrm>
        <a:prstGeom prst="round2SameRect">
          <a:avLst/>
        </a:prstGeom>
        <a:solidFill>
          <a:srgbClr val="CCCCFF">
            <a:alpha val="90000"/>
          </a:srgb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latin typeface="Arial" pitchFamily="34" charset="0"/>
              <a:cs typeface="Arial" pitchFamily="34" charset="0"/>
            </a:rPr>
            <a:t>Rozpoznanie  rynku  pracy</a:t>
          </a:r>
          <a:endParaRPr lang="pl-PL" sz="1500" kern="1200" dirty="0">
            <a:latin typeface="Arial" pitchFamily="34" charset="0"/>
            <a:cs typeface="Arial" pitchFamily="34" charset="0"/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1500" kern="1200" dirty="0" smtClean="0">
              <a:latin typeface="Arial" pitchFamily="34" charset="0"/>
              <a:cs typeface="Arial" pitchFamily="34" charset="0"/>
            </a:rPr>
            <a:t>Prawo pracy</a:t>
          </a:r>
          <a:endParaRPr lang="pl-PL" sz="1500" kern="1200" dirty="0">
            <a:latin typeface="Arial" pitchFamily="34" charset="0"/>
            <a:cs typeface="Arial" pitchFamily="34" charset="0"/>
          </a:endParaRPr>
        </a:p>
      </dsp:txBody>
      <dsp:txXfrm rot="-5400000">
        <a:off x="2574884" y="3243494"/>
        <a:ext cx="4548394" cy="539340"/>
      </dsp:txXfrm>
    </dsp:sp>
    <dsp:sp modelId="{78681D5B-6D15-47A5-894F-BF6330FCDBC0}">
      <dsp:nvSpPr>
        <dsp:cNvPr id="0" name=""/>
        <dsp:cNvSpPr/>
      </dsp:nvSpPr>
      <dsp:spPr>
        <a:xfrm>
          <a:off x="0" y="3139605"/>
          <a:ext cx="2574884" cy="74711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>
              <a:latin typeface="Arial" pitchFamily="34" charset="0"/>
              <a:cs typeface="Arial" pitchFamily="34" charset="0"/>
            </a:rPr>
            <a:t>Podstawy przedsiębiorczości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36471" y="3176076"/>
        <a:ext cx="2501942" cy="6741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4C851-9357-4AB0-B03F-05AE091D51FE}">
      <dsp:nvSpPr>
        <dsp:cNvPr id="0" name=""/>
        <dsp:cNvSpPr/>
      </dsp:nvSpPr>
      <dsp:spPr>
        <a:xfrm>
          <a:off x="0" y="613760"/>
          <a:ext cx="6096000" cy="103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D8D436-FAA8-4720-A0A5-5879C420178B}">
      <dsp:nvSpPr>
        <dsp:cNvPr id="0" name=""/>
        <dsp:cNvSpPr/>
      </dsp:nvSpPr>
      <dsp:spPr>
        <a:xfrm>
          <a:off x="304800" y="8599"/>
          <a:ext cx="4267200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organizacja zajęć dodatkowych           z zakresu doradztwa zawodowego,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organizacja zajęć dodatkowych np. koło przedsiębiorczości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363883" y="67682"/>
        <a:ext cx="4149034" cy="1092154"/>
      </dsp:txXfrm>
    </dsp:sp>
    <dsp:sp modelId="{8BC0271B-DC0C-475B-A386-E50ECA300486}">
      <dsp:nvSpPr>
        <dsp:cNvPr id="0" name=""/>
        <dsp:cNvSpPr/>
      </dsp:nvSpPr>
      <dsp:spPr>
        <a:xfrm>
          <a:off x="0" y="2473519"/>
          <a:ext cx="6096000" cy="10332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2A4F44-B539-4B00-8D4D-BE3C750CAD91}">
      <dsp:nvSpPr>
        <dsp:cNvPr id="0" name=""/>
        <dsp:cNvSpPr/>
      </dsp:nvSpPr>
      <dsp:spPr>
        <a:xfrm>
          <a:off x="304800" y="1868360"/>
          <a:ext cx="4267200" cy="12103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000" kern="1200" dirty="0" smtClean="0"/>
            <a:t>- prowadzenie doraźnych zajęć grupowych i indywidualnych </a:t>
          </a:r>
          <a:endParaRPr lang="pl-PL" sz="2000" kern="1200" dirty="0">
            <a:latin typeface="Arial" pitchFamily="34" charset="0"/>
            <a:cs typeface="Arial" pitchFamily="34" charset="0"/>
          </a:endParaRPr>
        </a:p>
      </dsp:txBody>
      <dsp:txXfrm>
        <a:off x="363883" y="1927443"/>
        <a:ext cx="4149034" cy="10921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BA5D0D-A1C2-4176-B581-3D9783576EDA}">
      <dsp:nvSpPr>
        <dsp:cNvPr id="0" name=""/>
        <dsp:cNvSpPr/>
      </dsp:nvSpPr>
      <dsp:spPr>
        <a:xfrm>
          <a:off x="457199" y="0"/>
          <a:ext cx="5181600" cy="338437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5553D6-5A9D-4ED0-94A0-32B853A3847D}">
      <dsp:nvSpPr>
        <dsp:cNvPr id="0" name=""/>
        <dsp:cNvSpPr/>
      </dsp:nvSpPr>
      <dsp:spPr>
        <a:xfrm>
          <a:off x="2036" y="792086"/>
          <a:ext cx="1933407" cy="1800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b="1" kern="1200" dirty="0" smtClean="0"/>
            <a:t>tematyki godzin wychowawczych</a:t>
          </a:r>
          <a:endParaRPr lang="pl-PL" sz="1600" b="1" kern="1200" dirty="0"/>
        </a:p>
      </dsp:txBody>
      <dsp:txXfrm>
        <a:off x="89915" y="879965"/>
        <a:ext cx="1757649" cy="1624445"/>
      </dsp:txXfrm>
    </dsp:sp>
    <dsp:sp modelId="{0B6B86AD-E185-4051-9586-A52E49F52EDC}">
      <dsp:nvSpPr>
        <dsp:cNvPr id="0" name=""/>
        <dsp:cNvSpPr/>
      </dsp:nvSpPr>
      <dsp:spPr>
        <a:xfrm>
          <a:off x="2288675" y="792086"/>
          <a:ext cx="1633826" cy="19442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współpracy z instytucjami zewnętrznymi                    </a:t>
          </a:r>
          <a:r>
            <a:rPr lang="pl-PL" sz="900" kern="1200" dirty="0" smtClean="0"/>
            <a:t>np. poradnią</a:t>
          </a:r>
          <a:br>
            <a:rPr lang="pl-PL" sz="900" kern="1200" dirty="0" smtClean="0"/>
          </a:br>
          <a:r>
            <a:rPr lang="pl-PL" sz="900" kern="1200" dirty="0" smtClean="0"/>
            <a:t>     psychologiczno-pedagogiczną w ramach warsztatów, </a:t>
          </a:r>
          <a:br>
            <a:rPr lang="pl-PL" sz="900" kern="1200" dirty="0" smtClean="0"/>
          </a:br>
          <a:r>
            <a:rPr lang="pl-PL" sz="900" kern="1200" dirty="0" smtClean="0"/>
            <a:t>     indywidualnych konsultacji dla uczniów i wychowanków czy szkole ń dla nauczycieli i wychowawców, </a:t>
          </a:r>
          <a:endParaRPr lang="pl-PL" sz="900" kern="1200" dirty="0"/>
        </a:p>
      </dsp:txBody>
      <dsp:txXfrm>
        <a:off x="2368432" y="871843"/>
        <a:ext cx="1474312" cy="1784701"/>
      </dsp:txXfrm>
    </dsp:sp>
    <dsp:sp modelId="{62E5301D-8F2D-4ECD-958C-A18F114CAE08}">
      <dsp:nvSpPr>
        <dsp:cNvPr id="0" name=""/>
        <dsp:cNvSpPr/>
      </dsp:nvSpPr>
      <dsp:spPr>
        <a:xfrm>
          <a:off x="4160555" y="792086"/>
          <a:ext cx="1933407" cy="18002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 smtClean="0"/>
            <a:t>programu  profilaktyczno-wychowawczego</a:t>
          </a:r>
          <a:r>
            <a:rPr lang="pl-PL" sz="1400" kern="1200" dirty="0" smtClean="0"/>
            <a:t>,                 </a:t>
          </a:r>
          <a:r>
            <a:rPr lang="pl-PL" sz="900" kern="1200" dirty="0" smtClean="0"/>
            <a:t>w tym prelekcje, </a:t>
          </a:r>
          <a:br>
            <a:rPr lang="pl-PL" sz="900" kern="1200" dirty="0" smtClean="0"/>
          </a:br>
          <a:r>
            <a:rPr lang="pl-PL" sz="900" kern="1200" dirty="0" smtClean="0"/>
            <a:t>     spotkania </a:t>
          </a:r>
          <a:r>
            <a:rPr lang="pl-PL" sz="900" kern="1200" dirty="0" err="1" smtClean="0"/>
            <a:t>zawodoznawcze</a:t>
          </a:r>
          <a:r>
            <a:rPr lang="pl-PL" sz="900" kern="1200" dirty="0" smtClean="0"/>
            <a:t>, wycieczki,</a:t>
          </a:r>
          <a:endParaRPr lang="pl-PL" sz="900" kern="1200" dirty="0"/>
        </a:p>
      </dsp:txBody>
      <dsp:txXfrm>
        <a:off x="4248434" y="879965"/>
        <a:ext cx="1757649" cy="16244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117B78-280B-48C0-B8AE-3627992E9D9D}" type="datetimeFigureOut">
              <a:rPr lang="pl-PL" smtClean="0"/>
              <a:pPr/>
              <a:t>2017-11-17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1" y="4716706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CAD00F-D020-4D68-B521-D307F30D57E4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1227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255"/>
          <p:cNvSpPr>
            <a:spLocks noGrp="1"/>
          </p:cNvSpPr>
          <p:nvPr>
            <p:ph type="body" idx="1"/>
          </p:nvPr>
        </p:nvSpPr>
        <p:spPr>
          <a:xfrm>
            <a:off x="679606" y="4716464"/>
            <a:ext cx="5438464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>
              <a:spcBef>
                <a:spcPct val="0"/>
              </a:spcBef>
            </a:pPr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8915" name="Shape 256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hape 255"/>
          <p:cNvSpPr>
            <a:spLocks noGrp="1"/>
          </p:cNvSpPr>
          <p:nvPr>
            <p:ph type="body" idx="1"/>
          </p:nvPr>
        </p:nvSpPr>
        <p:spPr>
          <a:xfrm>
            <a:off x="679606" y="4716464"/>
            <a:ext cx="5438464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>
              <a:spcBef>
                <a:spcPct val="0"/>
              </a:spcBef>
            </a:pPr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8915" name="Shape 256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hape 192"/>
          <p:cNvSpPr>
            <a:spLocks noGrp="1"/>
          </p:cNvSpPr>
          <p:nvPr>
            <p:ph type="body" idx="1"/>
          </p:nvPr>
        </p:nvSpPr>
        <p:spPr>
          <a:xfrm>
            <a:off x="679606" y="4716465"/>
            <a:ext cx="5438464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>
              <a:spcBef>
                <a:spcPct val="0"/>
              </a:spcBef>
            </a:pPr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3795" name="Shape 1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hape 192"/>
          <p:cNvSpPr>
            <a:spLocks noGrp="1"/>
          </p:cNvSpPr>
          <p:nvPr>
            <p:ph type="body" idx="1"/>
          </p:nvPr>
        </p:nvSpPr>
        <p:spPr>
          <a:xfrm>
            <a:off x="679606" y="4716465"/>
            <a:ext cx="5438464" cy="44672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91425" rIns="91425" bIns="91425" anchor="ctr"/>
          <a:lstStyle/>
          <a:p>
            <a:pPr>
              <a:spcBef>
                <a:spcPct val="0"/>
              </a:spcBef>
            </a:pPr>
            <a:endParaRPr lang="pl-PL" altLang="pl-PL" smtClean="0">
              <a:latin typeface="Times New Roman" pitchFamily="18" charset="0"/>
            </a:endParaRPr>
          </a:p>
        </p:txBody>
      </p:sp>
      <p:sp>
        <p:nvSpPr>
          <p:cNvPr id="34819" name="Shape 19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147483647 h 120000"/>
              <a:gd name="T6" fmla="*/ 0 w 120000"/>
              <a:gd name="T7" fmla="*/ 2147483647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BD70B-A550-4452-AC81-209E91B9AA00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130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D8152-C389-4000-BD90-87978E63322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14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4D99-28EF-4FEC-BAB6-DCB8CE5287A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774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7CB24-5413-4BEB-8EF0-F7F366A1786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40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C8008-7300-4683-85DE-F335356A2DCD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28106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81F6-BD3F-423D-B170-BB418343A168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49028-01E9-47D6-82CE-1AA03B9F5924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9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5AEB2-B521-4F94-B544-520D2CCC8AD6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10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2975-7EAD-436A-B78A-9487ACCFA75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322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F0733-F79F-4592-A64B-8381D08A01A9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154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47E8-6CC1-47AE-8E68-B88B7D2A2E3E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8765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B5EE0-DEE9-414E-A10B-00776B06637B}" type="datetime1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2017-11-17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09619-F293-4373-A042-5E017D1ABCC7}" type="slidenum">
              <a:rPr lang="pl-PL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6059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20" y="2276872"/>
            <a:ext cx="8568952" cy="31013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6000" b="1" dirty="0" smtClean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Doradztwo </a:t>
            </a:r>
            <a:r>
              <a:rPr lang="pl-PL" sz="6000" b="1" dirty="0">
                <a:solidFill>
                  <a:srgbClr val="4472C4">
                    <a:lumMod val="50000"/>
                  </a:srgb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zawodowe</a:t>
            </a:r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pl-PL" sz="4800" dirty="0">
                <a:solidFill>
                  <a:prstClr val="black"/>
                </a:solidFill>
              </a:rPr>
              <a:t>2017/2018</a:t>
            </a:r>
          </a:p>
          <a:p>
            <a:pPr algn="ctr"/>
            <a:endParaRPr lang="pl-PL" sz="2800" b="1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l-PL" sz="28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0" y="6237312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588580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72645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Rozporządzenie Ministra Edukacji Narodowej z dnia 9 sierpnia 2017 r.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sprawie zasad organizacji i udzielania pomocy psychologiczno-pedagogicznej w publicznych przedszkolach, szkołach i placówkach </a:t>
            </a:r>
          </a:p>
          <a:p>
            <a:r>
              <a:rPr lang="pl-PL" sz="2000" b="1" dirty="0" smtClean="0">
                <a:latin typeface="Arial" pitchFamily="34" charset="0"/>
                <a:cs typeface="Arial" pitchFamily="34" charset="0"/>
              </a:rPr>
              <a:t>(Dz. U. 2017. 1591)</a:t>
            </a:r>
          </a:p>
          <a:p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88259" y="3429000"/>
            <a:ext cx="8955741" cy="286422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</a:pPr>
            <a:r>
              <a:rPr lang="pl-PL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§ 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 ust. 2 </a:t>
            </a:r>
            <a:r>
              <a:rPr lang="pl-PL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6, 8, 9 (w odniesieniu do szkół); </a:t>
            </a:r>
          </a:p>
          <a:p>
            <a:pPr marL="0" indent="0" algn="just">
              <a:spcBef>
                <a:spcPts val="0"/>
              </a:spcBef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§ 6 ust. 3 </a:t>
            </a:r>
            <a:r>
              <a:rPr lang="pl-PL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4, 5, 6 (w odniesieniu do placówek); </a:t>
            </a:r>
          </a:p>
          <a:p>
            <a:pPr marL="0" indent="0" algn="just">
              <a:spcBef>
                <a:spcPts val="0"/>
              </a:spcBef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§ 6 ust. 4 </a:t>
            </a:r>
            <a:r>
              <a:rPr lang="pl-PL" sz="1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1, 2, 3 (w odniesieniu do szkół dla dorosłych).</a:t>
            </a:r>
            <a:endParaRPr lang="pl-PL" sz="1800" b="1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spcBef>
                <a:spcPts val="1200"/>
              </a:spcBef>
              <a:buFont typeface="Arial" pitchFamily="34" charset="0"/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Zapisy wskazują na obowiązek realizacji zadań związanych z wyborem kierunku kształcenia, zawodu, planowaniem kariery zawodowej  dla uczniów szkół podstawowych i  ponadpodstawowych oraz wychowanków placówek.</a:t>
            </a:r>
          </a:p>
        </p:txBody>
      </p:sp>
    </p:spTree>
    <p:extLst>
      <p:ext uri="{BB962C8B-B14F-4D97-AF65-F5344CB8AC3E}">
        <p14:creationId xmlns:p14="http://schemas.microsoft.com/office/powerpoint/2010/main" val="114286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8924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>
                <a:latin typeface="Arial" pitchFamily="34" charset="0"/>
                <a:cs typeface="Arial" pitchFamily="34" charset="0"/>
              </a:rPr>
              <a:t>Z paragrafu tego wynika także, że pomoc psychologiczno-pedagogiczna jest udzielana w trakcie bieżącej pracy z uczniem oraz przez działania nauczycieli, wychowawców grup wychowawczych i specjalistów, a także w formie: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zajęć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związanych z wyborem kierunku kształcenia i zawodu ;</a:t>
            </a: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warsztatów i szkoleń;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porad i konsultacji.</a:t>
            </a: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18 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przypadku: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szkoły podstawowej, branżowej szkoły I stopnia, liceum ogólnokształcącego i technikum,</a:t>
            </a:r>
          </a:p>
          <a:p>
            <a:pPr marL="457200" indent="-457200" algn="just">
              <a:buFont typeface="+mj-lt"/>
              <a:buAutoNum type="arabicParenR"/>
            </a:pPr>
            <a:r>
              <a:rPr lang="pl-PL" b="1" dirty="0" smtClean="0">
                <a:latin typeface="Arial" pitchFamily="34" charset="0"/>
                <a:cs typeface="Arial" pitchFamily="34" charset="0"/>
              </a:rPr>
              <a:t>placówek, o których mowa w art. 2 pkt 4 ustawy (CKU, CKP)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– zajęcia związane z wyborem kierunku kształcenia i zawodu uzupełniają działania szkoły i placówki w zakresie doradztwa zawodowego.</a:t>
            </a:r>
          </a:p>
          <a:p>
            <a:endParaRPr lang="pl-PL" b="1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33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11015" y="2168769"/>
            <a:ext cx="8574397" cy="319212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itchFamily="34" charset="0"/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20 ust. 2 </a:t>
            </a:r>
            <a:r>
              <a:rPr lang="pl-PL" sz="2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pkt</a:t>
            </a:r>
            <a:r>
              <a:rPr lang="pl-PL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 </a:t>
            </a:r>
            <a:r>
              <a:rPr lang="pl-PL" sz="2100" dirty="0" smtClean="0">
                <a:latin typeface="Arial" pitchFamily="34" charset="0"/>
                <a:cs typeface="Arial" pitchFamily="34" charset="0"/>
              </a:rPr>
              <a:t>Nauczyciele, wychowawcy grup wychowawczych oraz specjaliści w szkole i placówce prowadzą w szczególności:</a:t>
            </a:r>
          </a:p>
          <a:p>
            <a:pPr marL="0" indent="0" algn="just">
              <a:buFont typeface="Arial" pitchFamily="34" charset="0"/>
              <a:buNone/>
            </a:pPr>
            <a:r>
              <a:rPr lang="pl-PL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lit. b) </a:t>
            </a:r>
            <a:r>
              <a:rPr lang="pl-PL" sz="2100" b="1" dirty="0" smtClean="0">
                <a:latin typeface="Arial" pitchFamily="34" charset="0"/>
                <a:cs typeface="Arial" pitchFamily="34" charset="0"/>
              </a:rPr>
              <a:t>wspomaganie uczniów w wyborze kierunku kształcenia i zawodu w trakcie bieżącej pracy z uczniami.</a:t>
            </a:r>
          </a:p>
          <a:p>
            <a:pPr marL="0" indent="0" algn="just">
              <a:buFont typeface="Arial" pitchFamily="34" charset="0"/>
              <a:buNone/>
            </a:pPr>
            <a:endParaRPr lang="pl-PL" sz="2100" dirty="0" smtClean="0">
              <a:latin typeface="Arial" pitchFamily="34" charset="0"/>
              <a:cs typeface="Arial" pitchFamily="34" charset="0"/>
            </a:endParaRPr>
          </a:p>
          <a:p>
            <a:pPr marL="0" indent="0" algn="just">
              <a:buFont typeface="Arial" pitchFamily="34" charset="0"/>
              <a:buNone/>
            </a:pPr>
            <a:r>
              <a:rPr lang="pl-PL" sz="2100" dirty="0" smtClean="0">
                <a:latin typeface="Arial" pitchFamily="34" charset="0"/>
                <a:cs typeface="Arial" pitchFamily="34" charset="0"/>
              </a:rPr>
              <a:t>Zajęcia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związane</a:t>
            </a:r>
            <a:r>
              <a:rPr lang="pl-PL" sz="2100" dirty="0" smtClean="0">
                <a:latin typeface="Arial" pitchFamily="34" charset="0"/>
                <a:cs typeface="Arial" pitchFamily="34" charset="0"/>
              </a:rPr>
              <a:t> z wyborem kierunku kształcenia i zawodu oraz planowaniem kształcenia i kariery zawodowej organizuje się w celu wspomagania odpowiednio uczniów lub słuchaczy w podejmowaniu decyzji edukacyjnych </a:t>
            </a:r>
            <a:br>
              <a:rPr lang="pl-PL" sz="2100" dirty="0" smtClean="0">
                <a:latin typeface="Arial" pitchFamily="34" charset="0"/>
                <a:cs typeface="Arial" pitchFamily="34" charset="0"/>
              </a:rPr>
            </a:br>
            <a:r>
              <a:rPr lang="pl-PL" sz="2100" dirty="0" smtClean="0">
                <a:latin typeface="Arial" pitchFamily="34" charset="0"/>
                <a:cs typeface="Arial" pitchFamily="34" charset="0"/>
              </a:rPr>
              <a:t>i zawodowych, przy wykorzystaniu aktywnych metod pracy</a:t>
            </a:r>
            <a:r>
              <a:rPr lang="pl-PL" sz="21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pl-PL" sz="21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Zajęcia prowadzą nauczyciele, wychowawcy grup wychowawczych i specjaliści </a:t>
            </a:r>
            <a:r>
              <a:rPr lang="pl-PL" sz="2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(w tym doradcy zawodowi).</a:t>
            </a:r>
            <a:endParaRPr lang="pl-PL" sz="21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7222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b="1" dirty="0" smtClean="0"/>
              <a:t> </a:t>
            </a:r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81354" y="2178442"/>
            <a:ext cx="8683352" cy="3998519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Clr>
                <a:srgbClr val="93A299"/>
              </a:buClr>
              <a:buFont typeface="Arial" pitchFamily="34" charset="0"/>
              <a:buNone/>
            </a:pPr>
            <a:r>
              <a:rPr lang="pl-PL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26. ust. 1 pkt 1-6 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Do zadań doradcy zawodowego należy w szczególności:</a:t>
            </a:r>
            <a:endParaRPr lang="pl-PL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93A299"/>
              </a:buClr>
            </a:pPr>
            <a:r>
              <a:rPr lang="pl-PL" sz="1900" dirty="0" smtClean="0">
                <a:latin typeface="Arial" pitchFamily="34" charset="0"/>
                <a:cs typeface="Arial" pitchFamily="34" charset="0"/>
              </a:rPr>
              <a:t>systematyczne 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diagnozowanie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zapotrzebowania uczniów na informacje edukacyjne 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i zawodowe;</a:t>
            </a:r>
          </a:p>
          <a:p>
            <a:pPr algn="just">
              <a:buClr>
                <a:srgbClr val="93A299"/>
              </a:buClr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gromadzenie, aktualizacja i udostępnianie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informacji edukacyjnych i zawodowych właściwych dla danego poziomu kształcenia;</a:t>
            </a:r>
          </a:p>
          <a:p>
            <a:pPr algn="just">
              <a:buClr>
                <a:srgbClr val="93A299"/>
              </a:buClr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prowadzenie zajęć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związanych z wyborem kierunku kształcenia i zawodu;</a:t>
            </a:r>
          </a:p>
          <a:p>
            <a:pPr algn="just">
              <a:buClr>
                <a:srgbClr val="93A299"/>
              </a:buClr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koordynowanie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działalności informacyjno-doradczej prowadzonej przez szkołę 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i placówkę;</a:t>
            </a:r>
          </a:p>
          <a:p>
            <a:pPr algn="just">
              <a:buClr>
                <a:srgbClr val="93A299"/>
              </a:buClr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współpraca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z innymi nauczycielami w tworzeniu i zapewnieniu ciągłości działań 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w zakresie zajęć związanych  z wyborem kierunku kształcenia i zawodu;</a:t>
            </a:r>
          </a:p>
          <a:p>
            <a:pPr algn="just">
              <a:buClr>
                <a:srgbClr val="93A299"/>
              </a:buClr>
            </a:pP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wspieranie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nauczycieli, wychowawców grup wychowawczych i innych specjalistów.</a:t>
            </a:r>
          </a:p>
          <a:p>
            <a:pPr algn="just">
              <a:buClr>
                <a:srgbClr val="93A299"/>
              </a:buClr>
            </a:pPr>
            <a:endParaRPr lang="pl-PL" sz="1900" dirty="0" smtClean="0">
              <a:latin typeface="Arial" pitchFamily="34" charset="0"/>
              <a:cs typeface="Arial" pitchFamily="34" charset="0"/>
            </a:endParaRPr>
          </a:p>
          <a:p>
            <a:pPr marL="114300" indent="0" algn="just">
              <a:buClr>
                <a:srgbClr val="93A299"/>
              </a:buClr>
              <a:buFont typeface="Arial" pitchFamily="34" charset="0"/>
              <a:buNone/>
            </a:pPr>
            <a:r>
              <a:rPr lang="pl-PL" sz="19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26. ust. 2 .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W przypadku braku doradcy zawodowego w szkole lub placówce 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dyrektor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szkoły lub placówki 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wyznacza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nauczyciela, wychowawcę grupy wychowawczej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 lub specjalistę realizującego zadania  doradcy zawodowego.</a:t>
            </a:r>
          </a:p>
          <a:p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204875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>
          <a:xfrm>
            <a:off x="1000125" y="-17463"/>
            <a:ext cx="7499350" cy="1143001"/>
          </a:xfrm>
        </p:spPr>
        <p:txBody>
          <a:bodyPr/>
          <a:lstStyle/>
          <a:p>
            <a:pPr>
              <a:defRPr/>
            </a:pPr>
            <a:endParaRPr lang="pl-PL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819" name="Symbol zastępczy zawartości 2"/>
          <p:cNvSpPr>
            <a:spLocks noGrp="1"/>
          </p:cNvSpPr>
          <p:nvPr>
            <p:ph sz="half" idx="1"/>
          </p:nvPr>
        </p:nvSpPr>
        <p:spPr>
          <a:xfrm>
            <a:off x="251520" y="2064044"/>
            <a:ext cx="4392488" cy="4793956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Font typeface="Wingdings 2" pitchFamily="18" charset="2"/>
              <a:buNone/>
              <a:defRPr/>
            </a:pP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§ 25. 1 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altLang="pl-PL" sz="1400" b="1" dirty="0" err="1" smtClean="0">
                <a:latin typeface="Arial" pitchFamily="34" charset="0"/>
                <a:cs typeface="Arial" pitchFamily="34" charset="0"/>
              </a:rPr>
              <a:t>Rozp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. MEN z 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30.04.2013 r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. Dz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. U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. z 2013 r 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poz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.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 532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) po zmianie z 28 sierpnia 2017 r. (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Dz.U</a:t>
            </a:r>
            <a:r>
              <a:rPr lang="pl-PL" altLang="pl-PL" sz="1400" b="1" dirty="0">
                <a:latin typeface="Arial" pitchFamily="34" charset="0"/>
                <a:cs typeface="Arial" pitchFamily="34" charset="0"/>
              </a:rPr>
              <a:t>. poz.1643)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systematyczne diagnozowanie zapotrzebowania uczniów na informacje edukacyjne i zawodowe oraz pomoc w planowaniu kształcenia i kariery zawodowej;</a:t>
            </a:r>
            <a:endParaRPr lang="pl-PL" altLang="pl-PL" sz="1400" dirty="0">
              <a:latin typeface="Arial" pitchFamily="34" charset="0"/>
              <a:cs typeface="Arial" pitchFamily="34" charset="0"/>
            </a:endParaRP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gromadzenie, aktualizacja i udostępnianie informacji edukacyjnych i zawodowych właściwych dla danego poziomu kształcenia;</a:t>
            </a:r>
          </a:p>
          <a:p>
            <a:pPr marL="42545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prowadzenie </a:t>
            </a:r>
            <a:r>
              <a:rPr lang="pl-PL" altLang="pl-PL" sz="1400" dirty="0">
                <a:latin typeface="Arial" pitchFamily="34" charset="0"/>
                <a:cs typeface="Arial" pitchFamily="34" charset="0"/>
              </a:rPr>
              <a:t>zajęć związanych z wyborem kierunku kształcenia i </a:t>
            </a: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zawodu </a:t>
            </a:r>
            <a:r>
              <a:rPr lang="pl-PL" sz="1400" dirty="0" smtClean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oraz </a:t>
            </a:r>
            <a:r>
              <a:rPr lang="pl-PL" sz="1400" dirty="0">
                <a:solidFill>
                  <a:srgbClr val="FF0000"/>
                </a:solidFill>
                <a:latin typeface="Arial" pitchFamily="34" charset="0"/>
                <a:ea typeface="Calibri"/>
                <a:cs typeface="Arial" pitchFamily="34" charset="0"/>
              </a:rPr>
              <a:t>planowaniem kształcenia i kariery zawodowej</a:t>
            </a:r>
            <a:r>
              <a:rPr lang="pl-PL" sz="1400" dirty="0">
                <a:latin typeface="Arial" pitchFamily="34" charset="0"/>
                <a:ea typeface="Calibri"/>
                <a:cs typeface="Arial" pitchFamily="34" charset="0"/>
              </a:rPr>
              <a:t>, z uwzględnieniem rozpoznanych mocnych stron, predyspozycji, zainteresowań i uzdolnień uczniów</a:t>
            </a: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 koordynowanie działalności informacyjno-doradczej prowadzonej przez szkołę i placówkę;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współpraca z innymi nauczycielami w tworzeniu i zapewnieniu ciągłości działań w zakresie </a:t>
            </a:r>
            <a:r>
              <a:rPr lang="pl-PL" altLang="pl-PL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doradztwa edukacyjno-zawodowego</a:t>
            </a: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 wspieranie nauczycieli, wychowawców grup wychowawczych i innych specjalistów w udzielaniu pomocy psychologiczno-  pedagogicznej</a:t>
            </a:r>
          </a:p>
        </p:txBody>
      </p:sp>
      <p:sp>
        <p:nvSpPr>
          <p:cNvPr id="34820" name="Symbol zastępczy zawartości 5"/>
          <p:cNvSpPr>
            <a:spLocks noGrp="1"/>
          </p:cNvSpPr>
          <p:nvPr>
            <p:ph sz="half" idx="2"/>
          </p:nvPr>
        </p:nvSpPr>
        <p:spPr>
          <a:xfrm>
            <a:off x="4788024" y="2060848"/>
            <a:ext cx="4355976" cy="4797152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Font typeface="Wingdings 2" pitchFamily="18" charset="2"/>
              <a:buNone/>
              <a:defRPr/>
            </a:pP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§ 26. 1. (</a:t>
            </a:r>
            <a:r>
              <a:rPr lang="pl-PL" altLang="pl-PL" sz="1400" b="1" dirty="0" err="1" smtClean="0">
                <a:latin typeface="Arial" pitchFamily="34" charset="0"/>
                <a:cs typeface="Arial" pitchFamily="34" charset="0"/>
              </a:rPr>
              <a:t>Rozp</a:t>
            </a:r>
            <a:r>
              <a:rPr lang="pl-PL" altLang="pl-PL" sz="1400" b="1" dirty="0" smtClean="0">
                <a:latin typeface="Arial" pitchFamily="34" charset="0"/>
                <a:cs typeface="Arial" pitchFamily="34" charset="0"/>
              </a:rPr>
              <a:t>. MEN z 9.08.2017 r. Dz. U. 2017 poz. 1591)  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systematyczne diagnozowanie zapotrzebowania uczniów na informacje edukacyjne i zawodowe oraz pomoc w planowaniu kształcenia i kariery zawodowej;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gromadzenie, aktualizacja i udostępnianie informacji edukacyjnych i zawodowych właściwych dla danego poziomu kształcenia;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prowadzenie zajęć związanych z wyborem kierunku kształcenia i zawodu z uwzględnieniem rozpoznanych mocnych stron, predyspozycji, zainteresowań i uzdolnień uczniów;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 koordynowanie działalności informacyjno-doradczej prowadzonej przez szkołę i placówkę;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 współpraca z innymi nauczycielami w tworzeniu i zapewnieniu ciągłości działań w zakresie </a:t>
            </a:r>
            <a:r>
              <a:rPr lang="pl-PL" altLang="pl-PL" sz="1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zajęć związanych z wyborem kierunku kształcenia i zawodu</a:t>
            </a: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 marL="425450" indent="-342900" algn="just">
              <a:buFont typeface="Wingdings 2" pitchFamily="18" charset="2"/>
              <a:buAutoNum type="arabicParenR"/>
              <a:defRPr/>
            </a:pPr>
            <a:r>
              <a:rPr lang="pl-PL" altLang="pl-PL" sz="1400" dirty="0" smtClean="0">
                <a:latin typeface="Arial" pitchFamily="34" charset="0"/>
                <a:cs typeface="Arial" pitchFamily="34" charset="0"/>
              </a:rPr>
              <a:t> wspieranie nauczycieli, wychowawców grup wychowawczych i innych specjalistów w udzielaniu pomocy psychologiczno-pedagogicznej</a:t>
            </a:r>
          </a:p>
        </p:txBody>
      </p:sp>
      <p:sp>
        <p:nvSpPr>
          <p:cNvPr id="3" name="Prostokąt 2"/>
          <p:cNvSpPr/>
          <p:nvPr/>
        </p:nvSpPr>
        <p:spPr>
          <a:xfrm>
            <a:off x="2195736" y="1663934"/>
            <a:ext cx="62646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</a:t>
            </a:r>
            <a:r>
              <a:rPr lang="pl-PL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adania </a:t>
            </a:r>
            <a:r>
              <a:rPr lang="pl-PL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doradcy </a:t>
            </a:r>
            <a:r>
              <a:rPr lang="pl-PL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zawodowego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75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8924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pl-PL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Rozporządzenie Ministra Edukacji Narodowej z dnia 9 sierpnia 2017 r. </a:t>
            </a:r>
            <a:br>
              <a:rPr lang="pl-PL" sz="2000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w sprawie warunków organizowania kształcenia, wychowania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i opieki dla dzieci i młodzieży niepełnosprawnych, niedostosowanych społecznie i zagrożonych niedostosowaniem społecznym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pl-PL" sz="2000" dirty="0" err="1" smtClean="0">
                <a:latin typeface="Arial" pitchFamily="34" charset="0"/>
                <a:cs typeface="Arial" pitchFamily="34" charset="0"/>
              </a:rPr>
              <a:t>Dz.U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. 2017. 1578)</a:t>
            </a: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4471" y="3140968"/>
            <a:ext cx="8830235" cy="313432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pl-P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</a:p>
          <a:p>
            <a:pPr>
              <a:buNone/>
            </a:pPr>
            <a:r>
              <a:rPr lang="pl-PL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6 ust.1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Indywidualny program edukacyjno-terapeutyczny (… ) określa: </a:t>
            </a:r>
          </a:p>
          <a:p>
            <a:pPr algn="just">
              <a:buNone/>
            </a:pPr>
            <a:r>
              <a:rPr lang="pl-PL" sz="200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pkt</a:t>
            </a:r>
            <a:r>
              <a:rPr lang="pl-PL" sz="20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7 </a:t>
            </a:r>
            <a:r>
              <a:rPr lang="pl-PL" sz="2000" dirty="0" smtClean="0">
                <a:latin typeface="Arial" pitchFamily="34" charset="0"/>
                <a:cs typeface="Arial" pitchFamily="34" charset="0"/>
              </a:rPr>
              <a:t>zajęcia rewalidacyjne, resocjalizacyjne i socjoterapeutyczne oraz inne zajęcia  (..) także działania z zakresu doradztwa edukacyjno- zawodowego i sposób realizacji tych działań.</a:t>
            </a:r>
          </a:p>
        </p:txBody>
      </p:sp>
    </p:spTree>
    <p:extLst>
      <p:ext uri="{BB962C8B-B14F-4D97-AF65-F5344CB8AC3E}">
        <p14:creationId xmlns:p14="http://schemas.microsoft.com/office/powerpoint/2010/main" val="4020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8924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dirty="0" smtClean="0">
                <a:latin typeface="Arial" pitchFamily="34" charset="0"/>
                <a:cs typeface="Arial" pitchFamily="34" charset="0"/>
              </a:rPr>
              <a:t>Rozporządzenie Ministra Edukacji Narodowej z dnia1 lutego 2013 r. w sprawie szczegółowych zasad działania publicznych poradni psychologiczno- pedagogicznych, w tym publicznych poradni specjalistycznych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(Dz.U. 2013. 199 ze zm.)</a:t>
            </a:r>
            <a:endParaRPr lang="pl-PL" b="1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34471" y="2780928"/>
            <a:ext cx="8830235" cy="3494366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2000" dirty="0" smtClean="0"/>
          </a:p>
          <a:p>
            <a:pPr algn="just"/>
            <a:r>
              <a:rPr lang="pl-PL" sz="1700" dirty="0" smtClean="0">
                <a:latin typeface="Arial" pitchFamily="34" charset="0"/>
                <a:cs typeface="Arial" pitchFamily="34" charset="0"/>
              </a:rPr>
              <a:t>Dzieci i młodzież znajdą wsparcie w wyborze kierunku kształcenia i planowania kariery zawodowej nie tylko w szkole, ale także w publicznych </a:t>
            </a: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poradniach psychologiczno-pedagogicznych, 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(§ 1).</a:t>
            </a:r>
          </a:p>
          <a:p>
            <a:pPr algn="just"/>
            <a:r>
              <a:rPr lang="pl-PL" sz="1700" b="1" dirty="0" smtClean="0">
                <a:latin typeface="Arial" pitchFamily="34" charset="0"/>
                <a:cs typeface="Arial" pitchFamily="34" charset="0"/>
              </a:rPr>
              <a:t>pomoc udzielana 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bezpośrednio dzieciom i młodzieży oraz rodzicom polega</a:t>
            </a:r>
            <a:br>
              <a:rPr lang="pl-PL" sz="1700" dirty="0" smtClean="0">
                <a:latin typeface="Arial" pitchFamily="34" charset="0"/>
                <a:cs typeface="Arial" pitchFamily="34" charset="0"/>
              </a:rPr>
            </a:br>
            <a:r>
              <a:rPr lang="pl-PL" sz="1700" dirty="0" smtClean="0">
                <a:latin typeface="Arial" pitchFamily="34" charset="0"/>
                <a:cs typeface="Arial" pitchFamily="34" charset="0"/>
              </a:rPr>
              <a:t> w szczególności na: /…/ udzielaniu pomocy </a:t>
            </a: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w wyborze kierunku kształcenia</a:t>
            </a:r>
            <a:br>
              <a:rPr lang="pl-PL" sz="1700" b="1" dirty="0" smtClean="0">
                <a:latin typeface="Arial" pitchFamily="34" charset="0"/>
                <a:cs typeface="Arial" pitchFamily="34" charset="0"/>
              </a:rPr>
            </a:b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 i zawodu oraz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 planowaniu kształcenia i kariery zawodowej, (§ 8 ust. 1. pkt 2).</a:t>
            </a:r>
          </a:p>
          <a:p>
            <a:pPr algn="just"/>
            <a:r>
              <a:rPr lang="pl-PL" sz="1700" dirty="0" smtClean="0">
                <a:latin typeface="Arial" pitchFamily="34" charset="0"/>
                <a:cs typeface="Arial" pitchFamily="34" charset="0"/>
              </a:rPr>
              <a:t>pomoc udzielana jest w szczególności w formie: /…/ </a:t>
            </a: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warsztatów, porad i konsultacji, wykładów 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i </a:t>
            </a: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prelekcji, działalności informacyjno-szkoleniowej,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 (§ 8 ust. 2. pkt 6-9).</a:t>
            </a:r>
            <a:endParaRPr lang="pl-PL" sz="17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700" dirty="0" smtClean="0">
                <a:latin typeface="Arial" pitchFamily="34" charset="0"/>
                <a:cs typeface="Arial" pitchFamily="34" charset="0"/>
              </a:rPr>
              <a:t>Realizowanie przez poradnie zadań polega w szczególności na </a:t>
            </a:r>
            <a:r>
              <a:rPr lang="pl-PL" sz="1700" b="1" dirty="0" smtClean="0">
                <a:latin typeface="Arial" pitchFamily="34" charset="0"/>
                <a:cs typeface="Arial" pitchFamily="34" charset="0"/>
              </a:rPr>
              <a:t>udzielaniu nauczycielom, wychowawcom grup wychowawczych lub specjalistom pomocy </a:t>
            </a:r>
            <a:r>
              <a:rPr lang="pl-PL" sz="1700" dirty="0" smtClean="0">
                <a:latin typeface="Arial" pitchFamily="34" charset="0"/>
                <a:cs typeface="Arial" pitchFamily="34" charset="0"/>
              </a:rPr>
              <a:t>w: /…/ planowaniu i realizacji zadań z zakresu doradztwa edukacyjno-zawodowego </a:t>
            </a:r>
            <a:br>
              <a:rPr lang="pl-PL" sz="1700" dirty="0" smtClean="0">
                <a:latin typeface="Arial" pitchFamily="34" charset="0"/>
                <a:cs typeface="Arial" pitchFamily="34" charset="0"/>
              </a:rPr>
            </a:br>
            <a:r>
              <a:rPr lang="pl-PL" sz="1700" dirty="0" smtClean="0">
                <a:latin typeface="Arial" pitchFamily="34" charset="0"/>
                <a:cs typeface="Arial" pitchFamily="34" charset="0"/>
              </a:rPr>
              <a:t>(§ 9 ust. 1. pkt. 1b).</a:t>
            </a:r>
          </a:p>
        </p:txBody>
      </p:sp>
    </p:spTree>
    <p:extLst>
      <p:ext uri="{BB962C8B-B14F-4D97-AF65-F5344CB8AC3E}">
        <p14:creationId xmlns:p14="http://schemas.microsoft.com/office/powerpoint/2010/main" val="40207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pl-PL" sz="2600" b="1" dirty="0" smtClean="0"/>
          </a:p>
          <a:p>
            <a:r>
              <a:rPr lang="pl-PL" sz="2800" b="1" dirty="0" smtClean="0"/>
              <a:t> </a:t>
            </a:r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Tytuł 1"/>
          <p:cNvSpPr txBox="1">
            <a:spLocks/>
          </p:cNvSpPr>
          <p:nvPr/>
        </p:nvSpPr>
        <p:spPr>
          <a:xfrm>
            <a:off x="251520" y="1772816"/>
            <a:ext cx="8740078" cy="1800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pl-PL" sz="2000" b="1" dirty="0" smtClean="0">
                <a:latin typeface="Arial" pitchFamily="34" charset="0"/>
                <a:cs typeface="Arial" pitchFamily="34" charset="0"/>
              </a:rPr>
              <a:t>Rozporządzenie Ministra Edukacji Narodowej z dnia 21 maja 2001 r. w sprawie ramowych statutów publicznego przedszkola </a:t>
            </a:r>
            <a:br>
              <a:rPr lang="pl-PL" sz="2000" b="1" dirty="0" smtClean="0">
                <a:latin typeface="Arial" pitchFamily="34" charset="0"/>
                <a:cs typeface="Arial" pitchFamily="34" charset="0"/>
              </a:rPr>
            </a:b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oraz publicznych szkół (Dz. U. 2001 </a:t>
            </a:r>
            <a:r>
              <a:rPr lang="nn-NO" sz="2000" b="1" dirty="0" smtClean="0">
                <a:latin typeface="Arial" pitchFamily="34" charset="0"/>
                <a:cs typeface="Arial" pitchFamily="34" charset="0"/>
              </a:rPr>
              <a:t>nr </a:t>
            </a:r>
            <a:r>
              <a:rPr lang="nn-NO" sz="2000" b="1" dirty="0">
                <a:latin typeface="Arial" pitchFamily="34" charset="0"/>
                <a:cs typeface="Arial" pitchFamily="34" charset="0"/>
              </a:rPr>
              <a:t>61 poz. </a:t>
            </a:r>
            <a:r>
              <a:rPr lang="nn-NO" sz="2000" b="1" dirty="0" smtClean="0">
                <a:latin typeface="Arial" pitchFamily="34" charset="0"/>
                <a:cs typeface="Arial" pitchFamily="34" charset="0"/>
              </a:rPr>
              <a:t>624</a:t>
            </a:r>
            <a:r>
              <a:rPr lang="pl-PL" sz="2000" b="1" dirty="0" smtClean="0">
                <a:latin typeface="Arial" pitchFamily="34" charset="0"/>
                <a:cs typeface="Arial" pitchFamily="34" charset="0"/>
              </a:rPr>
              <a:t> z późn.zm.)</a:t>
            </a:r>
          </a:p>
          <a:p>
            <a:pPr algn="l"/>
            <a:r>
              <a:rPr lang="pl-PL" sz="1600" b="1" dirty="0" smtClean="0">
                <a:latin typeface="Arial" pitchFamily="34" charset="0"/>
                <a:cs typeface="Arial" pitchFamily="34" charset="0"/>
              </a:rPr>
              <a:t>(W związku z art. 364 ustawy – Przepisy wprowadzające ustawę - Prawo oświatowe zachowuje moc do czasu zakończenia kształcenia w szkołach dotychczasowego systemu lub ich oddziałach)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0" y="3645024"/>
            <a:ext cx="8991599" cy="259441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l-PL" sz="2400" dirty="0" smtClean="0"/>
              <a:t>   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Szkoły (gimnazja, licea ogólnokształcące, technika i zasadnicze szkoły  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    zawodowe) powinny opisać swoją koncepcję realizacji zadań </a:t>
            </a:r>
            <a:br>
              <a:rPr lang="pl-PL" sz="1900" dirty="0" smtClean="0"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latin typeface="Arial" pitchFamily="34" charset="0"/>
                <a:cs typeface="Arial" pitchFamily="34" charset="0"/>
              </a:rPr>
              <a:t>    z zakresu doradztwa w </a:t>
            </a:r>
            <a:r>
              <a:rPr lang="pl-PL" sz="1900" b="1" dirty="0" smtClean="0">
                <a:latin typeface="Arial" pitchFamily="34" charset="0"/>
                <a:cs typeface="Arial" pitchFamily="34" charset="0"/>
              </a:rPr>
              <a:t>wewnątrzszkolnym systemie doradztwa </a:t>
            </a:r>
            <a:endParaRPr lang="pl-PL" sz="19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1900" dirty="0" smtClean="0">
                <a:latin typeface="Arial" pitchFamily="34" charset="0"/>
                <a:cs typeface="Arial" pitchFamily="34" charset="0"/>
              </a:rPr>
              <a:t>    Sposób organizacji doradztwa oraz zajęć związanych z wyborem kierunku kształcenia, a także </a:t>
            </a:r>
            <a:r>
              <a:rPr lang="pl-PL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organizację współdziałania szkoły </a:t>
            </a:r>
            <a:br>
              <a:rPr lang="pl-PL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pl-PL" sz="19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z poradniami psychologiczno-pedagogicznymi i innymi instytucjami </a:t>
            </a:r>
            <a:r>
              <a:rPr lang="pl-PL" sz="1900" dirty="0" smtClean="0">
                <a:latin typeface="Arial" pitchFamily="34" charset="0"/>
                <a:cs typeface="Arial" pitchFamily="34" charset="0"/>
              </a:rPr>
              <a:t>świadczącymi poradnictwo – szkoły określają w swoich statutach.</a:t>
            </a:r>
          </a:p>
        </p:txBody>
      </p:sp>
    </p:spTree>
    <p:extLst>
      <p:ext uri="{BB962C8B-B14F-4D97-AF65-F5344CB8AC3E}">
        <p14:creationId xmlns:p14="http://schemas.microsoft.com/office/powerpoint/2010/main" val="1981134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916832"/>
            <a:ext cx="8496944" cy="33840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Zaprezentowane powyżej zapisy prawa oświatowego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wskazują  na organizację całego systemu działań </a:t>
            </a:r>
            <a:b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 zakresu doradztwa zawodowego z uwzględnieniem ich: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ciągłości,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spójności,</a:t>
            </a:r>
          </a:p>
          <a:p>
            <a:pPr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wieloaspektowości. </a:t>
            </a: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pic>
        <p:nvPicPr>
          <p:cNvPr id="7" name="Picture 4" descr="Znalezione obrazy dla zapytania doradztwo zawodowe w szkol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717032"/>
            <a:ext cx="399593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258"/>
          <p:cNvSpPr>
            <a:spLocks noGrp="1"/>
          </p:cNvSpPr>
          <p:nvPr>
            <p:ph type="ctrTitle"/>
          </p:nvPr>
        </p:nvSpPr>
        <p:spPr>
          <a:xfrm>
            <a:off x="827088" y="4492625"/>
            <a:ext cx="7705725" cy="936625"/>
          </a:xfrm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ct val="25000"/>
              <a:buFont typeface="Trebuchet MS" pitchFamily="34" charset="0"/>
              <a:buNone/>
            </a:pPr>
            <a:r>
              <a:rPr lang="pl-PL" altLang="pl-PL" sz="1600" smtClean="0">
                <a:solidFill>
                  <a:srgbClr val="000000"/>
                </a:solidFill>
                <a:latin typeface="Trebuchet MS" pitchFamily="34" charset="0"/>
                <a:sym typeface="Trebuchet MS" pitchFamily="34" charset="0"/>
              </a:rPr>
              <a:t/>
            </a:r>
            <a:br>
              <a:rPr lang="pl-PL" altLang="pl-PL" sz="1600" smtClean="0">
                <a:solidFill>
                  <a:srgbClr val="000000"/>
                </a:solidFill>
                <a:latin typeface="Trebuchet MS" pitchFamily="34" charset="0"/>
                <a:sym typeface="Trebuchet MS" pitchFamily="34" charset="0"/>
              </a:rPr>
            </a:br>
            <a:endParaRPr lang="pl-PL" altLang="pl-PL" sz="1600" smtClean="0">
              <a:solidFill>
                <a:srgbClr val="000000"/>
              </a:solidFill>
              <a:latin typeface="Trebuchet MS" pitchFamily="34" charset="0"/>
              <a:sym typeface="Trebuchet MS" pitchFamily="34" charset="0"/>
            </a:endParaRPr>
          </a:p>
        </p:txBody>
      </p:sp>
      <p:sp>
        <p:nvSpPr>
          <p:cNvPr id="24579" name="Shape 259"/>
          <p:cNvSpPr>
            <a:spLocks noGrp="1"/>
          </p:cNvSpPr>
          <p:nvPr>
            <p:ph type="subTitle" idx="1"/>
          </p:nvPr>
        </p:nvSpPr>
        <p:spPr>
          <a:xfrm>
            <a:off x="827088" y="6092825"/>
            <a:ext cx="7705725" cy="215900"/>
          </a:xfrm>
        </p:spPr>
        <p:txBody>
          <a:bodyPr lIns="91425" tIns="45700" rIns="91425" bIns="45700">
            <a:normAutofit fontScale="25000" lnSpcReduction="20000"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SzPct val="25000"/>
            </a:pPr>
            <a:endParaRPr lang="pl-PL" altLang="pl-PL" smtClean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  <a:p>
            <a:pPr>
              <a:spcBef>
                <a:spcPts val="638"/>
              </a:spcBef>
              <a:buClr>
                <a:srgbClr val="000000"/>
              </a:buClr>
              <a:buSzPct val="25000"/>
            </a:pPr>
            <a:endParaRPr lang="pl-PL" altLang="pl-PL" smtClean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</p:txBody>
      </p:sp>
      <p:sp>
        <p:nvSpPr>
          <p:cNvPr id="28676" name="Shape 260"/>
          <p:cNvSpPr>
            <a:spLocks noChangeArrowheads="1"/>
          </p:cNvSpPr>
          <p:nvPr/>
        </p:nvSpPr>
        <p:spPr bwMode="auto">
          <a:xfrm>
            <a:off x="2484438" y="2924175"/>
            <a:ext cx="1079500" cy="1079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>
              <a:defRPr/>
            </a:pPr>
            <a:endParaRPr lang="pl-PL" dirty="0">
              <a:solidFill>
                <a:srgbClr val="0070C0"/>
              </a:solidFill>
              <a:sym typeface="Arial" pitchFamily="34" charset="0"/>
            </a:endParaRPr>
          </a:p>
        </p:txBody>
      </p:sp>
      <p:sp>
        <p:nvSpPr>
          <p:cNvPr id="24583" name="Shape 261"/>
          <p:cNvSpPr txBox="1">
            <a:spLocks noChangeArrowheads="1"/>
          </p:cNvSpPr>
          <p:nvPr/>
        </p:nvSpPr>
        <p:spPr bwMode="auto">
          <a:xfrm>
            <a:off x="2722563" y="3213100"/>
            <a:ext cx="8493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buClr>
                <a:srgbClr val="FFFF00"/>
              </a:buClr>
              <a:buSzPct val="25000"/>
              <a:buFont typeface="Arial" pitchFamily="34" charset="0"/>
              <a:buNone/>
            </a:pPr>
            <a:r>
              <a:rPr lang="pl-PL" altLang="pl-PL" sz="2800" b="1" dirty="0">
                <a:solidFill>
                  <a:srgbClr val="7030A0"/>
                </a:solidFill>
                <a:latin typeface="Trebuchet MS" pitchFamily="34" charset="0"/>
                <a:sym typeface="Arial" pitchFamily="34" charset="0"/>
              </a:rPr>
              <a:t>SP</a:t>
            </a:r>
          </a:p>
        </p:txBody>
      </p:sp>
      <p:sp>
        <p:nvSpPr>
          <p:cNvPr id="28678" name="Shape 262"/>
          <p:cNvSpPr>
            <a:spLocks noChangeArrowheads="1"/>
          </p:cNvSpPr>
          <p:nvPr/>
        </p:nvSpPr>
        <p:spPr bwMode="auto">
          <a:xfrm>
            <a:off x="395536" y="2996952"/>
            <a:ext cx="1079500" cy="1079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chemeClr val="bg1"/>
                </a:solidFill>
                <a:latin typeface="Trebuchet MS" pitchFamily="34" charset="0"/>
                <a:sym typeface="Arial" pitchFamily="34" charset="0"/>
              </a:rPr>
              <a:t>P</a:t>
            </a:r>
          </a:p>
        </p:txBody>
      </p:sp>
      <p:sp>
        <p:nvSpPr>
          <p:cNvPr id="28679" name="Shape 263"/>
          <p:cNvSpPr>
            <a:spLocks noChangeArrowheads="1"/>
          </p:cNvSpPr>
          <p:nvPr/>
        </p:nvSpPr>
        <p:spPr bwMode="auto">
          <a:xfrm>
            <a:off x="3707904" y="2924175"/>
            <a:ext cx="1079500" cy="10795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rgbClr val="7030A0"/>
                </a:solidFill>
                <a:latin typeface="Trebuchet MS" pitchFamily="34" charset="0"/>
                <a:sym typeface="Arial" pitchFamily="34" charset="0"/>
              </a:rPr>
              <a:t>SP</a:t>
            </a:r>
          </a:p>
        </p:txBody>
      </p:sp>
      <p:sp>
        <p:nvSpPr>
          <p:cNvPr id="28680" name="Shape 264"/>
          <p:cNvSpPr>
            <a:spLocks noChangeArrowheads="1"/>
          </p:cNvSpPr>
          <p:nvPr/>
        </p:nvSpPr>
        <p:spPr bwMode="auto">
          <a:xfrm>
            <a:off x="4860652" y="2420888"/>
            <a:ext cx="1079500" cy="1079500"/>
          </a:xfrm>
          <a:prstGeom prst="ellipse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rgbClr val="0000CC"/>
                </a:solidFill>
                <a:latin typeface="Trebuchet MS" pitchFamily="34" charset="0"/>
                <a:sym typeface="Arial" pitchFamily="34" charset="0"/>
              </a:rPr>
              <a:t>LO</a:t>
            </a:r>
          </a:p>
        </p:txBody>
      </p:sp>
      <p:sp>
        <p:nvSpPr>
          <p:cNvPr id="28681" name="Shape 265"/>
          <p:cNvSpPr>
            <a:spLocks noChangeArrowheads="1"/>
          </p:cNvSpPr>
          <p:nvPr/>
        </p:nvSpPr>
        <p:spPr bwMode="auto">
          <a:xfrm>
            <a:off x="6228184" y="2348880"/>
            <a:ext cx="1079500" cy="1079500"/>
          </a:xfrm>
          <a:prstGeom prst="ellipse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rgbClr val="0000CC"/>
                </a:solidFill>
                <a:sym typeface="Arial" pitchFamily="34" charset="0"/>
              </a:rPr>
              <a:t>BS I</a:t>
            </a:r>
          </a:p>
        </p:txBody>
      </p:sp>
      <p:sp>
        <p:nvSpPr>
          <p:cNvPr id="28682" name="Shape 266"/>
          <p:cNvSpPr txBox="1">
            <a:spLocks noChangeArrowheads="1"/>
          </p:cNvSpPr>
          <p:nvPr/>
        </p:nvSpPr>
        <p:spPr bwMode="auto">
          <a:xfrm>
            <a:off x="3714750" y="4868863"/>
            <a:ext cx="5184775" cy="971550"/>
          </a:xfrm>
          <a:prstGeom prst="rect">
            <a:avLst/>
          </a:prstGeom>
          <a:solidFill>
            <a:srgbClr val="CCCC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1600" b="1">
                <a:solidFill>
                  <a:srgbClr val="0000FF"/>
                </a:solidFill>
                <a:sym typeface="Arial" pitchFamily="34" charset="0"/>
              </a:rPr>
              <a:t>Doradztwo zawodowe</a:t>
            </a:r>
          </a:p>
        </p:txBody>
      </p:sp>
      <p:sp>
        <p:nvSpPr>
          <p:cNvPr id="28683" name="Shape 267"/>
          <p:cNvSpPr txBox="1">
            <a:spLocks noChangeArrowheads="1"/>
          </p:cNvSpPr>
          <p:nvPr/>
        </p:nvSpPr>
        <p:spPr bwMode="auto">
          <a:xfrm>
            <a:off x="141288" y="4868863"/>
            <a:ext cx="1476375" cy="971550"/>
          </a:xfrm>
          <a:prstGeom prst="rect">
            <a:avLst/>
          </a:prstGeom>
          <a:solidFill>
            <a:srgbClr val="CCCC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1600" b="1" dirty="0">
                <a:solidFill>
                  <a:srgbClr val="0000FF"/>
                </a:solidFill>
                <a:sym typeface="Arial" pitchFamily="34" charset="0"/>
              </a:rPr>
              <a:t>Preorientacja zawodowa</a:t>
            </a:r>
          </a:p>
        </p:txBody>
      </p:sp>
      <p:sp>
        <p:nvSpPr>
          <p:cNvPr id="28684" name="Shape 268"/>
          <p:cNvSpPr txBox="1">
            <a:spLocks noChangeArrowheads="1"/>
          </p:cNvSpPr>
          <p:nvPr/>
        </p:nvSpPr>
        <p:spPr bwMode="auto">
          <a:xfrm>
            <a:off x="1785938" y="4868863"/>
            <a:ext cx="1800225" cy="971550"/>
          </a:xfrm>
          <a:prstGeom prst="rect">
            <a:avLst/>
          </a:prstGeom>
          <a:solidFill>
            <a:srgbClr val="CCCCFF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1600" b="1" dirty="0">
                <a:solidFill>
                  <a:srgbClr val="0000FF"/>
                </a:solidFill>
                <a:sym typeface="Arial" pitchFamily="34" charset="0"/>
              </a:rPr>
              <a:t>Orientacja zawodowa</a:t>
            </a:r>
          </a:p>
        </p:txBody>
      </p:sp>
      <p:sp>
        <p:nvSpPr>
          <p:cNvPr id="24605" name="Shape 269"/>
          <p:cNvSpPr txBox="1">
            <a:spLocks noChangeArrowheads="1"/>
          </p:cNvSpPr>
          <p:nvPr/>
        </p:nvSpPr>
        <p:spPr bwMode="auto">
          <a:xfrm>
            <a:off x="2051050" y="4354513"/>
            <a:ext cx="8651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pitchFamily="34" charset="0"/>
              <a:buNone/>
            </a:pPr>
            <a:r>
              <a:rPr lang="pl-PL" altLang="pl-PL">
                <a:solidFill>
                  <a:srgbClr val="002060"/>
                </a:solidFill>
                <a:latin typeface="Trebuchet MS" pitchFamily="34" charset="0"/>
                <a:sym typeface="Arial" pitchFamily="34" charset="0"/>
              </a:rPr>
              <a:t>1-3 kl</a:t>
            </a:r>
            <a:r>
              <a:rPr lang="pl-PL" altLang="pl-PL">
                <a:solidFill>
                  <a:srgbClr val="000000"/>
                </a:solidFill>
                <a:sym typeface="Arial" pitchFamily="34" charset="0"/>
              </a:rPr>
              <a:t>.</a:t>
            </a:r>
          </a:p>
        </p:txBody>
      </p:sp>
      <p:sp>
        <p:nvSpPr>
          <p:cNvPr id="24606" name="Shape 270"/>
          <p:cNvSpPr txBox="1">
            <a:spLocks noChangeArrowheads="1"/>
          </p:cNvSpPr>
          <p:nvPr/>
        </p:nvSpPr>
        <p:spPr bwMode="auto">
          <a:xfrm>
            <a:off x="3946525" y="4354513"/>
            <a:ext cx="912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pitchFamily="34" charset="0"/>
              <a:buNone/>
            </a:pPr>
            <a:r>
              <a:rPr lang="pl-PL" altLang="pl-PL">
                <a:solidFill>
                  <a:srgbClr val="002060"/>
                </a:solidFill>
                <a:latin typeface="Trebuchet MS" pitchFamily="34" charset="0"/>
                <a:sym typeface="Arial" pitchFamily="34" charset="0"/>
              </a:rPr>
              <a:t>7-8 kl.</a:t>
            </a:r>
          </a:p>
        </p:txBody>
      </p:sp>
      <p:sp>
        <p:nvSpPr>
          <p:cNvPr id="28687" name="Shape 271"/>
          <p:cNvSpPr>
            <a:spLocks noChangeArrowheads="1"/>
          </p:cNvSpPr>
          <p:nvPr/>
        </p:nvSpPr>
        <p:spPr bwMode="auto">
          <a:xfrm>
            <a:off x="6786563" y="3429000"/>
            <a:ext cx="1079500" cy="1079500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chemeClr val="bg1"/>
                </a:solidFill>
                <a:sym typeface="Arial" pitchFamily="34" charset="0"/>
              </a:rPr>
              <a:t>BS</a:t>
            </a:r>
          </a:p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chemeClr val="bg1"/>
                </a:solidFill>
                <a:sym typeface="Arial" pitchFamily="34" charset="0"/>
              </a:rPr>
              <a:t>II</a:t>
            </a:r>
          </a:p>
        </p:txBody>
      </p:sp>
      <p:sp>
        <p:nvSpPr>
          <p:cNvPr id="24610" name="Shape 272"/>
          <p:cNvSpPr txBox="1">
            <a:spLocks noChangeArrowheads="1"/>
          </p:cNvSpPr>
          <p:nvPr/>
        </p:nvSpPr>
        <p:spPr bwMode="auto">
          <a:xfrm>
            <a:off x="2916238" y="4354513"/>
            <a:ext cx="863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SzPct val="25000"/>
              <a:buFont typeface="Arial" pitchFamily="34" charset="0"/>
              <a:buNone/>
            </a:pPr>
            <a:r>
              <a:rPr lang="pl-PL" altLang="pl-PL">
                <a:solidFill>
                  <a:srgbClr val="002060"/>
                </a:solidFill>
                <a:latin typeface="Trebuchet MS" pitchFamily="34" charset="0"/>
                <a:sym typeface="Arial" pitchFamily="34" charset="0"/>
              </a:rPr>
              <a:t>4-6 kl.</a:t>
            </a:r>
          </a:p>
        </p:txBody>
      </p:sp>
      <p:cxnSp>
        <p:nvCxnSpPr>
          <p:cNvPr id="28689" name="Shape 273"/>
          <p:cNvCxnSpPr>
            <a:cxnSpLocks noChangeShapeType="1"/>
          </p:cNvCxnSpPr>
          <p:nvPr/>
        </p:nvCxnSpPr>
        <p:spPr bwMode="auto">
          <a:xfrm flipH="1">
            <a:off x="2411413" y="3933825"/>
            <a:ext cx="268287" cy="431800"/>
          </a:xfrm>
          <a:prstGeom prst="straightConnector1">
            <a:avLst/>
          </a:prstGeom>
          <a:ln>
            <a:headEnd/>
            <a:tailEnd type="stealth" w="lg" len="lg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28690" name="Shape 274"/>
          <p:cNvCxnSpPr>
            <a:cxnSpLocks noChangeShapeType="1"/>
          </p:cNvCxnSpPr>
          <p:nvPr/>
        </p:nvCxnSpPr>
        <p:spPr bwMode="auto">
          <a:xfrm>
            <a:off x="3203575" y="3933825"/>
            <a:ext cx="215900" cy="466725"/>
          </a:xfrm>
          <a:prstGeom prst="straightConnector1">
            <a:avLst/>
          </a:prstGeom>
          <a:ln>
            <a:headEnd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691" name="Shape 275"/>
          <p:cNvSpPr>
            <a:spLocks noChangeArrowheads="1"/>
          </p:cNvSpPr>
          <p:nvPr/>
        </p:nvSpPr>
        <p:spPr bwMode="auto">
          <a:xfrm>
            <a:off x="5508724" y="3429000"/>
            <a:ext cx="1079500" cy="1079500"/>
          </a:xfrm>
          <a:prstGeom prst="ellipse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rgbClr val="0000CC"/>
                </a:solidFill>
                <a:latin typeface="Trebuchet MS" pitchFamily="34" charset="0"/>
                <a:sym typeface="Arial" pitchFamily="34" charset="0"/>
              </a:rPr>
              <a:t>T</a:t>
            </a:r>
          </a:p>
        </p:txBody>
      </p:sp>
      <p:sp>
        <p:nvSpPr>
          <p:cNvPr id="28692" name="Shape 276"/>
          <p:cNvSpPr>
            <a:spLocks noChangeArrowheads="1"/>
          </p:cNvSpPr>
          <p:nvPr/>
        </p:nvSpPr>
        <p:spPr bwMode="auto">
          <a:xfrm>
            <a:off x="7524328" y="2420888"/>
            <a:ext cx="1079500" cy="1079500"/>
          </a:xfrm>
          <a:prstGeom prst="ellipse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91425" tIns="45700" rIns="91425" bIns="45700" anchor="ctr"/>
          <a:lstStyle/>
          <a:p>
            <a:pPr algn="ctr">
              <a:buClr>
                <a:srgbClr val="0000FF"/>
              </a:buClr>
              <a:buSzPct val="25000"/>
              <a:buFont typeface="Arial" pitchFamily="34" charset="0"/>
              <a:buNone/>
              <a:defRPr/>
            </a:pPr>
            <a:r>
              <a:rPr lang="pl-PL" sz="2800" b="1" dirty="0">
                <a:solidFill>
                  <a:schemeClr val="bg1"/>
                </a:solidFill>
                <a:latin typeface="Trebuchet MS" pitchFamily="34" charset="0"/>
                <a:sym typeface="Arial" pitchFamily="34" charset="0"/>
              </a:rPr>
              <a:t>SPl</a:t>
            </a:r>
          </a:p>
        </p:txBody>
      </p:sp>
      <p:cxnSp>
        <p:nvCxnSpPr>
          <p:cNvPr id="25" name="Shape 274"/>
          <p:cNvCxnSpPr>
            <a:cxnSpLocks noChangeShapeType="1"/>
          </p:cNvCxnSpPr>
          <p:nvPr/>
        </p:nvCxnSpPr>
        <p:spPr bwMode="auto">
          <a:xfrm>
            <a:off x="4284663" y="3933825"/>
            <a:ext cx="0" cy="358775"/>
          </a:xfrm>
          <a:prstGeom prst="straightConnector1">
            <a:avLst/>
          </a:prstGeom>
          <a:ln>
            <a:headEnd/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pole tekstowe 21"/>
          <p:cNvSpPr txBox="1"/>
          <p:nvPr/>
        </p:nvSpPr>
        <p:spPr>
          <a:xfrm>
            <a:off x="323528" y="1916832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Ciągłość systemu doradztwa zawodowego  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12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78497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/>
            <a:r>
              <a:rPr lang="pl-PL" sz="2400" b="1" dirty="0" smtClean="0">
                <a:solidFill>
                  <a:sysClr val="windowText" lastClr="000000"/>
                </a:solidFill>
                <a:latin typeface="Arial" pitchFamily="34" charset="0"/>
                <a:cs typeface="Arial" pitchFamily="34" charset="0"/>
              </a:rPr>
              <a:t>Zapisy dotyczące zadań szkoły w zakresie doradztwa zawodowego możemy znaleźć w następujących aktach prawnych:</a:t>
            </a:r>
          </a:p>
          <a:p>
            <a:pPr marL="457200" indent="-457200" algn="just"/>
            <a:endParaRPr lang="pl-PL" sz="2400" b="1" dirty="0" smtClean="0">
              <a:solidFill>
                <a:sysClr val="windowText" lastClr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Ustawa</a:t>
            </a: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pl-PL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z dnia 14 grudnia 2016r. </a:t>
            </a:r>
            <a:r>
              <a:rPr lang="pl-PL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Prawo oświatowe </a:t>
            </a:r>
            <a:br>
              <a:rPr lang="pl-PL" b="1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pl-PL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(Dz. U. 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2017. 59 </a:t>
            </a:r>
            <a:r>
              <a:rPr lang="pl-PL" dirty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ze zm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ea typeface="+mj-ea"/>
                <a:cs typeface="Arial" pitchFamily="34" charset="0"/>
              </a:rPr>
              <a:t>.)</a:t>
            </a:r>
          </a:p>
          <a:p>
            <a:pPr marL="457200" indent="-457200" algn="just"/>
            <a:endParaRPr lang="pl-PL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Ustawa z dnia 14 grudnia 2016r.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Przepisy wprowadzające ustawę - Prawo oświatowe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(Dz. U. 2017. 60 ze zm.)</a:t>
            </a:r>
          </a:p>
          <a:p>
            <a:pPr marL="457200" indent="-457200" algn="just"/>
            <a:endParaRPr lang="pl-PL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244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Shape 259"/>
          <p:cNvSpPr>
            <a:spLocks noGrp="1"/>
          </p:cNvSpPr>
          <p:nvPr>
            <p:ph type="subTitle" idx="1"/>
          </p:nvPr>
        </p:nvSpPr>
        <p:spPr>
          <a:xfrm>
            <a:off x="827088" y="6092825"/>
            <a:ext cx="7705725" cy="215900"/>
          </a:xfrm>
        </p:spPr>
        <p:txBody>
          <a:bodyPr lIns="91425" tIns="45700" rIns="91425" bIns="45700">
            <a:normAutofit fontScale="25000" lnSpcReduction="20000"/>
          </a:bodyPr>
          <a:lstStyle/>
          <a:p>
            <a:pPr algn="l">
              <a:lnSpc>
                <a:spcPct val="120000"/>
              </a:lnSpc>
              <a:spcBef>
                <a:spcPct val="0"/>
              </a:spcBef>
              <a:buClr>
                <a:srgbClr val="000000"/>
              </a:buClr>
              <a:buSzPct val="25000"/>
            </a:pPr>
            <a:endParaRPr lang="pl-PL" altLang="pl-PL" smtClean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  <a:p>
            <a:pPr>
              <a:spcBef>
                <a:spcPts val="638"/>
              </a:spcBef>
              <a:buClr>
                <a:srgbClr val="000000"/>
              </a:buClr>
              <a:buSzPct val="25000"/>
            </a:pPr>
            <a:endParaRPr lang="pl-PL" altLang="pl-PL" smtClean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</p:txBody>
      </p:sp>
      <p:graphicFrame>
        <p:nvGraphicFramePr>
          <p:cNvPr id="23" name="Diagram 22"/>
          <p:cNvGraphicFramePr/>
          <p:nvPr/>
        </p:nvGraphicFramePr>
        <p:xfrm>
          <a:off x="1619672" y="2132856"/>
          <a:ext cx="6864424" cy="5632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4" name="pole tekstowe 23"/>
          <p:cNvSpPr txBox="1"/>
          <p:nvPr/>
        </p:nvSpPr>
        <p:spPr>
          <a:xfrm>
            <a:off x="251520" y="1988841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Systemowość i spójność działań  z zakresu doradztwa zawodowego </a:t>
            </a:r>
            <a:endParaRPr lang="pl-PL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1281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hape 196"/>
          <p:cNvSpPr txBox="1">
            <a:spLocks noChangeArrowheads="1"/>
          </p:cNvSpPr>
          <p:nvPr/>
        </p:nvSpPr>
        <p:spPr bwMode="auto">
          <a:xfrm>
            <a:off x="0" y="1772816"/>
            <a:ext cx="9144000" cy="4248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Trebuchet MS" pitchFamily="34" charset="0"/>
              <a:buNone/>
            </a:pPr>
            <a:r>
              <a:rPr lang="pl-PL" sz="3200" dirty="0"/>
              <a:t>Zajęcia doradztwa zawodowego</a:t>
            </a:r>
            <a:r>
              <a:rPr lang="pl-PL" sz="2400" dirty="0"/>
              <a:t/>
            </a:r>
            <a:br>
              <a:rPr lang="pl-PL" sz="2400" dirty="0"/>
            </a:br>
            <a:r>
              <a:rPr lang="pl-PL" altLang="pl-PL" sz="2400" b="1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Stan </a:t>
            </a:r>
            <a:r>
              <a:rPr lang="pl-PL" altLang="pl-PL" sz="2400" b="1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obecny 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b="1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Rozporządzenie Ministra Edukacji Narodowej </a:t>
            </a: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z dnia 28 marca 2017 r. </a:t>
            </a:r>
            <a:b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</a:b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w sprawie </a:t>
            </a:r>
            <a:r>
              <a:rPr lang="pl-PL" altLang="pl-PL" b="1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ramowych planów nauczania </a:t>
            </a: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dla publicznych szkół </a:t>
            </a:r>
            <a:r>
              <a:rPr lang="pl-PL" dirty="0"/>
              <a:t>(Dz. U. 2017. 703)</a:t>
            </a:r>
            <a:endParaRPr lang="pl-PL" sz="2400" dirty="0"/>
          </a:p>
          <a:p>
            <a:pPr>
              <a:buClr>
                <a:srgbClr val="002060"/>
              </a:buClr>
              <a:buSzPct val="25000"/>
            </a:pPr>
            <a:endParaRPr lang="pl-PL" altLang="pl-PL" dirty="0" smtClean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Ramowe </a:t>
            </a: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plany </a:t>
            </a: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nauczania dla szkoły </a:t>
            </a: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podstawowej, w tym specjalnej</a:t>
            </a: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:</a:t>
            </a:r>
          </a:p>
          <a:p>
            <a:pPr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 dla szkoły podstawowej</a:t>
            </a: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 dla oddziałów przysposabiających do pracy organizowanych </a:t>
            </a: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w klasach VII i VIII szkoły podstawowej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        obowiązują </a:t>
            </a:r>
            <a:r>
              <a:rPr lang="pl-PL" altLang="pl-PL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od roku szkolnego 2017/2018</a:t>
            </a:r>
            <a:endParaRPr lang="pl-PL" altLang="pl-PL" sz="2400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pl-PL" altLang="pl-PL" sz="1000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endParaRPr lang="pl-PL" altLang="pl-PL" sz="1000" dirty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598026"/>
              </p:ext>
            </p:extLst>
          </p:nvPr>
        </p:nvGraphicFramePr>
        <p:xfrm>
          <a:off x="575469" y="4293096"/>
          <a:ext cx="7993062" cy="15573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4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038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9240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42" marR="91442" marT="45729" marB="45729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Tygodniowy</a:t>
                      </a:r>
                      <a:r>
                        <a:rPr lang="pl-PL" sz="1600" baseline="0" dirty="0" smtClean="0"/>
                        <a:t> wymiar godzin w klasie</a:t>
                      </a:r>
                      <a:endParaRPr lang="pl-PL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 anchor="ctr"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Razem w 5-letnim okresie nauczania</a:t>
                      </a:r>
                      <a:endParaRPr lang="pl-PL" sz="1600" b="0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8858">
                <a:tc>
                  <a:txBody>
                    <a:bodyPr/>
                    <a:lstStyle/>
                    <a:p>
                      <a:endParaRPr lang="pl-PL" sz="1800" dirty="0"/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VII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/>
                        <a:t>VIII</a:t>
                      </a:r>
                      <a:endParaRPr lang="pl-PL" sz="1600" b="1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endParaRPr lang="pl-PL" sz="1800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cap="none" dirty="0" smtClean="0">
                          <a:sym typeface="Trebuchet MS"/>
                        </a:rPr>
                        <a:t>Doradztwo zawodowe </a:t>
                      </a:r>
                      <a:endParaRPr lang="pl-PL" sz="1600" b="1" i="0" u="none" strike="noStrike" cap="none" dirty="0" smtClean="0">
                        <a:solidFill>
                          <a:srgbClr val="00206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minimum 10 godzin </a:t>
                      </a:r>
                    </a:p>
                    <a:p>
                      <a:r>
                        <a:rPr lang="pl-PL" sz="1600" dirty="0" smtClean="0"/>
                        <a:t>w roku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minimum 10 godzin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dirty="0" smtClean="0"/>
                        <a:t>w roku</a:t>
                      </a:r>
                      <a:endParaRPr lang="pl-PL" sz="1600" dirty="0" smtClean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minimum 20 godzin </a:t>
                      </a:r>
                      <a:br>
                        <a:rPr lang="pl-PL" sz="1600" dirty="0" smtClean="0"/>
                      </a:br>
                      <a:r>
                        <a:rPr lang="pl-PL" sz="1600" dirty="0" smtClean="0"/>
                        <a:t>w 2-letnim cyklu nauczania</a:t>
                      </a:r>
                      <a:endParaRPr lang="pl-PL" sz="1600" dirty="0">
                        <a:solidFill>
                          <a:srgbClr val="002060"/>
                        </a:solidFill>
                      </a:endParaRPr>
                    </a:p>
                  </a:txBody>
                  <a:tcPr marL="91442" marR="91442" marT="45729" marB="45729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53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hape 196"/>
          <p:cNvSpPr txBox="1">
            <a:spLocks noChangeArrowheads="1"/>
          </p:cNvSpPr>
          <p:nvPr/>
        </p:nvSpPr>
        <p:spPr bwMode="auto">
          <a:xfrm>
            <a:off x="611188" y="1268413"/>
            <a:ext cx="8532812" cy="504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5" tIns="45700" rIns="91425" bIns="45700"/>
          <a:lstStyle/>
          <a:p>
            <a:pPr algn="ctr">
              <a:buClr>
                <a:srgbClr val="17375E"/>
              </a:buClr>
              <a:buSzPct val="25000"/>
              <a:buFont typeface="Trebuchet MS" pitchFamily="34" charset="0"/>
              <a:buNone/>
            </a:pPr>
            <a:r>
              <a:rPr lang="pl-PL" altLang="pl-PL" sz="2400" b="1" dirty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Stan obecny </a:t>
            </a: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Ramowe plany nauczania</a:t>
            </a:r>
            <a:r>
              <a:rPr lang="pl-PL" alt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:</a:t>
            </a:r>
            <a:endParaRPr lang="pl-PL" altLang="pl-PL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 dla </a:t>
            </a:r>
            <a:r>
              <a:rPr lang="pl-PL" alt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branżowej szkoły I stopnia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obowiązuje </a:t>
            </a:r>
            <a:r>
              <a:rPr lang="pl-PL" alt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od roku szkolnego 2017/2018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Arial" pitchFamily="34" charset="0"/>
              <a:cs typeface="Arial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 dla </a:t>
            </a:r>
            <a:r>
              <a:rPr lang="pl-PL" alt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liceum ogólnokształcącego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sz="1600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 </a:t>
            </a:r>
          </a:p>
          <a:p>
            <a:pPr algn="ctr"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Trebuchet MS" pitchFamily="34" charset="0"/>
                <a:sym typeface="Trebuchet MS" pitchFamily="34" charset="0"/>
              </a:rPr>
              <a:t> </a:t>
            </a:r>
            <a:r>
              <a:rPr lang="pl-PL" alt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dla </a:t>
            </a:r>
            <a:r>
              <a:rPr lang="pl-PL" altLang="pl-PL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technikum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sz="1600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r>
              <a:rPr lang="pl-PL" altLang="pl-PL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obowiązują </a:t>
            </a:r>
            <a:r>
              <a:rPr lang="pl-PL" altLang="pl-PL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Trebuchet MS" pitchFamily="34" charset="0"/>
              </a:rPr>
              <a:t>od roku szkolnego 2019/2020</a:t>
            </a:r>
          </a:p>
          <a:p>
            <a:pPr algn="ctr">
              <a:buClr>
                <a:srgbClr val="002060"/>
              </a:buClr>
              <a:buSzPct val="25000"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endParaRPr lang="pl-PL" altLang="pl-PL" b="1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 algn="ctr"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2060"/>
              </a:buClr>
              <a:buSzPct val="25000"/>
            </a:pPr>
            <a:endParaRPr lang="pl-PL" altLang="pl-PL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pPr>
              <a:buClr>
                <a:srgbClr val="000000"/>
              </a:buClr>
              <a:buFont typeface="Arial" pitchFamily="34" charset="0"/>
              <a:buNone/>
            </a:pPr>
            <a:endParaRPr lang="pl-PL" altLang="pl-PL" sz="1000" dirty="0">
              <a:solidFill>
                <a:srgbClr val="002060"/>
              </a:solidFill>
              <a:latin typeface="Trebuchet MS" pitchFamily="34" charset="0"/>
              <a:sym typeface="Trebuchet MS" pitchFamily="34" charset="0"/>
            </a:endParaRPr>
          </a:p>
          <a:p>
            <a:endParaRPr lang="pl-PL" altLang="pl-PL" sz="1000" dirty="0">
              <a:solidFill>
                <a:srgbClr val="17375E"/>
              </a:solidFill>
              <a:latin typeface="Ubuntu" pitchFamily="34" charset="0"/>
              <a:sym typeface="Ubuntu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611188" y="3933057"/>
          <a:ext cx="7993062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600" u="none" strike="noStrike" cap="none" dirty="0" smtClean="0">
                          <a:sym typeface="Trebuchet MS"/>
                        </a:rPr>
                        <a:t>Doradztwo zawodowe </a:t>
                      </a:r>
                      <a:endParaRPr lang="pl-PL" sz="1600" b="1" i="0" u="none" strike="noStrike" cap="none" dirty="0" smtClean="0">
                        <a:solidFill>
                          <a:srgbClr val="002060"/>
                        </a:solidFill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42" marR="91442" marT="45694" marB="4569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minimum 10 godzin </a:t>
                      </a:r>
                      <a:r>
                        <a:rPr lang="pl-PL" sz="16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pl-PL" sz="1600" dirty="0" smtClean="0">
                          <a:solidFill>
                            <a:schemeClr val="bg1"/>
                          </a:solidFill>
                        </a:rPr>
                        <a:t>w czteroletnim cyklu nauczania</a:t>
                      </a:r>
                      <a:endParaRPr lang="pl-PL" sz="160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611188" y="2636838"/>
          <a:ext cx="8064500" cy="43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1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44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Trebuchet MS"/>
                        </a:rPr>
                        <a:t>Doradztwo zawodowe </a:t>
                      </a:r>
                      <a:endParaRPr kumimoji="0" lang="pl-PL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36" marR="91436" marT="45694" marB="45694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Arial"/>
                        </a:rPr>
                        <a:t>minimum 10 godzin  w trzyletnim cyklu nauczania</a:t>
                      </a:r>
                      <a:endParaRPr kumimoji="0" lang="pl-PL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36" marR="91436" marT="45694" marB="4569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683568" y="4725144"/>
          <a:ext cx="7993062" cy="36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727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Trebuchet MS"/>
                        </a:rPr>
                        <a:t>Doradztwo zawodowe </a:t>
                      </a:r>
                      <a:endParaRPr kumimoji="0" lang="pl-PL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Trebuchet MS"/>
                        <a:ea typeface="Trebuchet MS"/>
                        <a:cs typeface="Trebuchet MS"/>
                        <a:sym typeface="Trebuchet MS"/>
                      </a:endParaRPr>
                    </a:p>
                  </a:txBody>
                  <a:tcPr marL="91442" marR="91442" marT="45798" marB="45798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600" u="none" strike="noStrike" kern="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  <a:sym typeface="Arial"/>
                        </a:rPr>
                        <a:t>minimum 10 godzin  w pięcioletnim cyklu nauczania</a:t>
                      </a:r>
                      <a:endParaRPr kumimoji="0" lang="pl-PL" sz="1600" b="1" i="0" u="none" strike="noStrike" kern="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91442" marR="91442" marT="45798" marB="4579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099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647056" y="1988841"/>
            <a:ext cx="7813376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179512" y="1772816"/>
            <a:ext cx="871296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Kwalifikacje do zajmowania stanowiska nauczyciela doradcy zawodowego zgodnie z Rozporządzeniem MEN z dnia 1 sierpnia 2017 r. w sprawie szczegółowych kwalifikacji wymaganych od nauczycieli (Dz. U. 2017.1575).</a:t>
            </a:r>
          </a:p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21 ust. 1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w odniesieniu do szkół i placówek wskazanych w § 3 ust.1,§ 4 ust.1 i § 10: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– studia II stopnia  lub jednolite magisterskie w zakresie doradztwa zawodowego oraz przygotowanie pedagogiczne, studia II stopnia  lub jednolite magisterskie na dowolnym kierunku i studia podyplomowe w zakresie doradztwa zawodowego oraz przygotowanie pedagogiczne; </a:t>
            </a:r>
          </a:p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21 ust. 2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– dla szkół i placówek, o których mowa w § 4 ust. 1: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- studia I stopnia w zakresie doradztwa zawodowego oraz przygotowanie pedagogiczne, studia I stopnia na dowolnym kierunku i studia podyplomowe w zakresie doradztwa zawodowego oraz przygotowanie pedagogiczne </a:t>
            </a:r>
          </a:p>
          <a:p>
            <a:r>
              <a:rPr lang="pl-PL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§ 21 ust. 3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– dla szkół i placówek, o których mowa w § 15 – 17: 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– kwalifikacje określone w pkt. 1 i 2 oraz dodatkowo kwalifikacje w zakresie pedagogiki specjalnej odpowiedniej do niepełnosprawności uczniów lub specyfiki placówki 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916832"/>
            <a:ext cx="8496944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ole tekstowe 6"/>
          <p:cNvSpPr txBox="1"/>
          <p:nvPr/>
        </p:nvSpPr>
        <p:spPr>
          <a:xfrm>
            <a:off x="323528" y="1844824"/>
            <a:ext cx="842493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Doradztwo zawodowe w ramach lekcji przedmiotowych</a:t>
            </a: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sz="2400" b="1" dirty="0" smtClean="0">
              <a:latin typeface="Arial" pitchFamily="34" charset="0"/>
              <a:cs typeface="Arial" pitchFamily="34" charset="0"/>
            </a:endParaRPr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276872"/>
          <a:ext cx="7152456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pole tekstowe 10"/>
          <p:cNvSpPr txBox="1"/>
          <p:nvPr/>
        </p:nvSpPr>
        <p:spPr>
          <a:xfrm>
            <a:off x="4139952" y="4653136"/>
            <a:ext cx="4536504" cy="553998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500" dirty="0" smtClean="0">
                <a:latin typeface="Arial" pitchFamily="34" charset="0"/>
                <a:cs typeface="Arial" pitchFamily="34" charset="0"/>
              </a:rPr>
              <a:t>Struktura zatrudnienia w regionie</a:t>
            </a:r>
          </a:p>
          <a:p>
            <a:pPr>
              <a:buFont typeface="Arial" pitchFamily="34" charset="0"/>
              <a:buChar char="•"/>
            </a:pPr>
            <a:r>
              <a:rPr lang="pl-PL" sz="1500" dirty="0" smtClean="0">
                <a:latin typeface="Arial" pitchFamily="34" charset="0"/>
                <a:cs typeface="Arial" pitchFamily="34" charset="0"/>
              </a:rPr>
              <a:t>Bezrobocie, migracje zarobkowe</a:t>
            </a:r>
            <a:endParaRPr lang="pl-PL" sz="15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pole tekstowe 12"/>
          <p:cNvSpPr txBox="1"/>
          <p:nvPr/>
        </p:nvSpPr>
        <p:spPr>
          <a:xfrm>
            <a:off x="4139952" y="3861048"/>
            <a:ext cx="4536504" cy="553998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pl-PL" sz="1500" dirty="0" smtClean="0">
                <a:latin typeface="Arial" pitchFamily="34" charset="0"/>
                <a:cs typeface="Arial" pitchFamily="34" charset="0"/>
              </a:rPr>
              <a:t>Wyszukiwanie informacji</a:t>
            </a:r>
          </a:p>
          <a:p>
            <a:pPr>
              <a:buFont typeface="Arial" pitchFamily="34" charset="0"/>
              <a:buChar char="•"/>
            </a:pPr>
            <a:r>
              <a:rPr lang="pl-PL" sz="1500" dirty="0" smtClean="0">
                <a:latin typeface="Arial" pitchFamily="34" charset="0"/>
                <a:cs typeface="Arial" pitchFamily="34" charset="0"/>
              </a:rPr>
              <a:t>Wzory pism urzędowych</a:t>
            </a:r>
            <a:endParaRPr lang="pl-PL" sz="15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51520" y="1844824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Realizacja działań z zakresu doradztwa zawodowego       w ramach pomocy psychologiczno-pedagogicznej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graphicFrame>
        <p:nvGraphicFramePr>
          <p:cNvPr id="7" name="Diagram 6"/>
          <p:cNvGraphicFramePr/>
          <p:nvPr/>
        </p:nvGraphicFramePr>
        <p:xfrm>
          <a:off x="2051720" y="2794000"/>
          <a:ext cx="6096000" cy="3515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916832"/>
            <a:ext cx="8496944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Prostokąt 6"/>
          <p:cNvSpPr/>
          <p:nvPr/>
        </p:nvSpPr>
        <p:spPr>
          <a:xfrm>
            <a:off x="827584" y="1916832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b="1" dirty="0" smtClean="0">
                <a:latin typeface="Arial" pitchFamily="34" charset="0"/>
                <a:cs typeface="Arial" pitchFamily="34" charset="0"/>
              </a:rPr>
              <a:t>Inne działania z zakresu doradztwa zawodowego mogą być podejmowane w ramach:</a:t>
            </a:r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  <a:p>
            <a:pPr lvl="0"/>
            <a:endParaRPr lang="pl-PL" dirty="0" smtClean="0"/>
          </a:p>
        </p:txBody>
      </p:sp>
      <p:graphicFrame>
        <p:nvGraphicFramePr>
          <p:cNvPr id="10" name="Diagram 9"/>
          <p:cNvGraphicFramePr/>
          <p:nvPr/>
        </p:nvGraphicFramePr>
        <p:xfrm>
          <a:off x="1524000" y="2636912"/>
          <a:ext cx="60960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916832"/>
            <a:ext cx="8496944" cy="511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Reasumując: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q"/>
            </a:pPr>
            <a:r>
              <a:rPr lang="pl-PL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Celem doradztwa zawodowego  jest przygotowanie   uczniów 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/wychowanków do wyboru zawodu oraz poziomu i kierunku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kształcenia.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Doradztwo zawodowe to Wewnątrzszkolny System Doradztwa, 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czyli system podejmowanych przez szkołę/placówkę działań w ramach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edukacyjnej, wychowawczej oraz innej statutowej działalności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szkoły/placówki. 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System powinien określać role i zadania nauczycieli, w ramach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rocznych ale i wieloletnich planów działań.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Nad ich realizacją czuwa koordynator doradztwa zawodowego.</a:t>
            </a:r>
          </a:p>
          <a:p>
            <a:pPr algn="just">
              <a:lnSpc>
                <a:spcPct val="115000"/>
              </a:lnSpc>
              <a:buFont typeface="Wingdings" pitchFamily="2" charset="2"/>
              <a:buChar char="q"/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Organizacja systemu powinna być zapisana w statucie szkoły.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323528" y="1916832"/>
            <a:ext cx="8496944" cy="15434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endParaRPr lang="pl-PL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pl-PL" sz="32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Dziękuję za uwagę</a:t>
            </a:r>
            <a:endParaRPr lang="pl-PL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upa 2"/>
          <p:cNvGrpSpPr/>
          <p:nvPr/>
        </p:nvGrpSpPr>
        <p:grpSpPr>
          <a:xfrm>
            <a:off x="18474" y="6237312"/>
            <a:ext cx="11988824" cy="653942"/>
            <a:chOff x="18474" y="6566825"/>
            <a:chExt cx="11988824" cy="653942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18474" y="6566825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7864" y="6759102"/>
              <a:ext cx="312662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 smtClean="0">
                  <a:solidFill>
                    <a:schemeClr val="bg1"/>
                  </a:solidFill>
                </a:rPr>
                <a:t>Delegatura w Siedlcach</a:t>
              </a:r>
              <a:endParaRPr lang="pl-PL" sz="24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2836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l-PL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smtClean="0">
                <a:latin typeface="Arial" pitchFamily="34" charset="0"/>
                <a:cs typeface="Arial" pitchFamily="34" charset="0"/>
              </a:rPr>
              <a:t>Rozporządzenie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Ministra Edukacji Narodowej z dnia 9 sierpnia 2017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zasad organizacji i udzielania pomocy psychologiczno-pedagogicznej  w publicznych przedszkolach, szkołach i placówkach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(Dz. U. 2017. 1591)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Rozporządzenie Ministra Edukacji Narodowej z dnia 30 kwietnia 2013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zasad organizacji i udzielania pomocy psychologiczno-pedagogicznej w publicznych przedszkolach, szkołach i placówkach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(Dz. U. 2013. 532 ze zm.)</a:t>
            </a:r>
          </a:p>
          <a:p>
            <a:pPr marL="457200" lvl="0" indent="-457200" algn="just">
              <a:buFont typeface="Wingdings" pitchFamily="2" charset="2"/>
              <a:buChar char="q"/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38472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Rozporządzenie Ministra Edukacji Narodowej z dnia 9 sierpnia 2017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warunków organizowania kształcenia, wychowania i opieki dla dzieci i młodzieży niepełnosprawnych, niedostosowanych społecznie</a:t>
            </a:r>
            <a:br>
              <a:rPr lang="pl-PL" b="1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 i zagrożonych niedostosowaniem społecznym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(Dz.U. 2017. 1578)</a:t>
            </a:r>
          </a:p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Rozporządzenie Ministra Edukacji Narodowej z dnia 24 lipca 2015 r. </a:t>
            </a:r>
            <a:br>
              <a:rPr lang="pl-P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 sprawie warunków organizowania kształcenia, wychowania i opieki </a:t>
            </a:r>
            <a:br>
              <a:rPr lang="pl-PL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dla dzieci i młodzieży niepełnosprawnych, niedostosowanych społecznie </a:t>
            </a:r>
            <a:br>
              <a:rPr lang="pl-PL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i zagrożonych niedostosowaniem społecznym </a:t>
            </a:r>
            <a:r>
              <a:rPr lang="pl-PL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(Dz. U. 2015. 1113 ze zm.)</a:t>
            </a:r>
          </a:p>
          <a:p>
            <a:pPr marL="457200" indent="-457200"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sz="2800" b="1" dirty="0" smtClean="0"/>
              <a:t> </a:t>
            </a:r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55708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Rozporządzenie Ministra Edukacji Narodowej z dnia 28 marca 2017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ramowych planów nauczania dla publicznych szkół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(Dz. U. 2017. 703)</a:t>
            </a:r>
          </a:p>
          <a:p>
            <a:pPr marL="457200" indent="-457200" algn="just"/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Rozporządzenie Ministra Edukacji Narodowej z dnia 1 lutego 2013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zasad działania publicznych poradni psychologiczno- pedagogicznych, w tym poradni specjalistycznych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(Dz.U. 2013. 199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ze zm.)</a:t>
            </a:r>
          </a:p>
          <a:p>
            <a:pPr marL="457200" indent="-457200" algn="just"/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r>
              <a:rPr lang="pl-PL" dirty="0" smtClean="0">
                <a:latin typeface="Arial" pitchFamily="34" charset="0"/>
                <a:cs typeface="Arial" pitchFamily="34" charset="0"/>
              </a:rPr>
              <a:t>Rozporządzenie Ministra Edukacji Narodowej z dnia 1 lutego 2013 r. 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b="1" dirty="0" smtClean="0">
                <a:latin typeface="Arial" pitchFamily="34" charset="0"/>
                <a:cs typeface="Arial" pitchFamily="34" charset="0"/>
              </a:rPr>
              <a:t>w sprawie ramowych statutów publicznego przedszkola oraz publicznych szkół (Dz. U.2001 .nr 61 poz.624 ze zm.)</a:t>
            </a:r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q"/>
            </a:pPr>
            <a:endParaRPr lang="pl-PL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endParaRPr lang="pl-PL" b="1" dirty="0" smtClean="0">
              <a:latin typeface="Arial" pitchFamily="34" charset="0"/>
              <a:cs typeface="Arial" pitchFamily="34" charset="0"/>
            </a:endParaRPr>
          </a:p>
          <a:p>
            <a:r>
              <a:rPr lang="pl-PL" b="1" dirty="0" smtClean="0">
                <a:latin typeface="Arial" pitchFamily="34" charset="0"/>
                <a:cs typeface="Arial" pitchFamily="34" charset="0"/>
              </a:rPr>
              <a:t> </a:t>
            </a:r>
            <a:endParaRPr lang="pl-PL" b="1" dirty="0" smtClean="0">
              <a:solidFill>
                <a:prstClr val="black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4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0" y="1700364"/>
            <a:ext cx="9251504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Ustawa </a:t>
            </a:r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z dnia 14 grudnia </a:t>
            </a:r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2016 r</a:t>
            </a:r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. Prawo </a:t>
            </a:r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oświatowe </a:t>
            </a:r>
          </a:p>
          <a:p>
            <a:r>
              <a:rPr lang="pl-PL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pl-PL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Dz. U. 2017. 59 ze zm.) </a:t>
            </a:r>
          </a:p>
          <a:p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0" y="2060849"/>
            <a:ext cx="9144000" cy="436704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sz="1600" b="1" dirty="0" smtClean="0">
              <a:solidFill>
                <a:srgbClr val="FF0000"/>
              </a:solidFill>
            </a:endParaRPr>
          </a:p>
          <a:p>
            <a:endParaRPr lang="pl-PL" sz="1600" b="1" dirty="0">
              <a:solidFill>
                <a:srgbClr val="FF0000"/>
              </a:solidFill>
            </a:endParaRPr>
          </a:p>
          <a:p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1 ust. 1.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System oświaty zapewnia w szczególności: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l-PL" sz="18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pl-PL" sz="1800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17)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dostosowywanie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kierunków i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treści kształcenia do wymogów rynku pracy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pkt 18)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kształtowanie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u uczniów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postaw przedsiębiorczości i kreatywności sprzyjających aktywnemu uczestnictwu w życiu gospodarczym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, w tym poprzez stosowanie w procesie kształcenia innowacyjnych rozwiązań programowych, organizacyjnych lub metodycznych;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pkt 19)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przygotowywanie uczniów do wyboru zawodu i kierunku kształcenia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pkt 20)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warunki do rozwoju zainteresowań i uzdolnień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uczniów przez organizowanie zajęć pozalekcyjnych i pozaszkolnych oraz kształtowanie aktywności społecznej i umiejętności spędzania czasu wolnego; </a:t>
            </a:r>
          </a:p>
        </p:txBody>
      </p:sp>
    </p:spTree>
    <p:extLst>
      <p:ext uri="{BB962C8B-B14F-4D97-AF65-F5344CB8AC3E}">
        <p14:creationId xmlns:p14="http://schemas.microsoft.com/office/powerpoint/2010/main" val="3490927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712968" cy="46782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Art. 47. </a:t>
            </a:r>
          </a:p>
          <a:p>
            <a:r>
              <a:rPr lang="pl-PL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ust. 1. 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Minister właściwy do spraw oświaty i wychowania określi, w drodze rozporządzenia: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   /…/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pkt 3) ramowe plany nauczania dla poszczególnych typów szkół, w tym:</a:t>
            </a:r>
          </a:p>
          <a:p>
            <a:r>
              <a:rPr lang="pl-PL" dirty="0" smtClean="0">
                <a:latin typeface="Arial" pitchFamily="34" charset="0"/>
                <a:cs typeface="Arial" pitchFamily="34" charset="0"/>
              </a:rPr>
              <a:t>        /…/</a:t>
            </a:r>
            <a:br>
              <a:rPr lang="pl-PL" dirty="0" smtClean="0">
                <a:latin typeface="Arial" pitchFamily="34" charset="0"/>
                <a:cs typeface="Arial" pitchFamily="34" charset="0"/>
              </a:rPr>
            </a:br>
            <a:r>
              <a:rPr lang="pl-PL" dirty="0" smtClean="0">
                <a:latin typeface="Arial" pitchFamily="34" charset="0"/>
                <a:cs typeface="Arial" pitchFamily="34" charset="0"/>
              </a:rPr>
              <a:t>        c)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minimalny wymiar godzin zajęć z zakresu doradztwa zawodowego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dirty="0" smtClean="0">
              <a:latin typeface="Arial" pitchFamily="34" charset="0"/>
              <a:cs typeface="Arial" pitchFamily="34" charset="0"/>
            </a:endParaRPr>
          </a:p>
          <a:p>
            <a:r>
              <a:rPr lang="pl-PL" dirty="0" err="1" smtClean="0">
                <a:latin typeface="Arial" pitchFamily="34" charset="0"/>
                <a:cs typeface="Arial" pitchFamily="34" charset="0"/>
              </a:rPr>
              <a:t>pkt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4)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treści programowe z zakresu doradztwa zawodowego, warunki i sposób realizacji i organizacji doradztwa zawodowego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w szkołach i placówkach, o których mowa w art. 2 pkt 4 (CKU, CKP, </a:t>
            </a:r>
            <a:r>
              <a:rPr lang="pl-PL" dirty="0" err="1">
                <a:latin typeface="Arial" pitchFamily="34" charset="0"/>
                <a:cs typeface="Arial" pitchFamily="34" charset="0"/>
              </a:rPr>
              <a:t>ODiDZ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), oraz </a:t>
            </a:r>
            <a:r>
              <a:rPr lang="pl-PL" b="1" dirty="0" smtClean="0">
                <a:latin typeface="Arial" pitchFamily="34" charset="0"/>
                <a:cs typeface="Arial" pitchFamily="34" charset="0"/>
              </a:rPr>
              <a:t>wymagania w zakresie przygotowania osób realizujących doradztwo zawodowe</a:t>
            </a:r>
            <a:r>
              <a:rPr lang="pl-PL" dirty="0" smtClean="0">
                <a:latin typeface="Arial" pitchFamily="34" charset="0"/>
                <a:cs typeface="Arial" pitchFamily="34" charset="0"/>
              </a:rPr>
              <a:t> w szkołach i placówkach, o których mowa w art. 2 pkt 4, uwzględniając rolę doradztwa zawodowego we wspieraniu uczniów i słuchaczy w procesie podejmowania decyzji edukacyjnych i zawodowych. </a:t>
            </a:r>
          </a:p>
          <a:p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7808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251520" y="1700808"/>
            <a:ext cx="8793868" cy="4359333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pl-PL" sz="1800" b="1" dirty="0" smtClean="0">
              <a:solidFill>
                <a:srgbClr val="C00000"/>
              </a:solidFill>
            </a:endParaRPr>
          </a:p>
          <a:p>
            <a:r>
              <a:rPr lang="pl-PL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Art. 98.  ust. 1. Statut szkoły zawiera w szczególności: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pkt 16)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organizację </a:t>
            </a:r>
            <a:r>
              <a:rPr lang="pl-PL" sz="1800" b="1" u="sng" dirty="0" smtClean="0">
                <a:latin typeface="Arial" pitchFamily="34" charset="0"/>
                <a:cs typeface="Arial" pitchFamily="34" charset="0"/>
              </a:rPr>
              <a:t>wewnątrzszkolnego systemu doradztwa zawodowego</a:t>
            </a:r>
            <a:r>
              <a:rPr lang="pl-PL" sz="1800" u="sng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l-PL" sz="1800" u="sng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109. </a:t>
            </a:r>
          </a:p>
          <a:p>
            <a:pPr algn="just"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ust. 1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. Podstawowymi </a:t>
            </a:r>
            <a:r>
              <a:rPr lang="pl-PL" sz="1800" u="sng" dirty="0" smtClean="0">
                <a:latin typeface="Arial" pitchFamily="34" charset="0"/>
                <a:cs typeface="Arial" pitchFamily="34" charset="0"/>
              </a:rPr>
              <a:t>formami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działalności dydaktyczno-wychowawczej szkoły są: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pkt 7)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zajęcia z zakresu doradztwa zawodowego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r>
              <a:rPr lang="pl-PL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ust. 6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. Zajęcia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, o których mowa w ust. 1 pkt 7,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są organizowane dla uczniów klasy VII i VIII szkoły podstawowej, branżowej szkoły I stopnia, liceum ogólnokształcącego i technikum.</a:t>
            </a:r>
            <a:endParaRPr lang="pl-PL" sz="1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l-PL" sz="1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 ust. 7.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Zajęcia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, o których mowa w ust. 1 pkt 7, są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realizowane </a:t>
            </a:r>
            <a:r>
              <a:rPr lang="pl-PL" sz="1800" b="1" u="sng" dirty="0" smtClean="0">
                <a:latin typeface="Arial" pitchFamily="34" charset="0"/>
                <a:cs typeface="Arial" pitchFamily="34" charset="0"/>
              </a:rPr>
              <a:t>niezależnie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od pomocy w wyborze kierunku kształcenia i zawodu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 udzielanej uczniom 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w ramach zajęć, o których mowa w ust. 1 pkt 5 </a:t>
            </a:r>
            <a:r>
              <a:rPr lang="pl-PL" sz="1800" i="1" dirty="0" smtClean="0">
                <a:latin typeface="Arial" pitchFamily="34" charset="0"/>
                <a:cs typeface="Arial" pitchFamily="34" charset="0"/>
              </a:rPr>
              <a:t>(pomoc psychologiczno- pedagogiczna)</a:t>
            </a:r>
            <a:endParaRPr lang="pl-PL" sz="18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4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a 3"/>
          <p:cNvGrpSpPr/>
          <p:nvPr/>
        </p:nvGrpSpPr>
        <p:grpSpPr>
          <a:xfrm>
            <a:off x="6860" y="6182905"/>
            <a:ext cx="11988824" cy="620688"/>
            <a:chOff x="0" y="6429557"/>
            <a:chExt cx="11988824" cy="620688"/>
          </a:xfrm>
        </p:grpSpPr>
        <p:pic>
          <p:nvPicPr>
            <p:cNvPr id="5" name="Obraz 4"/>
            <p:cNvPicPr/>
            <p:nvPr/>
          </p:nvPicPr>
          <p:blipFill rotWithShape="1">
            <a:blip r:embed="rId2" cstate="print"/>
            <a:srcRect l="23125" t="7397" r="-23125" b="83288"/>
            <a:stretch/>
          </p:blipFill>
          <p:spPr bwMode="auto">
            <a:xfrm>
              <a:off x="0" y="6429557"/>
              <a:ext cx="11988824" cy="62068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6" name="pole tekstowe 5"/>
            <p:cNvSpPr txBox="1"/>
            <p:nvPr/>
          </p:nvSpPr>
          <p:spPr>
            <a:xfrm>
              <a:off x="3341004" y="6588580"/>
              <a:ext cx="313348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l-PL" sz="2400" dirty="0">
                  <a:solidFill>
                    <a:prstClr val="white"/>
                  </a:solidFill>
                </a:rPr>
                <a:t>Delegatura w Siedlcach</a:t>
              </a:r>
            </a:p>
          </p:txBody>
        </p:sp>
      </p:grpSp>
      <p:sp>
        <p:nvSpPr>
          <p:cNvPr id="2" name="Prostokąt 1"/>
          <p:cNvSpPr/>
          <p:nvPr/>
        </p:nvSpPr>
        <p:spPr>
          <a:xfrm>
            <a:off x="251520" y="1916832"/>
            <a:ext cx="8640452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latin typeface="Arial" pitchFamily="34" charset="0"/>
                <a:cs typeface="Arial" pitchFamily="34" charset="0"/>
              </a:rPr>
              <a:t>Ustawa z dnia 14 grudnia 2016 r. Przepisy wprowadzające ustawę - Prawo oświatowe (Dz. U. 2017. 60 ze zm.)</a:t>
            </a:r>
          </a:p>
          <a:p>
            <a:endParaRPr lang="pl-PL" sz="2800" b="1" dirty="0" smtClean="0">
              <a:solidFill>
                <a:prstClr val="black"/>
              </a:solidFill>
              <a:ea typeface="+mj-ea"/>
              <a:cs typeface="+mj-cs"/>
            </a:endParaRPr>
          </a:p>
        </p:txBody>
      </p:sp>
      <p:sp>
        <p:nvSpPr>
          <p:cNvPr id="7" name="Symbol zastępczy zawartości 2"/>
          <p:cNvSpPr txBox="1">
            <a:spLocks/>
          </p:cNvSpPr>
          <p:nvPr/>
        </p:nvSpPr>
        <p:spPr>
          <a:xfrm>
            <a:off x="161365" y="2609330"/>
            <a:ext cx="8830235" cy="303843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Clr>
                <a:srgbClr val="93A299"/>
              </a:buClr>
              <a:buFont typeface="Arial" pitchFamily="34" charset="0"/>
              <a:buNone/>
            </a:pPr>
            <a:endParaRPr lang="pl-PL" sz="1400" dirty="0" smtClean="0">
              <a:solidFill>
                <a:srgbClr val="564B3C"/>
              </a:solidFill>
            </a:endParaRPr>
          </a:p>
          <a:p>
            <a:pPr algn="just">
              <a:buClr>
                <a:srgbClr val="93A299"/>
              </a:buClr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Art. 292. </a:t>
            </a:r>
          </a:p>
          <a:p>
            <a:pPr algn="just">
              <a:buClr>
                <a:srgbClr val="93A299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ust. 1.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 W roku szkolnym 2017/2018 zajęcia z zakresu doradztwa zawodowego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pl-PL" sz="1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pl-PL" sz="1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o których mowa w art. 109 ust. 1 pkt 7 ustawy – Prawo oświatowe,</a:t>
            </a:r>
            <a:r>
              <a:rPr lang="pl-PL" sz="1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są realizowane w oparciu o program przygotowany przez nauczyciela realizującego te zajęcia</a:t>
            </a:r>
            <a:r>
              <a:rPr lang="pl-PL" sz="1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i dopuszczony do użytku przez dyrektora szkoły, </a:t>
            </a:r>
            <a:br>
              <a:rPr lang="pl-PL" sz="1800" dirty="0" smtClean="0">
                <a:latin typeface="Arial" pitchFamily="34" charset="0"/>
                <a:cs typeface="Arial" pitchFamily="34" charset="0"/>
              </a:rPr>
            </a:br>
            <a:r>
              <a:rPr lang="pl-PL" sz="1800" dirty="0" smtClean="0">
                <a:latin typeface="Arial" pitchFamily="34" charset="0"/>
                <a:cs typeface="Arial" pitchFamily="34" charset="0"/>
              </a:rPr>
              <a:t>po zasięgnięciu opinii rady pedagogicznej.</a:t>
            </a:r>
            <a:endParaRPr lang="pl-PL" sz="1800" dirty="0" smtClean="0">
              <a:solidFill>
                <a:srgbClr val="564B3C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Clr>
                <a:srgbClr val="93A299"/>
              </a:buClr>
              <a:buNone/>
            </a:pPr>
            <a:r>
              <a:rPr lang="pl-PL" sz="1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ust. 2. </a:t>
            </a:r>
            <a:r>
              <a:rPr lang="pl-PL" sz="1800" b="1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Program</a:t>
            </a:r>
            <a:r>
              <a:rPr lang="pl-PL" sz="1800" dirty="0" smtClean="0">
                <a:solidFill>
                  <a:srgbClr val="564B3C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o którym mowa w ust. 1, </a:t>
            </a: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zawiera treści dotyczące informacji </a:t>
            </a:r>
            <a:br>
              <a:rPr lang="pl-PL" sz="1800" b="1" dirty="0" smtClean="0">
                <a:latin typeface="Arial" pitchFamily="34" charset="0"/>
                <a:cs typeface="Arial" pitchFamily="34" charset="0"/>
              </a:rPr>
            </a:br>
            <a:r>
              <a:rPr lang="pl-PL" sz="1800" b="1" dirty="0" smtClean="0">
                <a:latin typeface="Arial" pitchFamily="34" charset="0"/>
                <a:cs typeface="Arial" pitchFamily="34" charset="0"/>
              </a:rPr>
              <a:t>o zawodach, kwalifikacjach i stanowiskach pracy oraz możliwościach uzyskania kwalifikacji </a:t>
            </a:r>
            <a:r>
              <a:rPr lang="pl-PL" sz="1800" dirty="0" smtClean="0">
                <a:latin typeface="Arial" pitchFamily="34" charset="0"/>
                <a:cs typeface="Arial" pitchFamily="34" charset="0"/>
              </a:rPr>
              <a:t>zgodnych z potrzebami rynku pracy i predyspozycjami zawodowymi.</a:t>
            </a:r>
          </a:p>
          <a:p>
            <a:pPr>
              <a:buClr>
                <a:srgbClr val="93A299"/>
              </a:buClr>
            </a:pPr>
            <a:endParaRPr lang="pl-PL" sz="1800" dirty="0" smtClean="0">
              <a:solidFill>
                <a:srgbClr val="564B3C"/>
              </a:solidFill>
            </a:endParaRPr>
          </a:p>
          <a:p>
            <a:pPr>
              <a:buClr>
                <a:srgbClr val="93A299"/>
              </a:buClr>
            </a:pPr>
            <a:endParaRPr lang="pl-PL" sz="1800" dirty="0" smtClean="0">
              <a:solidFill>
                <a:srgbClr val="564B3C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0132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910</TotalTime>
  <Words>1364</Words>
  <Application>Microsoft Office PowerPoint</Application>
  <PresentationFormat>Pokaz na ekranie (4:3)</PresentationFormat>
  <Paragraphs>299</Paragraphs>
  <Slides>28</Slides>
  <Notes>4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28</vt:i4>
      </vt:variant>
    </vt:vector>
  </HeadingPairs>
  <TitlesOfParts>
    <vt:vector size="36" baseType="lpstr">
      <vt:lpstr>Arial</vt:lpstr>
      <vt:lpstr>Calibri</vt:lpstr>
      <vt:lpstr>Times New Roman</vt:lpstr>
      <vt:lpstr>Trebuchet MS</vt:lpstr>
      <vt:lpstr>Ubuntu</vt:lpstr>
      <vt:lpstr>Wingdings</vt:lpstr>
      <vt:lpstr>Wingdings 2</vt:lpstr>
      <vt:lpstr>1_Motyw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Mariusz</dc:creator>
  <cp:lastModifiedBy>AJankowska</cp:lastModifiedBy>
  <cp:revision>89</cp:revision>
  <cp:lastPrinted>2017-10-12T13:44:51Z</cp:lastPrinted>
  <dcterms:created xsi:type="dcterms:W3CDTF">2017-10-12T07:53:37Z</dcterms:created>
  <dcterms:modified xsi:type="dcterms:W3CDTF">2017-11-17T08:31:31Z</dcterms:modified>
</cp:coreProperties>
</file>