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9" r:id="rId2"/>
    <p:sldId id="274" r:id="rId3"/>
    <p:sldId id="275" r:id="rId4"/>
    <p:sldId id="276" r:id="rId5"/>
    <p:sldId id="314" r:id="rId6"/>
    <p:sldId id="315" r:id="rId7"/>
    <p:sldId id="316" r:id="rId8"/>
    <p:sldId id="317" r:id="rId9"/>
    <p:sldId id="323" r:id="rId10"/>
    <p:sldId id="310" r:id="rId11"/>
    <p:sldId id="282" r:id="rId12"/>
    <p:sldId id="322" r:id="rId13"/>
    <p:sldId id="320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325" r:id="rId22"/>
    <p:sldId id="324" r:id="rId23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8934" autoAdjust="0"/>
  </p:normalViewPr>
  <p:slideViewPr>
    <p:cSldViewPr>
      <p:cViewPr>
        <p:scale>
          <a:sx n="76" d="100"/>
          <a:sy n="76" d="100"/>
        </p:scale>
        <p:origin x="-11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DA135-BAEA-450B-8594-B629F148D24A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4B993-9C1A-4077-A733-6071115EB5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08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30C08-5E4A-4692-865D-3312453252B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28780-7E97-47A9-8397-5D6B9CA2231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3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FFE3-2975-41C4-81FE-872FA62C2AD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237BC-0562-43AA-AB8A-8097793143B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B569-0BC7-4089-BAF0-142353CED1F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2879-8D7E-42B5-BACC-FF96F5288D5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9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61C2-DF96-4F7B-B363-EA0456622C77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5958-E228-4426-A1A1-7AC83D298E6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az 6"/>
          <p:cNvPicPr/>
          <p:nvPr userDrawn="1"/>
        </p:nvPicPr>
        <p:blipFill rotWithShape="1">
          <a:blip r:embed="rId2"/>
          <a:srcRect l="23125" t="7397" r="-23125" b="83288"/>
          <a:stretch/>
        </p:blipFill>
        <p:spPr bwMode="auto">
          <a:xfrm>
            <a:off x="0" y="6237312"/>
            <a:ext cx="11988824" cy="62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ole tekstowe 7"/>
          <p:cNvSpPr txBox="1"/>
          <p:nvPr userDrawn="1"/>
        </p:nvSpPr>
        <p:spPr>
          <a:xfrm>
            <a:off x="2987824" y="6410388"/>
            <a:ext cx="3486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Delegatura w  Siedlcach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5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706B3-30E0-4132-B673-BFA7A16BC65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99E1-9205-4639-A4A9-58C945C9767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5486-F65D-4039-A524-29ACF32DC40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C54B-1625-4090-97F7-3974C7AC390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5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73EA-6276-48CD-8D42-E8EE05DB5FB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7AC5-F8F6-41BA-8B0F-2821194AC7AE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6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7238E-6A3E-4C14-BA5D-884D657F3076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4298-410A-4563-88A5-6916E7F8B628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5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B8B4-487D-4DB3-A23D-2564545CB92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D222-5E3B-47EC-8919-FB9707950EBE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3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AFA4-3359-45D7-9A0A-875632C4D7F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5E30E-3395-4C29-A154-3FA0435EDF8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CDDC-0A5B-4704-8726-B65E06B38E0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DA43-2BAC-4218-A84A-148D1EFB5A5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4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C99270-6943-4664-BC15-BD7AC75F9149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2017-11-10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76A61-D41C-4B43-BA78-3EC0D60076E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2949" y="2852936"/>
            <a:ext cx="8993874" cy="2975212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Dokumentacja </a:t>
            </a:r>
            <a:r>
              <a:rPr lang="pl-PL" sz="4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przebiegu </a:t>
            </a:r>
            <a:r>
              <a:rPr lang="pl-PL" sz="4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nauczania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4681182" y="5257800"/>
            <a:ext cx="3319818" cy="597090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95536" y="2132856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§ 15.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1. Szkoła zakłada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księgi arkuszy ocen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Księga arkuszy ocen zawiera wykazy uczniów, a w przypadku szkoły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dorosłych – wykazy słuchaczy,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wszystkich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oddziałów, którzy w danym roku szkolnym ukończyli lub opuścili szkołę, oraz ich arkusze ocen. Na pierwszej stronie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księgi arkuszy ocen umieszcza się adnotację odpowiednio: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1)  „Księga arkuszy ocen uczniów, którzy w ............ roku szkolnym ukończyli lub opuścili szkołę”;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2)  „Księga arkuszy ocen słuchaczy, którzy w ............ roku szkolnym ukończyli lub opuścili szkołę”.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95536" y="2132856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3. Do  wykazu,  o którym  mowa  w ust. 2,  wpisuje  się  w porządku  alfabetycznym  nazwiska  i imiona  odpowiednio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uczniów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albo słuchaczy, którzy w danym roku szkolnym ukończyli lub opuścili szkołę.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4. Na końcu księgi arkuszy ocen umieszcza się adnotację odpowiednio: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1)  „Księga zawiera: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1)  ........................ arkuszy ocen uczniów, którzy ukończyli szkołę;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(podać liczbę)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2)  ........................ arkuszy ocen uczniów, którzy z różnych przyczyn opuścili szkołę.”;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(podać liczbę)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5. Adnotację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o której mowa w ust. 4, opatruje się pieczęcią szkoły oraz pieczątką i podpisem dyrektora szkoły.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95536" y="1718131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17. Dokumentację przebiegu nauczania stanowią także: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) uchwały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rady pedagogicznej dotyczące: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klasyfikowania i promowania uczniów oraz ukończenia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szkoły,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przedłużenia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okresu nauki uczniowi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niepełnosprawnemu,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skrócenia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okresu nauki uczniowi niedostosowanemu społecznie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zagrożonemu niedostosowaniem społecznym uczęszczającemu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branżowej szkoły I stopnia zorganizowanej w młodzieżowym ośrodku wychowawczym lub młodzieżowym ośrodku socjoterapii;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zezwolenia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odpowiednio dyrektora przedszkola lub szkoły na: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indywidualny program lub tok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nauki,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spełnianie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przez dziecko obowiązku rocznego przygotowania przedszkolnego poza przedszkolem lub inną formą wychowania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przedszkolnego,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spełnianie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przez ucznia obowiązku szkolnego lub obowiązku nauki poza szkołą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arenR" startAt="3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protokoły egzaminów semestralnych słuchaczy szkół dla dorosłych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czasu ukończenia lub opuszczenia przez nich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szkoły;</a:t>
            </a:r>
          </a:p>
          <a:p>
            <a:pPr marL="342900" lvl="0" indent="-342900" algn="just">
              <a:buFont typeface="+mj-lt"/>
              <a:buAutoNum type="arabicParenR" startAt="3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zaświadczenie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przebiegu nauczania ucznia albo słuchacza.</a:t>
            </a:r>
          </a:p>
          <a:p>
            <a:pPr lvl="0" algn="r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34988" y="2204864"/>
            <a:ext cx="79974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21.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Dzienniki, o których mowa w § 2, § 8–13, § 18 i § 20, mogą być prowadzone także w postaci elektronicznej; dzienniki prowadzone w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postaci elektronicznej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są zwane dalej „dziennikami elektronicznymi”.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95536" y="32129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SPROSTOWANIA BŁĘDÓW W DOKUMENTACJI</a:t>
            </a:r>
            <a:endParaRPr lang="pl-PL" sz="2400" dirty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611560" y="263691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§25.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1. Sprostowania błędu i oczywistej omyłki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księdze ewidencji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o której mowa w § 3 ust. 1, a także w księdze uczniów, księdze słuchaczy, księdze wychowanków oraz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arkuszu ocen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ucznia albo słuchacza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dokonuje dyrektor szkoły lub    placówki    albo    osoba    przez    niego    upoważniona</a:t>
            </a:r>
            <a:endParaRPr lang="pl-PL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dokonania sprostowania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(Dz. U. z 2017 r. poz. 1646)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755576" y="2348880"/>
            <a:ext cx="81369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2.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Sprostowania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błędu i oczywistej omyłki w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pozostałej dokumentacji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przebiegu nauczania, działalności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wychowawczej 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opiekuńczej dokonuje osoba, która taki błąd lub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omyłkę popełniła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lub dyrektor przedszkola, szkoły lub placówki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albo osoba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przez niego upoważniona do dokonania sprostowania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3. Sprostowania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błędu i oczywistej omyłki dokonuje się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skreślenie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kolorem czerwonym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nieprawidłowych </a:t>
            </a:r>
            <a:r>
              <a:rPr lang="pl-P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wyrazów i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czytelne wpisanie kolorem czerwonym nad </a:t>
            </a:r>
            <a:r>
              <a:rPr lang="pl-P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skreślonymi wyrazami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właściwych danych oraz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wpisanie daty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złożenie </a:t>
            </a:r>
            <a:r>
              <a:rPr lang="pl-PL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czytelnego </a:t>
            </a:r>
            <a:r>
              <a:rPr lang="pl-P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podpisu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osobę dokonującą sprostowania.</a:t>
            </a:r>
          </a:p>
          <a:p>
            <a:pPr algn="just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Dz. U. z 2017 r. poz. 1646)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629308" y="2564904"/>
            <a:ext cx="7903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 26. 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Dyrektor   przedszkola,    szkoły    i    placówki    ponosi odpowiedzialność za właściwe prowadzenie i przechowywanie dokumentacji przebiegu nauczania, działalności wychowawczej </a:t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 opiekuńczej oraz za wydawanie odpowiednio przez przedszkole,    szkołę    lub   placówkę    dokumentów   zgodnych z posiadaną dokumentacją.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755576" y="2348880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USTAWA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dnia 14 grudnia 2016 r.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Przepisy wprowadzające ustawę - Prawo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oświatowe</a:t>
            </a:r>
          </a:p>
          <a:p>
            <a:pPr algn="ctr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LEGITYMACJE / ŚWIADECTWA dla uczniów z klas gimnazjalnych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755576" y="234888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Legitymacje dla uczniów z klas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gimnazjalnych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opinii Ministerstwa Edukacji Narodowej na legitymacji szkolnej uczniów dotychczasowych gimnazjów - działających zgodnie z art. 129 ust. 1 pkt 2 ustawy z dnia 14 grudnia 2016 r. Przepisy wprowadzające ustawę - Prawo oświatowe (Dz. U. z 2017 r. poz. 60 i poz. 949) - powinna zostać umieszczona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mała okrągła pieczątka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gimnazjum (przedłużająca ważność legitymacji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dnia 30 września 2018 r.)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39552" y="1993360"/>
            <a:ext cx="813690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USTAWA z dnia 14 grudnia 2016 r. Prawo oświatowe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Art. 47.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1.    Minister właściwy do spraw oświaty i wychowania określi, w drodze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rozporządzenia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7) sposób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prowadzenia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przez szkoły i placówki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dokumentacji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przebiegu nauczania, działalności wychowawczej i opiekuńczej oraz rodzaje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tej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dokumentacji, uwzględniające w szczególności ewidencję dzieci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młodzieży podlegających obowiązkowi szkolnemu i obowiązkowi nauki,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także stanowiące podstawę wydawania uczniom świadectw i dyplomów;</a:t>
            </a:r>
          </a:p>
          <a:p>
            <a:pPr algn="ctr"/>
            <a:endParaRPr lang="pl-PL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</a:t>
            </a:r>
            <a:endParaRPr lang="pl-PL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dnia 25 sierpnia 2017 r.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sprawie sposobu prowadzenia przez publiczne przedszkola, szkoły i placówki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dokumentacji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przebiegu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nauczania, działalności wychowawczej i opiekuńczej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rodzajów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dokumentacji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129125" y="60526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Rozporządzenie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755576" y="234888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Świadectwa i pieczęci dla uczniów z klas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gimnazjalnych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Zgodnie 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art. 129 ust. 8 i 9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powyższej ustawy w roku szkolnym odpowiednio 2017/2018 i 2018/2019 w szkole powstałej z przekształcenia lub włączenia gimnazjum do szkoły innego typu, prowadzi się klasy dotychczasowego gimnazjum, aż do czasu likwidacji tych klas. Ponadto, do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klas dotychczasowego gimnazjum stosuje się dotychczasowe przepisy dotyczące </a:t>
            </a:r>
            <a:r>
              <a:rPr lang="pl-PL" b="1" u="sng" dirty="0">
                <a:latin typeface="Arial" panose="020B0604020202020204" pitchFamily="34" charset="0"/>
                <a:cs typeface="Arial" panose="020B0604020202020204" pitchFamily="34" charset="0"/>
              </a:rPr>
              <a:t>gimnazjum.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Uczniowie tych klas będą też otrzymywać świadectwa ustalone dla dotychczasowych gimnazjów, opatrzone pieczęcią gimnazjum (art. 129 ust. 10 ww. ustawy).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755576" y="2348880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odniesieniu do dotychczasowych szkół tj.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gimnazjów oraz szkół ponadgimnazjalnych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do czasu zakończenia kształcenia,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będą stosowane przepisy rozporządzenia Ministra Edukacji Narodowej z dnia 29 sierpnia 2014 r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w sprawie sposobu prowadzenia przez publiczne przedszkola, szkoły i placówki dokumentacji przebiegu nauczania, działalności wychowawczej i opiekuńczej oraz rodzajów tej dokumentacji, zgodnie z art. 363 ustawy z dnia 14 grudnia 2016 r. – Przepisy wprowadzające ustawę – Prawo oświatowe.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2915816" y="314096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  <a:endParaRPr lang="pl-PL" sz="24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39552" y="1993360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Niniejsze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rozporządzenie reguluje sposób prowadzenia dokumentacji przebiegu nauczania, działalności wychowawczej i opiekuńczej oraz rodzajów tej dokumentacji przez ww. publiczne szkoły podstawowe i ponadpodstawowe, a także przez publiczne przedszkola i publiczne placówki, o których mowa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art. 2 pkt 3-8 ustawy z dnia 14 grudnia 2016 r. - Prawo oświatowe.</a:t>
            </a:r>
          </a:p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236296" y="58772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Art. 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93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39552" y="1993360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Rozporządzeniu Ministra Edukacji Narodowej z dnia 25 sierpnia 2017 r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arenR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uwzględniono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nowy ustrój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szkolny;</a:t>
            </a:r>
          </a:p>
          <a:p>
            <a:pPr marL="457200" indent="-457200" algn="just">
              <a:buAutoNum type="arabicParenR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wprowadzono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przepisy odnoszące się do egzaminu ósmoklasisty oraz egzaminu potwierdzającego kwalifikacje w zawodzie z danej części tego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egzaminu;</a:t>
            </a:r>
          </a:p>
          <a:p>
            <a:pPr marL="457200" indent="-457200" algn="just">
              <a:buAutoNum type="arabicParenR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określono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procedurę postępowania w przypadku zniszczenia protokołów indywidualnych części ustnej egzaminu maturalnego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danych przedmiotów oraz protokołów dotychczasowych egzaminów dojrzałości;</a:t>
            </a:r>
          </a:p>
          <a:p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Dz. U. z 2017 r. poz. 1646)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73049" y="199336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rabicParenR" startAt="4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zgodnie z brzmieniem przepisów rozporządzenia Ministra Edukacji Narodowej z 28 marca 2017 r. w sprawie ramowych planów nauczania dla publicznych szkół (Dz. U. poz. 703) określenie „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tygodniowy plan zajęć edukacyjnych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” zastąpiono określeniem „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tygodniowy rozkład zajęć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„semestralny plan zajęć edukacyjnych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” zastąpiony został określeniem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semestralny rozkład zajęć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0" indent="-457200" algn="just">
              <a:buFont typeface="+mj-lt"/>
              <a:buAutoNum type="arabicParenR" startAt="4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określenie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„forma elektroniczna dziennika”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zastąpiono określeniem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postać elektroniczna dziennika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rabicParenR" startAt="4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uzupełniono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katalog dokumentów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gromadzonych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indywidualnych teczkach dzieci, uczniów,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uczestników zajęć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rewalidacyjno-wychowawczych, słuchaczy 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wychowanków.	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arenR" startAt="4"/>
            </a:pPr>
            <a:endParaRPr lang="pl-PL" sz="2000" b="1" dirty="0"/>
          </a:p>
          <a:p>
            <a:pPr lvl="0" algn="r"/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47997" y="1993359"/>
            <a:ext cx="81369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3.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Szkoła podstawowa prowadzi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księgę ewidencji dzieci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podlegających obowiązkowi rocznego przygotowania przedszkolnego i obowiązkowi szkolnemu zamieszkałyc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obwodzie szkoły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4.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Szkoła dla dzieci i młodzieży prowadzi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księgę uczniów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8.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Szkoła prowadzi dla każdego oddziału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dziennik lekcyjny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którym dokumentuje się przebieg nauczania w danym roku szkolnym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9.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Szkoła prowadzi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dziennik zajęć w świetlicy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w którym dokumentuje się zajęcia prowadzone z uczniami w świetlicy w danym roku szkolnym.</a:t>
            </a:r>
          </a:p>
          <a:p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 smtClean="0"/>
          </a:p>
          <a:p>
            <a:r>
              <a:rPr lang="pl-PL" sz="2000" b="1" dirty="0" smtClean="0"/>
              <a:t>(Dz</a:t>
            </a:r>
            <a:r>
              <a:rPr lang="pl-PL" sz="2000" b="1" dirty="0"/>
              <a:t>. U. z 2017 r. poz. 1646)</a:t>
            </a:r>
            <a:endParaRPr lang="pl-PL" sz="2000" dirty="0"/>
          </a:p>
          <a:p>
            <a:pPr marL="457200" lvl="0" indent="-457200">
              <a:buFont typeface="+mj-lt"/>
              <a:buAutoNum type="arabicParenR" startAt="4"/>
            </a:pPr>
            <a:endParaRPr lang="pl-PL" sz="2000" b="1" dirty="0"/>
          </a:p>
          <a:p>
            <a:pPr lvl="0" algn="r"/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539552" y="1993360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11.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Przedszkole, szkoła i placówka prowadzą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dzienniki innych zajęć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niż zajęcia wpisywane odpowiednio do dziennika zajęć przedszkola, dziennika lekcyjnego, dziennika zajęć w świetlicy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dziennika zajęć, o którym mowa w § 10 ust. 1, jeżeli jest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uzasadnione koniecznością dokumentowania przebiegu nauczania, działalności wychowawczej i opiekuńczej, w szczególności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zajęć </a:t>
            </a:r>
            <a:r>
              <a:rPr lang="pl-PL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zakresu pomocy psychologiczno-pedagogicznej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zajęć rozwijających zainteresowania i uzdolnienia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odpowiednio dzieci, uczniów, słuchaczy lub wychowanków.</a:t>
            </a: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 smtClean="0"/>
          </a:p>
          <a:p>
            <a:pPr lvl="0"/>
            <a:endParaRPr lang="pl-PL" sz="2000" b="1" dirty="0"/>
          </a:p>
          <a:p>
            <a:pPr lvl="0" algn="r"/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95536" y="1918186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12.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 Przedszkole, szkoła i placówka, które organizują zespołowe lub indywidualne zajęcia rewalidacyjno-wychowawcze, prowadzą odpowiednio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dziennik zajęć rewalidacyjno-wychowawczych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dla każdego zespołu albo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dziennik indywidualnych zajęć    rewalidacyjno-wychowawczych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dla każdego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uczestnika zajęć,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których dokumentuje się przebieg zajęć w danym roku szkolnym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§ 13.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Dla dzieci objętych indywidualnym obowiązkowym rocznym przygotowaniem przedszkolnym i uczniów objętych indywidualnym nauczaniem przedszkole i szkoła prowadzą odpowiednio odrębnie dla każdego dziecka i ucznia odpowiednio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dziennik indywidualnych zajęć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dziennik indywidualnego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nauczania.</a:t>
            </a:r>
          </a:p>
          <a:p>
            <a:pPr lvl="0"/>
            <a:endParaRPr lang="pl-PL" sz="2000" b="1" dirty="0"/>
          </a:p>
          <a:p>
            <a:pPr lvl="0" algn="r"/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6237312"/>
            <a:ext cx="11988824" cy="620688"/>
            <a:chOff x="0" y="6237312"/>
            <a:chExt cx="11988824" cy="620688"/>
          </a:xfrm>
        </p:grpSpPr>
        <p:pic>
          <p:nvPicPr>
            <p:cNvPr id="4" name="Obraz 3"/>
            <p:cNvPicPr/>
            <p:nvPr/>
          </p:nvPicPr>
          <p:blipFill rotWithShape="1">
            <a:blip r:embed="rId2"/>
            <a:srcRect l="23125" t="7397" r="-23125" b="83288"/>
            <a:stretch/>
          </p:blipFill>
          <p:spPr bwMode="auto">
            <a:xfrm>
              <a:off x="0" y="6237312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pole tekstowe 4"/>
            <p:cNvSpPr txBox="1"/>
            <p:nvPr/>
          </p:nvSpPr>
          <p:spPr>
            <a:xfrm>
              <a:off x="2699792" y="6396335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23528" y="1682219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§ 14.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1. Szkoła dla dzieci i młodzieży prowadzi dla każdego ucznia,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szkoła dla dorosłych dla każdego słuchacza, przez okres jego nauki w danej szkole odpowiednio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arkusz ocen ucznia albo słuchacza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2. Wpisów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arkuszu ocen ucznia albo słuchacza dokonuje się na podstawie danych zawartych odpowiednio w księdze uczniów, księdze słuchaczy, dzienniku lekcyjnym, protokołach egzaminów semestralnych, protokołach egzami­nów klasyfikacyjnych i poprawkowych, protokołach sprawdzianów wiadomości i umiejętności, protokołach z prac komisji powołanej w celu ustalenia rocznej oceny klasyfikacyjnej zachowania, protokołach zebrań rady pedagogicznej, </a:t>
            </a:r>
            <a:r>
              <a:rPr 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 o wyniku egzaminu ósmoklasisty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albo o zwolnieniu z tego egzaminu przez dyrektora okręgowej komisji egzaminacyjnej, informacji o wyniku egzaminu potwierdzającego kwalifikacje w zawodzie, informacji o wyniku egzaminu potwierdzające­go kwalifikacje w zawodzie z danej części egzaminu, a także innych dokumentach potwierdzających dane podlegające wpisowi. Nauczyciel wypełniający arkusz ocen ucznia albo słuchacza potwierdza podpisem zgodność wpisów z dokumen­tami, na podstawie których ich dokonano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499E1-9205-4639-A4A9-58C945C9767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DS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szablonDS</Template>
  <TotalTime>522</TotalTime>
  <Words>1145</Words>
  <Application>Microsoft Office PowerPoint</Application>
  <PresentationFormat>Pokaz na ekranie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szablonDS</vt:lpstr>
      <vt:lpstr>Dokumentacja przebiegu nauczania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Dokumentacja przebiegu nauczania</dc:title>
  <dc:creator>Kuratorium</dc:creator>
  <cp:lastModifiedBy>Kuratorium</cp:lastModifiedBy>
  <cp:revision>58</cp:revision>
  <cp:lastPrinted>2017-11-09T14:01:39Z</cp:lastPrinted>
  <dcterms:created xsi:type="dcterms:W3CDTF">2017-10-23T09:05:36Z</dcterms:created>
  <dcterms:modified xsi:type="dcterms:W3CDTF">2017-11-10T12:45:02Z</dcterms:modified>
</cp:coreProperties>
</file>