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31"/>
  </p:notesMasterIdLst>
  <p:sldIdLst>
    <p:sldId id="256" r:id="rId3"/>
    <p:sldId id="257" r:id="rId4"/>
    <p:sldId id="261" r:id="rId5"/>
    <p:sldId id="272" r:id="rId6"/>
    <p:sldId id="258" r:id="rId7"/>
    <p:sldId id="259" r:id="rId8"/>
    <p:sldId id="260" r:id="rId9"/>
    <p:sldId id="275" r:id="rId10"/>
    <p:sldId id="276" r:id="rId11"/>
    <p:sldId id="262" r:id="rId12"/>
    <p:sldId id="263" r:id="rId13"/>
    <p:sldId id="277" r:id="rId14"/>
    <p:sldId id="266" r:id="rId15"/>
    <p:sldId id="279" r:id="rId16"/>
    <p:sldId id="278" r:id="rId17"/>
    <p:sldId id="280" r:id="rId18"/>
    <p:sldId id="267" r:id="rId19"/>
    <p:sldId id="281" r:id="rId20"/>
    <p:sldId id="282" r:id="rId21"/>
    <p:sldId id="264" r:id="rId22"/>
    <p:sldId id="283" r:id="rId23"/>
    <p:sldId id="268" r:id="rId24"/>
    <p:sldId id="269" r:id="rId25"/>
    <p:sldId id="270" r:id="rId26"/>
    <p:sldId id="271" r:id="rId27"/>
    <p:sldId id="273" r:id="rId28"/>
    <p:sldId id="274" r:id="rId29"/>
    <p:sldId id="284" r:id="rId3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BB84EF-7483-4537-985F-A29F3301A264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91C42-5FDC-47C9-8243-FE74E2FE236B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91C42-5FDC-47C9-8243-FE74E2FE236B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6A94E1C-C224-4578-85AE-5C4C6CC0534C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D056971-93FE-4FD2-AFFC-37DFFA120C4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EA264-83FA-4C0B-A7C8-BC8A26ECE971}" type="datetimeFigureOut">
              <a:rPr lang="pl-PL" smtClean="0"/>
              <a:pPr/>
              <a:t>2010-04-14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227522-B1B1-4923-AE20-47B845B27BD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0/0a/Cardinal-Richelieu.jpg" TargetMode="Externa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pl.wikipedia.org/wiki/Monteskiusz" TargetMode="External"/><Relationship Id="rId2" Type="http://schemas.openxmlformats.org/officeDocument/2006/relationships/hyperlink" Target="http://pl.wikipedia.org/wiki/Voltaire" TargetMode="External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6.jpeg"/><Relationship Id="rId4" Type="http://schemas.openxmlformats.org/officeDocument/2006/relationships/hyperlink" Target="http://pl.wikipedia.org/wiki/Denis_Diderot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g.wiadomosci24.pl/g2/ec/5e/c3/19552_1171712664_b306_p.jpeg" TargetMode="Externa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pl.wikipedia.org/w/index.php?title=Plik:Warszawa_Teatr_Wielki_2009.jpg&amp;filetimestamp=20090816185542" TargetMode="Externa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pl.wikipedia.org/w/index.php?title=Plik:Charles_II_of_England.png&amp;filetimestamp=20050409110212" TargetMode="Externa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pl.wikipedia.org/w/index.php?title=Plik:Charles_II_1680_by_Thomas_Hawker.jpeg&amp;filetimestamp=20090112124945" TargetMode="Externa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i="1" dirty="0" smtClean="0"/>
              <a:t>TEATRY </a:t>
            </a:r>
            <a:br>
              <a:rPr lang="pl-PL" i="1" dirty="0" smtClean="0"/>
            </a:br>
            <a:r>
              <a:rPr lang="pl-PL" i="1" dirty="0" smtClean="0"/>
              <a:t>XVII i XVIII wieku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teatr we Francji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 roku 1629 istnieją w Paryżu dwa teatry: trupa królewska </a:t>
            </a:r>
            <a:r>
              <a:rPr lang="pl-PL" dirty="0" err="1" smtClean="0"/>
              <a:t>Lecomte'a</a:t>
            </a:r>
            <a:r>
              <a:rPr lang="pl-PL" dirty="0" smtClean="0"/>
              <a:t> w Pałacu Burgundzkim oraz zespół Lenoira, który po licznych wędrówkach z jednej sali do drugiej osiedlił się w dzielnicy </a:t>
            </a:r>
            <a:r>
              <a:rPr lang="pl-PL" dirty="0" err="1" smtClean="0"/>
              <a:t>Marais</a:t>
            </a:r>
            <a:r>
              <a:rPr lang="pl-PL" dirty="0" smtClean="0"/>
              <a:t>.</a:t>
            </a:r>
          </a:p>
          <a:p>
            <a:r>
              <a:rPr lang="pl-PL" dirty="0" smtClean="0"/>
              <a:t>Obok tych dwóch scen działają jeszcze inne teatry, na przykład </a:t>
            </a:r>
            <a:r>
              <a:rPr lang="pl-PL" dirty="0" err="1" smtClean="0"/>
              <a:t>Palais</a:t>
            </a:r>
            <a:r>
              <a:rPr lang="pl-PL" dirty="0" smtClean="0"/>
              <a:t> Cardinal, zaprojektowany na wzór </a:t>
            </a:r>
            <a:r>
              <a:rPr lang="pl-PL" dirty="0" err="1" smtClean="0"/>
              <a:t>Theatro</a:t>
            </a:r>
            <a:r>
              <a:rPr lang="pl-PL" dirty="0" smtClean="0"/>
              <a:t> </a:t>
            </a:r>
            <a:r>
              <a:rPr lang="pl-PL" dirty="0" err="1" smtClean="0"/>
              <a:t>Olimpico</a:t>
            </a:r>
            <a:r>
              <a:rPr lang="pl-PL" dirty="0" smtClean="0"/>
              <a:t> w Vicenzy, na życzenie </a:t>
            </a:r>
            <a:r>
              <a:rPr lang="pl-PL" b="1" dirty="0" smtClean="0"/>
              <a:t>kardynała Richelieu </a:t>
            </a:r>
            <a:r>
              <a:rPr lang="pl-PL" dirty="0" err="1" smtClean="0"/>
              <a:t>budenek</a:t>
            </a:r>
            <a:r>
              <a:rPr lang="pl-PL" dirty="0" smtClean="0"/>
              <a:t> z dwiema salami, na trzy tysiące i na sześćset widzów.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teatr we Francji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Na otwarcie teatru </a:t>
            </a:r>
            <a:r>
              <a:rPr lang="pl-PL" dirty="0" err="1" smtClean="0"/>
              <a:t>Palais</a:t>
            </a:r>
            <a:r>
              <a:rPr lang="pl-PL" dirty="0" smtClean="0"/>
              <a:t> Cardinal wystawiono utwór</a:t>
            </a:r>
            <a:r>
              <a:rPr lang="pl-PL" b="1" dirty="0" smtClean="0"/>
              <a:t> kardynała Richelieu</a:t>
            </a:r>
            <a:r>
              <a:rPr lang="pl-PL" dirty="0" smtClean="0"/>
              <a:t>  i uczyniono wszystko, by olśnić publiczność kosztownym widowiskiem. Na scenie falowało morze, tryskały fontanny, zadziwiały efekty świetlne, a wszystkiemu temu towarzyszył obraz słońca, którego pozycja wyraziście znaczyła podział na przepisowe 24 godziny.</a:t>
            </a:r>
          </a:p>
          <a:p>
            <a:r>
              <a:rPr lang="pl-PL" dirty="0" smtClean="0"/>
              <a:t> Później Richelieu ofiarował teatr królowi i jednocześnie przemianowano obiekt na </a:t>
            </a:r>
            <a:r>
              <a:rPr lang="pl-PL" dirty="0" err="1" smtClean="0"/>
              <a:t>Palais</a:t>
            </a:r>
            <a:r>
              <a:rPr lang="pl-PL" dirty="0" smtClean="0"/>
              <a:t> Royal. Na koszt monarchy dokonuje się przebudowy teatru, aby go dostosować dla szerokiej publiczności. Amfiteatralne schody zastąpione zostają trzema piętrami lóż i parterem dla stojącej publiczności.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kardynał Richelieu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6086" name="Picture 6" descr="File:Cardinal-Richelieu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214290"/>
            <a:ext cx="4786346" cy="648791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 smtClean="0"/>
              <a:t>teatr we Francji w XVIII w.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wieku XVIII Komedia Francuska kontynuuje dziedzictwo tradycji klasycznej.</a:t>
            </a:r>
          </a:p>
          <a:p>
            <a:r>
              <a:rPr lang="pl-PL" dirty="0" smtClean="0"/>
              <a:t>Równocześnie ogromną rolę odgrywa teatr nieoficjalny, wyrastający z tradycji </a:t>
            </a:r>
            <a:r>
              <a:rPr lang="pl-PL" dirty="0" err="1" smtClean="0"/>
              <a:t>jarmarczych</a:t>
            </a:r>
            <a:r>
              <a:rPr lang="pl-PL" dirty="0" smtClean="0"/>
              <a:t>. W XVIII wieku powstaje dużo teatrów prywatnych. Wielu arystokratów zmienia na stałe swe pałacowe sale na teatr. Wolter urządza prywatną scenę w swym domu w Paryżu, a potem w posiadłości w </a:t>
            </a:r>
            <a:r>
              <a:rPr lang="pl-PL" dirty="0" err="1" smtClean="0"/>
              <a:t>Femey</a:t>
            </a:r>
            <a:r>
              <a:rPr lang="pl-PL" dirty="0" smtClean="0"/>
              <a:t>. </a:t>
            </a:r>
          </a:p>
          <a:p>
            <a:r>
              <a:rPr lang="pl-PL" dirty="0" smtClean="0"/>
              <a:t>Za czasów Ludwika XV najsławniejszy jest teatr </a:t>
            </a:r>
            <a:r>
              <a:rPr lang="pl-PL" dirty="0" err="1" smtClean="0"/>
              <a:t>Petits</a:t>
            </a:r>
            <a:r>
              <a:rPr lang="pl-PL" dirty="0" smtClean="0"/>
              <a:t> </a:t>
            </a:r>
            <a:r>
              <a:rPr lang="pl-PL" dirty="0" err="1" smtClean="0"/>
              <a:t>Cabinets</a:t>
            </a:r>
            <a:r>
              <a:rPr lang="pl-PL" dirty="0" smtClean="0"/>
              <a:t> w Wersalu, utrzymywany przez </a:t>
            </a:r>
            <a:r>
              <a:rPr lang="pl-PL" b="1" u="sng" dirty="0" smtClean="0"/>
              <a:t>panią de Pompadour</a:t>
            </a:r>
            <a:r>
              <a:rPr lang="pl-PL" dirty="0" smtClean="0"/>
              <a:t>, która grała w nim główne role, często śpiewane. Później zamieniono go na nowy, urządzony w pałacu teatr, tak zbudowany, że dawał się zdemontować i założyć na nowo w ciągu doby.</a:t>
            </a:r>
          </a:p>
          <a:p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Madam</a:t>
            </a:r>
            <a:r>
              <a:rPr lang="pl-PL" dirty="0" smtClean="0"/>
              <a:t>e de Pompadour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397744" cy="3288638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solidFill>
                  <a:schemeClr val="bg1"/>
                </a:solidFill>
              </a:rPr>
              <a:t>Madame de Pompadour</a:t>
            </a:r>
            <a:r>
              <a:rPr lang="pl-PL" sz="1800" dirty="0" smtClean="0">
                <a:solidFill>
                  <a:schemeClr val="bg1"/>
                </a:solidFill>
              </a:rPr>
              <a:t> metresa króla Francji Ludwika XV .</a:t>
            </a:r>
            <a:r>
              <a:rPr lang="pl-PL" sz="1800" dirty="0" smtClean="0"/>
              <a:t> </a:t>
            </a:r>
            <a:r>
              <a:rPr lang="pl-PL" sz="1800" dirty="0" smtClean="0">
                <a:solidFill>
                  <a:schemeClr val="bg1"/>
                </a:solidFill>
              </a:rPr>
              <a:t>Spotkali się w Wersalu podczas balu maskowego. Skandalem dworskim było jej niskie pochodzenie (mimo którego otrzymała solidne wykształcenie).  </a:t>
            </a:r>
            <a:endParaRPr lang="pl-PL" sz="1800" dirty="0">
              <a:solidFill>
                <a:schemeClr val="bg1"/>
              </a:solidFill>
            </a:endParaRPr>
          </a:p>
        </p:txBody>
      </p:sp>
      <p:pic>
        <p:nvPicPr>
          <p:cNvPr id="48130" name="Picture 2" descr="http://www.zsplast.gdynia.pl/historia_sztuki/kanon/kanon_dziel_obrazy/klasycyzm/david_pani_recamier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l="14575" r="1457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Madame de Pompadour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31316"/>
          </a:xfrm>
        </p:spPr>
        <p:txBody>
          <a:bodyPr>
            <a:noAutofit/>
          </a:bodyPr>
          <a:lstStyle/>
          <a:p>
            <a:r>
              <a:rPr lang="pl-PL" sz="1800" dirty="0" smtClean="0">
                <a:solidFill>
                  <a:schemeClr val="bg1"/>
                </a:solidFill>
              </a:rPr>
              <a:t>Organizatorka rautów i balów na dworze królewskim w Wersalu, protektorka artystów, pisarzy i filozofów (</a:t>
            </a:r>
            <a:r>
              <a:rPr lang="pl-PL" sz="1800" dirty="0" smtClean="0">
                <a:solidFill>
                  <a:schemeClr val="bg1"/>
                </a:solidFill>
                <a:hlinkClick r:id="rId2" tooltip="Voltaire"/>
              </a:rPr>
              <a:t>Woltera</a:t>
            </a:r>
            <a:r>
              <a:rPr lang="pl-PL" sz="1800" dirty="0" smtClean="0">
                <a:solidFill>
                  <a:schemeClr val="bg1"/>
                </a:solidFill>
              </a:rPr>
              <a:t>, </a:t>
            </a:r>
            <a:r>
              <a:rPr lang="pl-PL" sz="1800" dirty="0" smtClean="0">
                <a:solidFill>
                  <a:schemeClr val="bg1"/>
                </a:solidFill>
                <a:hlinkClick r:id="rId3" tooltip="Monteskiusz"/>
              </a:rPr>
              <a:t>Monteskiusza</a:t>
            </a:r>
            <a:r>
              <a:rPr lang="pl-PL" sz="1800" dirty="0" smtClean="0">
                <a:solidFill>
                  <a:schemeClr val="bg1"/>
                </a:solidFill>
              </a:rPr>
              <a:t>, </a:t>
            </a:r>
            <a:r>
              <a:rPr lang="pl-PL" sz="1800" dirty="0" smtClean="0">
                <a:solidFill>
                  <a:schemeClr val="bg1"/>
                </a:solidFill>
                <a:hlinkClick r:id="rId4" tooltip="Denis Diderot"/>
              </a:rPr>
              <a:t>Diderota</a:t>
            </a:r>
            <a:r>
              <a:rPr lang="pl-PL" sz="1800" dirty="0" smtClean="0">
                <a:solidFill>
                  <a:schemeClr val="bg1"/>
                </a:solidFill>
              </a:rPr>
              <a:t>). Wywierała duży wpływ na awanse na dworze królewskim. Z jej inicjatywy powstała w Paryżu szkoła wojskowa i fabryka porcelany w Sevres. Popierała uczonych, artystów, pisarzy.</a:t>
            </a:r>
            <a:r>
              <a:rPr lang="pl-PL" sz="1800" dirty="0" smtClean="0"/>
              <a:t> </a:t>
            </a:r>
            <a:endParaRPr lang="pl-PL" sz="1800" dirty="0">
              <a:solidFill>
                <a:schemeClr val="bg1"/>
              </a:solidFill>
            </a:endParaRPr>
          </a:p>
        </p:txBody>
      </p:sp>
      <p:pic>
        <p:nvPicPr>
          <p:cNvPr id="47106" name="Picture 2" descr="http://www.zsplast.gdynia.pl/historia_sztuki/kanon/kanon_dziel_obrazy/rokoko_europ/bouche_pani_pompadour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5"/>
          <a:srcRect t="4517" b="4517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Madame de Pompadour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>
          <a:xfrm>
            <a:off x="5357818" y="3214686"/>
            <a:ext cx="3429000" cy="1920240"/>
          </a:xfrm>
        </p:spPr>
        <p:txBody>
          <a:bodyPr>
            <a:noAutofit/>
          </a:bodyPr>
          <a:lstStyle/>
          <a:p>
            <a:r>
              <a:rPr lang="pl-PL" sz="2000" dirty="0" smtClean="0">
                <a:solidFill>
                  <a:schemeClr val="bg1"/>
                </a:solidFill>
              </a:rPr>
              <a:t>Markiza de Pompadour mawiała: </a:t>
            </a:r>
            <a:r>
              <a:rPr lang="pl-PL" sz="2000" i="1" dirty="0" smtClean="0">
                <a:solidFill>
                  <a:schemeClr val="bg1"/>
                </a:solidFill>
              </a:rPr>
              <a:t>(żyjmy hucznie i wesoło), a po nas choćby potop!</a:t>
            </a:r>
            <a:r>
              <a:rPr lang="pl-PL" sz="2000" dirty="0" smtClean="0">
                <a:solidFill>
                  <a:schemeClr val="bg1"/>
                </a:solidFill>
              </a:rPr>
              <a:t> - </a:t>
            </a:r>
            <a:r>
              <a:rPr lang="pl-PL" sz="2000" i="1" dirty="0" err="1" smtClean="0">
                <a:solidFill>
                  <a:schemeClr val="bg1"/>
                </a:solidFill>
              </a:rPr>
              <a:t>aprés</a:t>
            </a:r>
            <a:r>
              <a:rPr lang="pl-PL" sz="2000" i="1" dirty="0" smtClean="0">
                <a:solidFill>
                  <a:schemeClr val="bg1"/>
                </a:solidFill>
              </a:rPr>
              <a:t> </a:t>
            </a:r>
            <a:r>
              <a:rPr lang="pl-PL" sz="2000" i="1" dirty="0" err="1" smtClean="0">
                <a:solidFill>
                  <a:schemeClr val="bg1"/>
                </a:solidFill>
              </a:rPr>
              <a:t>nous</a:t>
            </a:r>
            <a:r>
              <a:rPr lang="pl-PL" sz="2000" i="1" dirty="0" smtClean="0">
                <a:solidFill>
                  <a:schemeClr val="bg1"/>
                </a:solidFill>
              </a:rPr>
              <a:t> </a:t>
            </a:r>
            <a:r>
              <a:rPr lang="pl-PL" sz="2000" i="1" dirty="0" err="1" smtClean="0">
                <a:solidFill>
                  <a:schemeClr val="bg1"/>
                </a:solidFill>
              </a:rPr>
              <a:t>le</a:t>
            </a:r>
            <a:r>
              <a:rPr lang="pl-PL" sz="2000" i="1" dirty="0" smtClean="0">
                <a:solidFill>
                  <a:schemeClr val="bg1"/>
                </a:solidFill>
              </a:rPr>
              <a:t> </a:t>
            </a:r>
            <a:r>
              <a:rPr lang="pl-PL" sz="2000" i="1" dirty="0" err="1" smtClean="0">
                <a:solidFill>
                  <a:schemeClr val="bg1"/>
                </a:solidFill>
              </a:rPr>
              <a:t>déluge</a:t>
            </a:r>
            <a:r>
              <a:rPr lang="pl-PL" sz="2000" dirty="0" smtClean="0">
                <a:solidFill>
                  <a:schemeClr val="bg1"/>
                </a:solidFill>
              </a:rPr>
              <a:t>.</a:t>
            </a:r>
            <a:endParaRPr lang="pl-PL" sz="2000" dirty="0">
              <a:solidFill>
                <a:schemeClr val="bg1"/>
              </a:solidFill>
            </a:endParaRPr>
          </a:p>
        </p:txBody>
      </p:sp>
      <p:pic>
        <p:nvPicPr>
          <p:cNvPr id="49158" name="Picture 6" descr="http://widget.slide.com/rdr/1/1/1/W/2a000000132fcb68/1/158/-LXDwgB75z8C4bOW0CEanZ1iApgg8KCR.jpg"/>
          <p:cNvPicPr>
            <a:picLocks noChangeAspect="1" noChangeArrowheads="1"/>
          </p:cNvPicPr>
          <p:nvPr/>
        </p:nvPicPr>
        <p:blipFill>
          <a:blip r:embed="rId2"/>
          <a:srcRect b="7692"/>
          <a:stretch>
            <a:fillRect/>
          </a:stretch>
        </p:blipFill>
        <p:spPr bwMode="auto">
          <a:xfrm>
            <a:off x="928662" y="1142984"/>
            <a:ext cx="3494822" cy="4286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teatr we Francji w XVIII w.</a:t>
            </a:r>
            <a:br>
              <a:rPr lang="pl-PL" dirty="0" smtClean="0"/>
            </a:br>
            <a:r>
              <a:rPr lang="pl-PL" dirty="0" smtClean="0"/>
              <a:t> Zasługi Woltera i Diderota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 smtClean="0"/>
              <a:t>Nieuchronnemu skostnieniu teatru klasycznego próbuje przeciwstawić się </a:t>
            </a:r>
            <a:r>
              <a:rPr lang="pl-PL" b="1" u="sng" dirty="0" smtClean="0"/>
              <a:t>Wolter</a:t>
            </a:r>
            <a:r>
              <a:rPr lang="pl-PL" dirty="0" smtClean="0"/>
              <a:t>, który był nie tylko myślicielem, pisarzem, ale i animatorem przeobrażeń w teatrze i dramacie francuskim. Pozwolił, by rzeczy niezwykłe działy się za kulisami, ale na oczach widzów żądnych emocji. Jego zasługą były zmiany w inscenizacji - odchodzenie od konwencjonalnych dekoracji i strojów, walczył też konsekwentnie o usunięcie ze sceny krzeseł dla uprzywilejowanej publiczności. Wybudował kilka prywatnych teatrów w swych posiadłościach i podobno był niezłym, jak na amatora, aktorem.</a:t>
            </a:r>
          </a:p>
          <a:p>
            <a:r>
              <a:rPr lang="pl-PL" dirty="0" smtClean="0"/>
              <a:t>Dalsze zmiany następują między innymi za sprawą </a:t>
            </a:r>
            <a:r>
              <a:rPr lang="pl-PL" b="1" u="sng" dirty="0" smtClean="0"/>
              <a:t>Denisa Diderota</a:t>
            </a:r>
            <a:r>
              <a:rPr lang="pl-PL" dirty="0" smtClean="0"/>
              <a:t>, który opowiada się przeciwko szablonowym postaciom, natomiast postuluje ścisły </a:t>
            </a:r>
            <a:r>
              <a:rPr lang="pl-PL" u="sng" dirty="0" smtClean="0"/>
              <a:t>związek sztuki z życiem</a:t>
            </a:r>
            <a:r>
              <a:rPr lang="pl-PL" dirty="0" smtClean="0"/>
              <a:t>, odnalezienie w teatrze ducha współczesności, domaga się współpracy pisarza i dekoratora. 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WOLTER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obrazu 3"/>
          <p:cNvSpPr>
            <a:spLocks noGrp="1"/>
          </p:cNvSpPr>
          <p:nvPr>
            <p:ph type="pic" idx="1"/>
          </p:nvPr>
        </p:nvSpPr>
        <p:spPr/>
      </p:sp>
      <p:pic>
        <p:nvPicPr>
          <p:cNvPr id="50180" name="Picture 4" descr="http://psr.racjonalista.pl/img/strony/060321wolt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928670"/>
            <a:ext cx="4071966" cy="4356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Denis</a:t>
            </a:r>
            <a:r>
              <a:rPr lang="pl-PL" u="sng" dirty="0" smtClean="0"/>
              <a:t> </a:t>
            </a:r>
            <a:r>
              <a:rPr lang="pl-PL" dirty="0" smtClean="0"/>
              <a:t>Diderot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obrazu 3"/>
          <p:cNvSpPr>
            <a:spLocks noGrp="1"/>
          </p:cNvSpPr>
          <p:nvPr>
            <p:ph type="pic" idx="1"/>
          </p:nvPr>
        </p:nvSpPr>
        <p:spPr/>
      </p:sp>
      <p:pic>
        <p:nvPicPr>
          <p:cNvPr id="51202" name="Picture 2" descr="http://homepage.mac.com/tedwelch/blog/didero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785794"/>
            <a:ext cx="3918879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Zmiany </a:t>
            </a:r>
            <a:br>
              <a:rPr lang="pl-PL" dirty="0" smtClean="0"/>
            </a:br>
            <a:r>
              <a:rPr lang="pl-PL" dirty="0" smtClean="0"/>
              <a:t>	   w teatrze w Xvii i xviii w.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Teatry podzielono na dworskie i publiczne. </a:t>
            </a:r>
          </a:p>
          <a:p>
            <a:r>
              <a:rPr lang="pl-PL" dirty="0" smtClean="0"/>
              <a:t>Rewolucyjny pomysł to projekt teatru obracającego się wokół własnej osi. </a:t>
            </a:r>
          </a:p>
          <a:p>
            <a:r>
              <a:rPr lang="pl-PL" dirty="0" smtClean="0"/>
              <a:t>Zasadniczo zmienił się wówczas wygląd widowni (powstały loże) oraz wystrój wnętrza sali, zapełnionej posągami, kolumnami, płaskorzeźbami. </a:t>
            </a:r>
          </a:p>
          <a:p>
            <a:r>
              <a:rPr lang="pl-PL" dirty="0" smtClean="0"/>
              <a:t>Całe nadscenie było bogato wyposażone w urządzenia służące do zmian scenografii i rozsuwania prospektów.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Teatr we Włoszech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Włosi zawsze przodowali w sztuce teatralnej, szczególnie operowej. O ich umiłowaniu sceny świadczy pokaźna liczba teatrów. W samej Wenecji w roku 1683 było ich osiem: dwa dla komedii, sześć operowych - każdy pełen publiczności.</a:t>
            </a:r>
          </a:p>
          <a:p>
            <a:r>
              <a:rPr lang="pl-PL" dirty="0" smtClean="0"/>
              <a:t>Dalecy od przestrzegania klasycznych reguł, od zachowania trzech jedności, chronologii czy prawdy historycznej twórcy włoskich oper starali się przede wszystkim widza zadziwić.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Karnawałowa maskarada „</a:t>
            </a:r>
            <a:r>
              <a:rPr lang="pl-PL" dirty="0" err="1" smtClean="0"/>
              <a:t>Satiro</a:t>
            </a:r>
            <a:r>
              <a:rPr lang="pl-PL" dirty="0" smtClean="0"/>
              <a:t> e </a:t>
            </a:r>
            <a:r>
              <a:rPr lang="pl-PL" dirty="0" err="1" smtClean="0"/>
              <a:t>Corisca</a:t>
            </a:r>
            <a:r>
              <a:rPr lang="pl-PL" dirty="0" smtClean="0"/>
              <a:t>” </a:t>
            </a:r>
            <a:r>
              <a:rPr lang="pl-PL" dirty="0" err="1" smtClean="0"/>
              <a:t>Tarquinio</a:t>
            </a:r>
            <a:r>
              <a:rPr lang="pl-PL" dirty="0" smtClean="0"/>
              <a:t> </a:t>
            </a:r>
            <a:r>
              <a:rPr lang="pl-PL" dirty="0" err="1" smtClean="0"/>
              <a:t>Meruli</a:t>
            </a:r>
            <a:r>
              <a:rPr lang="pl-PL" dirty="0" smtClean="0"/>
              <a:t> na deskach Krakowskiej Opery Kameralnej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pl-PL" b="1" dirty="0" smtClean="0"/>
              <a:t>.</a:t>
            </a:r>
            <a:endParaRPr lang="pl-PL" dirty="0" smtClean="0"/>
          </a:p>
          <a:p>
            <a:endParaRPr lang="pl-PL" dirty="0"/>
          </a:p>
        </p:txBody>
      </p:sp>
      <p:sp>
        <p:nvSpPr>
          <p:cNvPr id="4" name="Symbol zastępczy obrazu 3"/>
          <p:cNvSpPr>
            <a:spLocks noGrp="1"/>
          </p:cNvSpPr>
          <p:nvPr>
            <p:ph type="pic" idx="1"/>
          </p:nvPr>
        </p:nvSpPr>
        <p:spPr/>
      </p:sp>
      <p:pic>
        <p:nvPicPr>
          <p:cNvPr id="52226" name="Picture 2" descr="http://img.wiadomosci24.pl/g2/ec/5e/c3/19552_1171712664_b306_d.jpeg">
            <a:hlinkClick r:id="rId2" tooltip="c=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1428736"/>
            <a:ext cx="4381530" cy="328614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Teatr oświeceniowy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Również w Polsce rozkwita teatr magnacki. Braniccy w Białymstoku, Rzewuscy w Podhorcach, Radziwiłłowie w Nieświeżu tworzą sceny wewnątrz swoich posiadłości, a czasem i na wolnym powietrzu, niejednokrotnie </a:t>
            </a:r>
            <a:r>
              <a:rPr lang="pl-PL" u="sng" dirty="0" smtClean="0"/>
              <a:t>sami piszą teksty</a:t>
            </a:r>
            <a:r>
              <a:rPr lang="pl-PL" dirty="0" smtClean="0"/>
              <a:t>, </a:t>
            </a:r>
            <a:r>
              <a:rPr lang="pl-PL" u="sng" dirty="0" smtClean="0"/>
              <a:t>sami występują </a:t>
            </a:r>
            <a:r>
              <a:rPr lang="pl-PL" dirty="0" smtClean="0"/>
              <a:t>lub sprowadzają zespoły zawodowe.</a:t>
            </a:r>
          </a:p>
          <a:p>
            <a:r>
              <a:rPr lang="pl-PL" dirty="0" smtClean="0"/>
              <a:t>Wysiłki reformatorów z "Monitora" propagujących teatr oraz determinacja pierwszych jego twórców odniosły pozytywny skutek. Udało się utworzyć </a:t>
            </a:r>
            <a:r>
              <a:rPr lang="pl-PL" b="1" u="sng" dirty="0" smtClean="0"/>
              <a:t>polski zespół</a:t>
            </a:r>
            <a:r>
              <a:rPr lang="pl-PL" dirty="0" smtClean="0"/>
              <a:t>, w którym wkrótce błyszczał pierwszy polski ulubieniec widowni </a:t>
            </a:r>
            <a:r>
              <a:rPr lang="pl-PL" b="1" u="sng" dirty="0" smtClean="0"/>
              <a:t>Karol Świerzawski</a:t>
            </a:r>
            <a:r>
              <a:rPr lang="pl-PL" dirty="0" smtClean="0"/>
              <a:t>, ponoć o podejrzanej kryminalnej przeszłości, ale z niewątpliwym talentem aktorskim.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Teatr oświeceniowy w Polsce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Głównym dostarczycielem repertuaru stał się Franciszek Bohomolec, autor licznych komedii dydaktycznych, moralizatorskich.</a:t>
            </a:r>
          </a:p>
          <a:p>
            <a:r>
              <a:rPr lang="pl-PL" dirty="0" smtClean="0"/>
              <a:t>Jednak pierwsze lata polskiego teatru były ogromnie trudne. Słaba frekwencja wynikała w dużej mierze z nie najwyższego poziomu przedstawień, opłat za wstęp (do czego widzowie byli nie przyzwyczajeni), złej reputacji zespołu, przedkładania widowisk cudzoziemskich nad rodzinne.</a:t>
            </a:r>
          </a:p>
          <a:p>
            <a:r>
              <a:rPr lang="pl-PL" dirty="0" smtClean="0"/>
              <a:t>O znaczeniu naszego teatru w dużej mierze zadecydowały coraz lepsze sztuki pisane przez samego Bogusławskiego, przez Niemcewicza i Zabłockiego.</a:t>
            </a:r>
          </a:p>
          <a:p>
            <a:endParaRPr lang="pl-PL" dirty="0" smtClean="0"/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Teatr oświeceniowy w Polsce</a:t>
            </a:r>
            <a:br>
              <a:rPr lang="pl-PL" dirty="0" smtClean="0"/>
            </a:br>
            <a:r>
              <a:rPr lang="pl-PL" sz="2700" dirty="0" smtClean="0"/>
              <a:t>zasługi Wojciecha Bogusławskiego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l-PL" dirty="0" smtClean="0"/>
              <a:t>Kierownictwo </a:t>
            </a:r>
            <a:r>
              <a:rPr lang="pl-PL" b="1" u="sng" dirty="0" smtClean="0"/>
              <a:t>sceny narodowej </a:t>
            </a:r>
            <a:r>
              <a:rPr lang="pl-PL" dirty="0" smtClean="0"/>
              <a:t>przechodziło z rąk do rąk i dopiero objęcie dyrekcji przez </a:t>
            </a:r>
            <a:r>
              <a:rPr lang="pl-PL" b="1" u="sng" dirty="0" smtClean="0"/>
              <a:t>Wojciecha Bogusławskiego </a:t>
            </a:r>
            <a:r>
              <a:rPr lang="pl-PL" dirty="0" smtClean="0"/>
              <a:t>w roku 1783 zmieniło sytuację i podniosło jej znaczenie. Jako długoletni kierownik sceny narodowej, reżyser, aktor i dramaturg, Bogusławski walczył niestrudzenie z konkurencją obcych widowisk, z brakiem repertuaru, z ambicjami i intrygami aktorów, z zacofaniem i złym smakiem uprzedzonej do teatru polskiego publiczności, z trudnościami finansowymi oraz z cenzurą zaborców, wrogą wszystkiemu, co polskie i polskość przypominające.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Teatr oświeceniowy w Polsce</a:t>
            </a:r>
            <a:br>
              <a:rPr lang="pl-PL" dirty="0" smtClean="0"/>
            </a:br>
            <a:r>
              <a:rPr lang="pl-PL" sz="2700" dirty="0" smtClean="0"/>
              <a:t>zasługi Wojciecha Bogusławskiego</a:t>
            </a:r>
            <a:endParaRPr lang="pl-PL" sz="27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Zasługi </a:t>
            </a:r>
            <a:r>
              <a:rPr lang="pl-PL" b="1" u="sng" dirty="0" smtClean="0"/>
              <a:t>Wojciecha Bogusławskiego</a:t>
            </a:r>
            <a:r>
              <a:rPr lang="pl-PL" dirty="0" smtClean="0"/>
              <a:t> są ogromne. Wzbogacił polski repertuar m.in., do dnia dzisiejszego graną popularną polską sztukę zatytułowaną </a:t>
            </a:r>
            <a:r>
              <a:rPr lang="pl-PL" u="sng" dirty="0" smtClean="0"/>
              <a:t>"Cud mniemany, czyli Krakowiacy i Górale". </a:t>
            </a:r>
          </a:p>
          <a:p>
            <a:r>
              <a:rPr lang="pl-PL" dirty="0" smtClean="0"/>
              <a:t>Zorganizował pierwszą polską instytucję kształcącą aktorów, nazwaną </a:t>
            </a:r>
            <a:r>
              <a:rPr lang="pl-PL" u="sng" dirty="0" smtClean="0"/>
              <a:t>Szkołą Dramatyczną</a:t>
            </a:r>
            <a:r>
              <a:rPr lang="pl-PL" dirty="0" smtClean="0"/>
              <a:t>, i utrzymywał ją na własny koszt. </a:t>
            </a:r>
          </a:p>
          <a:p>
            <a:r>
              <a:rPr lang="pl-PL" dirty="0" smtClean="0"/>
              <a:t>Utworzył również Fundusz Wysłużonych Aktorów. Przede wszystkim jednak uczynił z publicznego teatru polskiego siedzibę prawdziwej sztuki. Nic więc dziwnego, że potomni obdarzyli go tytułem </a:t>
            </a:r>
            <a:r>
              <a:rPr lang="pl-PL" b="1" u="sng" dirty="0" smtClean="0"/>
              <a:t>"ojca sceny polskiej".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Wojciech</a:t>
            </a:r>
            <a:br>
              <a:rPr lang="pl-PL" dirty="0" smtClean="0"/>
            </a:br>
            <a:r>
              <a:rPr lang="pl-PL" dirty="0" smtClean="0"/>
              <a:t>Bogusławski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1028" name="Picture 4" descr="http://www.wszechnica.teatrpolski.wroc.pl/images/boguslawski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11553" b="11553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Wojciech</a:t>
            </a:r>
            <a:br>
              <a:rPr lang="pl-PL" smtClean="0"/>
            </a:br>
            <a:r>
              <a:rPr lang="pl-PL" smtClean="0"/>
              <a:t>Bogusławski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3010" name="Picture 2" descr="http://www.e-teatr.pl/pl/zdjecia/historia_teatru/rezyserzy,_dyrektorzy/boguslawskin.jpg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/>
          <a:srcRect t="9255" b="9255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4" y="214290"/>
            <a:ext cx="3429000" cy="2057400"/>
          </a:xfrm>
        </p:spPr>
        <p:txBody>
          <a:bodyPr>
            <a:normAutofit/>
          </a:bodyPr>
          <a:lstStyle/>
          <a:p>
            <a:r>
              <a:rPr lang="pl-PL" sz="1800" dirty="0" smtClean="0"/>
              <a:t>Budynek Teatru Wielkiego Opery Narodowej w Warszawie</a:t>
            </a:r>
            <a:br>
              <a:rPr lang="pl-PL" sz="1800" dirty="0" smtClean="0"/>
            </a:br>
            <a:endParaRPr lang="pl-PL" sz="1800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obrazu 3"/>
          <p:cNvSpPr>
            <a:spLocks noGrp="1"/>
          </p:cNvSpPr>
          <p:nvPr>
            <p:ph type="pic" idx="1"/>
          </p:nvPr>
        </p:nvSpPr>
        <p:spPr/>
      </p:sp>
      <p:pic>
        <p:nvPicPr>
          <p:cNvPr id="55298" name="Picture 2" descr="http://upload.wikimedia.org/wikipedia/commons/thumb/e/e0/Warszawa_Teatr_Wielki_2009.jpg/400px-Warszawa_Teatr_Wielki_2009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28748" y="2214554"/>
            <a:ext cx="9272748" cy="35004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Zmiany </a:t>
            </a:r>
            <a:br>
              <a:rPr lang="pl-PL" dirty="0" smtClean="0"/>
            </a:br>
            <a:r>
              <a:rPr lang="pl-PL" dirty="0" smtClean="0"/>
              <a:t>	   w teatrze w Xvii i xviii w.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W XVIII wieku zachodzą dalsze zmiany w dziedzinie architektury teatralnej. Pojawia się </a:t>
            </a:r>
            <a:r>
              <a:rPr lang="pl-PL" u="sng" dirty="0" smtClean="0"/>
              <a:t>rampa</a:t>
            </a:r>
            <a:r>
              <a:rPr lang="pl-PL" dirty="0" smtClean="0"/>
              <a:t> wyraźnie oddzielająca widownię od aktorów. </a:t>
            </a:r>
          </a:p>
          <a:p>
            <a:r>
              <a:rPr lang="pl-PL" dirty="0" smtClean="0"/>
              <a:t>Ogromną wagę zaczyna się przywiązywać do </a:t>
            </a:r>
            <a:r>
              <a:rPr lang="pl-PL" u="sng" dirty="0" smtClean="0"/>
              <a:t>dekoracji, wykonywanych specjalnie dla każdej sztuki</a:t>
            </a:r>
            <a:r>
              <a:rPr lang="pl-PL" dirty="0" smtClean="0"/>
              <a:t>. Oprawa sceniczna staje się tym elementem, który ma przyciągnąć widza, zaskoczyć go, zachwycić, musi zatem być wspaniała i kosztować.</a:t>
            </a:r>
          </a:p>
          <a:p>
            <a:r>
              <a:rPr lang="pl-PL" dirty="0" smtClean="0"/>
              <a:t> Rezygnuje się z dekoracji symultanicznych - pozostałości po teatrze średniowiecznym.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Zmiany </a:t>
            </a:r>
            <a:br>
              <a:rPr lang="pl-PL" dirty="0" smtClean="0"/>
            </a:br>
            <a:r>
              <a:rPr lang="pl-PL" dirty="0" smtClean="0"/>
              <a:t>	   w teatrze w Xvii i xviii w.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Konwencjonalna dekoracja perspektywiczna najczęściej wyobraża kilka miejsc, pozostawiając środek sceny pusty. </a:t>
            </a:r>
          </a:p>
          <a:p>
            <a:r>
              <a:rPr lang="pl-PL" dirty="0" smtClean="0"/>
              <a:t>Do oświetlenia używano świec, których długość czasu spalania się wymierzała długość aktów. Specjalnie zatrudniono osobę odpowiedzialną za przycinanie knotów w trakcie spektaklu. W przerwach świece były wymieniane. </a:t>
            </a:r>
          </a:p>
          <a:p>
            <a:r>
              <a:rPr lang="pl-PL" dirty="0" smtClean="0"/>
              <a:t>Od początku XVIII wieku stosuje się kurtynę, jednak tylko w celu zaskoczenia widza odsłonięciem dekoracji. Koniec aktu oznaczało opuszczenie sceny przez wszystkich aktorów, toteż sztuka klasyczna musiała być tak skomponowana, by scena ani na moment nie była pusta.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Zmiany w teatrze w Anglii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W </a:t>
            </a:r>
            <a:r>
              <a:rPr lang="pl-PL" dirty="0" smtClean="0">
                <a:solidFill>
                  <a:srgbClr val="00B050"/>
                </a:solidFill>
              </a:rPr>
              <a:t>purytańskiej Anglii </a:t>
            </a:r>
            <a:r>
              <a:rPr lang="pl-PL" dirty="0" smtClean="0"/>
              <a:t>zaatakowano teatry jako siedlisko zepsucia. Kiedy w roku 1644 zburzono w Londynie sławny Globe, a wraz z nim inne teatry, część aktorów wyemigrowała, pozostała zaś część grała, mimo zakazu, w warunkach konspiracyjnych. Nadal funkcjonowały opery i koncerty, form muzycznych bowiem nie zabraniano.</a:t>
            </a:r>
          </a:p>
          <a:p>
            <a:r>
              <a:rPr lang="pl-PL" dirty="0" smtClean="0"/>
              <a:t>W roku 1660, po powrocie z emigracji Karola II, kochającego sztukę tak jak jego ojciec, następuje w Anglii okres zwany </a:t>
            </a:r>
            <a:r>
              <a:rPr lang="pl-PL" dirty="0" smtClean="0">
                <a:solidFill>
                  <a:srgbClr val="00B050"/>
                </a:solidFill>
              </a:rPr>
              <a:t>Restauracją</a:t>
            </a:r>
            <a:r>
              <a:rPr lang="pl-PL" dirty="0" smtClean="0"/>
              <a:t> i teatr ponownie świetnie się rozwija.</a:t>
            </a:r>
          </a:p>
          <a:p>
            <a:r>
              <a:rPr lang="pl-PL" dirty="0" smtClean="0"/>
              <a:t>Król i jego otoczenie starają się zapomnieć o czasach purytanizmu.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Zmiany w teatrze w Anglii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Antymieszczańskie nastroje dworu zahamowały na pewien czas dostęp tej warstwy społecznej do teatru.</a:t>
            </a:r>
          </a:p>
          <a:p>
            <a:r>
              <a:rPr lang="pl-PL" dirty="0" smtClean="0"/>
              <a:t>Wynikiem takiej właśnie postawy jest wyraźne ograniczenie zasięgu teatru okresu Restauracji, czego dowodzi fakt, iż istniały wówczas tylko dwie sceny (a przez pewien czas zaledwie jedna). W zestawieniu z dziewięcioma teatrami epoki elżbietańskiej oznaczało to znaczne zmniejszenie liczby publiczności mogącej mieć dostęp do sztuki teatralnej. </a:t>
            </a:r>
          </a:p>
          <a:p>
            <a:r>
              <a:rPr lang="pl-PL" dirty="0" smtClean="0"/>
              <a:t>Jednak wkrótce i mieszczanie zaczęli licznie odwiedzać teatry, powodując tym samym ich liczebny wzrost.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Zmiany w teatrze w Anglii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Nowością teatru Restauracji jest pojawienie się na scenie aktorek, na co oficjalnej zgody udzielił Karol II tuż po powrocie z emigracji.</a:t>
            </a:r>
          </a:p>
          <a:p>
            <a:r>
              <a:rPr lang="pl-PL" dirty="0" smtClean="0"/>
              <a:t> Król mocno zaangażował się w sprawy teatru, był nie tylko krytykiem, ale ingerował również w tekst sztuki, w kwestie dotyczące dekoracji i obsady ról. Zdarzało się nawet, że wypożyczał aktorom do przedstawień szaty królewskie, w tym dwukrotnie - koronacyjne.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Karol II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4034" name="Picture 2" descr="Charles II of England.png">
            <a:hlinkClick r:id="rId2"/>
          </p:cNvPr>
          <p:cNvPicPr>
            <a:picLocks noGrp="1" noChangeAspect="1" noChangeArrowheads="1"/>
          </p:cNvPicPr>
          <p:nvPr>
            <p:ph type="pic" idx="1"/>
          </p:nvPr>
        </p:nvPicPr>
        <p:blipFill>
          <a:blip r:embed="rId3"/>
          <a:srcRect l="181" r="181"/>
          <a:stretch>
            <a:fillRect/>
          </a:stretch>
        </p:blipFill>
        <p:spPr bwMode="auto">
          <a:xfrm>
            <a:off x="500034" y="857232"/>
            <a:ext cx="4675762" cy="46757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Karol II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5060" name="Picture 4" descr="http://upload.wikimedia.org/wikipedia/commons/thumb/9/9c/Charles_II_1680_by_Thomas_Hawker.jpeg/260px-Charles_II_1680_by_Thomas_Hawker.jpe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0"/>
            <a:ext cx="4786346" cy="66931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115</TotalTime>
  <Words>1459</Words>
  <Application>Microsoft Office PowerPoint</Application>
  <PresentationFormat>Pokaz na ekranie (4:3)</PresentationFormat>
  <Paragraphs>71</Paragraphs>
  <Slides>28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2</vt:i4>
      </vt:variant>
      <vt:variant>
        <vt:lpstr>Tytuły slajdów</vt:lpstr>
      </vt:variant>
      <vt:variant>
        <vt:i4>28</vt:i4>
      </vt:variant>
    </vt:vector>
  </HeadingPairs>
  <TitlesOfParts>
    <vt:vector size="30" baseType="lpstr">
      <vt:lpstr>Bogaty</vt:lpstr>
      <vt:lpstr>Projekt niestandardowy</vt:lpstr>
      <vt:lpstr>TEATRY  XVII i XVIII wieku </vt:lpstr>
      <vt:lpstr>Zmiany      w teatrze w Xvii i xviii w.</vt:lpstr>
      <vt:lpstr>Zmiany      w teatrze w Xvii i xviii w.</vt:lpstr>
      <vt:lpstr>Zmiany      w teatrze w Xvii i xviii w.</vt:lpstr>
      <vt:lpstr>Zmiany w teatrze w Anglii</vt:lpstr>
      <vt:lpstr>Zmiany w teatrze w Anglii</vt:lpstr>
      <vt:lpstr>Zmiany w teatrze w Anglii</vt:lpstr>
      <vt:lpstr>Karol II</vt:lpstr>
      <vt:lpstr>Karol II</vt:lpstr>
      <vt:lpstr>teatr we Francji</vt:lpstr>
      <vt:lpstr>teatr we Francji</vt:lpstr>
      <vt:lpstr>kardynał Richelieu</vt:lpstr>
      <vt:lpstr>teatr we Francji w XVIII w.</vt:lpstr>
      <vt:lpstr>Madame de Pompadour</vt:lpstr>
      <vt:lpstr>Madame de Pompadour</vt:lpstr>
      <vt:lpstr>Madame de Pompadour</vt:lpstr>
      <vt:lpstr>teatr we Francji w XVIII w.  Zasługi Woltera i Diderota</vt:lpstr>
      <vt:lpstr>WOLTER</vt:lpstr>
      <vt:lpstr>Denis Diderot</vt:lpstr>
      <vt:lpstr>Teatr we Włoszech</vt:lpstr>
      <vt:lpstr>Karnawałowa maskarada „Satiro e Corisca” Tarquinio Meruli na deskach Krakowskiej Opery Kameralnej</vt:lpstr>
      <vt:lpstr>Teatr oświeceniowy w Polsce</vt:lpstr>
      <vt:lpstr>Teatr oświeceniowy w Polsce</vt:lpstr>
      <vt:lpstr>Teatr oświeceniowy w Polsce zasługi Wojciecha Bogusławskiego</vt:lpstr>
      <vt:lpstr>Teatr oświeceniowy w Polsce zasługi Wojciecha Bogusławskiego</vt:lpstr>
      <vt:lpstr>Wojciech Bogusławski</vt:lpstr>
      <vt:lpstr>Wojciech Bogusławski</vt:lpstr>
      <vt:lpstr>Budynek Teatru Wielkiego Opery Narodowej w Warszawie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TEATRY  XVII i XVIII wieku </dc:title>
  <dc:creator>XXX</dc:creator>
  <cp:lastModifiedBy>XXX</cp:lastModifiedBy>
  <cp:revision>14</cp:revision>
  <dcterms:created xsi:type="dcterms:W3CDTF">2010-04-13T15:48:31Z</dcterms:created>
  <dcterms:modified xsi:type="dcterms:W3CDTF">2010-04-14T07:41:49Z</dcterms:modified>
</cp:coreProperties>
</file>