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9" r:id="rId4"/>
    <p:sldId id="259" r:id="rId5"/>
    <p:sldId id="278" r:id="rId6"/>
    <p:sldId id="257" r:id="rId7"/>
    <p:sldId id="281" r:id="rId8"/>
    <p:sldId id="260" r:id="rId9"/>
    <p:sldId id="261" r:id="rId10"/>
    <p:sldId id="264" r:id="rId11"/>
    <p:sldId id="282" r:id="rId12"/>
    <p:sldId id="262" r:id="rId13"/>
    <p:sldId id="274" r:id="rId14"/>
    <p:sldId id="263" r:id="rId15"/>
    <p:sldId id="265" r:id="rId16"/>
    <p:sldId id="266" r:id="rId17"/>
    <p:sldId id="267" r:id="rId18"/>
    <p:sldId id="268" r:id="rId19"/>
    <p:sldId id="280" r:id="rId20"/>
    <p:sldId id="271" r:id="rId21"/>
    <p:sldId id="275" r:id="rId22"/>
    <p:sldId id="276" r:id="rId23"/>
    <p:sldId id="272" r:id="rId24"/>
    <p:sldId id="277" r:id="rId25"/>
    <p:sldId id="273" r:id="rId26"/>
    <p:sldId id="283" r:id="rId27"/>
    <p:sldId id="269" r:id="rId28"/>
    <p:sldId id="270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8DFF5A-0373-486D-89D9-EB1DD3A689AE}" type="datetimeFigureOut">
              <a:rPr lang="pl-PL" smtClean="0"/>
              <a:pPr/>
              <a:t>2010-03-22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70790A-F9A1-46CB-8AF6-7F20B50CDAF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apedia.mobi/pl/Plik:Melpomene_Louvre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apedia.mobi/pl/Plik:TragicComicMasksHadriansVillamosaic.jpg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apedia.mobi/pl/Plik:Dionysos_satyr_Altemps_Inv8606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Ludowo-religijna geneza tragedii antycznej.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Aby zachęcić obywateli do uczestniczenia w dionizjach, przedstawienia były bezpłatne. Do Aten przybywały z różnych stron Grecji całe rodziny z dziećmi, by obejrzeć spektakle, które trwały kilka dni i ciągnęły się od rana do zmroku, państwo wypłacało uboższym widzom po dwa obole na wyżywienie.</a:t>
            </a:r>
          </a:p>
          <a:p>
            <a:r>
              <a:rPr lang="pl-PL" dirty="0" smtClean="0"/>
              <a:t>Władze miejskie przydzielały wszystkim autorom stającym do konkursu aktorów przewodnika chóru, zwanego </a:t>
            </a:r>
            <a:r>
              <a:rPr lang="pl-PL" b="1" u="sng" dirty="0" smtClean="0"/>
              <a:t>choregiem</a:t>
            </a:r>
            <a:r>
              <a:rPr lang="pl-PL" dirty="0" smtClean="0"/>
              <a:t> - zamożnego obywatela ateńskiego - dla którego nominacja ta była nie tylko zaszczytnym wyróżnieniem, ale przede wszystkim ogromnym obowiązkiem i obciążeniem finansowym. Brzmi to nieprawdopodobnie, ale musiał on sam zorganizować zespół chóralny, wyszkolić go wszechstronnie (wyćwiczyć w recytacji, śpiewie, tańcu), a także opłacić. A przy tym osobiście występował w przedstawieniach jako </a:t>
            </a:r>
            <a:r>
              <a:rPr lang="pl-PL" b="1" u="sng" dirty="0" smtClean="0"/>
              <a:t>koryfeusz</a:t>
            </a:r>
            <a:r>
              <a:rPr lang="pl-PL" dirty="0" smtClean="0"/>
              <a:t>, czyli przewodnik chóru.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Rola władz miejskich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12" y="457200"/>
            <a:ext cx="2400288" cy="318611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Melpomena  - muza opiekująca się sztuką  - z maska tragiczną w dłoni</a:t>
            </a:r>
            <a:endParaRPr lang="pl-PL" sz="2800" dirty="0"/>
          </a:p>
        </p:txBody>
      </p:sp>
      <p:pic>
        <p:nvPicPr>
          <p:cNvPr id="6" name="Obraz 5" descr="http://wapedia.mobi/thumb/802b14690/pl/fixed/470/627/Melpomene_Louvre.jpg?format=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4704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pl-PL" sz="7200" dirty="0" smtClean="0"/>
              <a:t>W pobliżu świątyni Dionizosa w Atenach kapłani wyznaczali tak zwany </a:t>
            </a:r>
            <a:r>
              <a:rPr lang="pl-PL" sz="7200" dirty="0" smtClean="0">
                <a:solidFill>
                  <a:srgbClr val="FF0000"/>
                </a:solidFill>
              </a:rPr>
              <a:t>Święty Krąg.</a:t>
            </a:r>
            <a:r>
              <a:rPr lang="pl-PL" sz="7200" dirty="0" smtClean="0"/>
              <a:t> Był to ubity lub wysypany piaskiem plac, który nazwano później </a:t>
            </a:r>
            <a:r>
              <a:rPr lang="pl-PL" sz="7200" b="1" dirty="0" smtClean="0">
                <a:solidFill>
                  <a:srgbClr val="FF0000"/>
                </a:solidFill>
              </a:rPr>
              <a:t>orchestrą, czyli tanecznią</a:t>
            </a:r>
            <a:r>
              <a:rPr lang="pl-PL" sz="7200" b="1" dirty="0" smtClean="0"/>
              <a:t>. </a:t>
            </a:r>
            <a:r>
              <a:rPr lang="pl-PL" sz="7200" dirty="0" smtClean="0"/>
              <a:t>Tutaj bowiem chór, ustawiony w dwóch lub trzech szeregach, śpiewał i tańczył. Na środku tego placu stał okrągły ołtarz </a:t>
            </a:r>
            <a:r>
              <a:rPr lang="pl-PL" sz="7200" b="1" dirty="0" err="1" smtClean="0">
                <a:solidFill>
                  <a:srgbClr val="FF0000"/>
                </a:solidFill>
              </a:rPr>
              <a:t>thymele</a:t>
            </a:r>
            <a:r>
              <a:rPr lang="pl-PL" sz="7200" dirty="0" smtClean="0"/>
              <a:t>.</a:t>
            </a:r>
          </a:p>
          <a:p>
            <a:r>
              <a:rPr lang="pl-PL" sz="7200" dirty="0" smtClean="0"/>
              <a:t>Początkowo orchestrę wytyczano w kształcie prostokąta, koła albo elipsy; ostatecznie przyjęła się w teatrze greckim forma kolista. Orchestra sytuowana była zawsze u stóp wzgórza, na którego zboczu zasiadali widzowie: początkowo wprost na ziemi, z czasem na stawianych jedne na drugich ławkach. Taki był początek późniejszej </a:t>
            </a:r>
            <a:r>
              <a:rPr lang="pl-PL" sz="7200" b="1" dirty="0" smtClean="0"/>
              <a:t>widowni, zwanej </a:t>
            </a:r>
            <a:r>
              <a:rPr lang="pl-PL" sz="7200" b="1" dirty="0" err="1" smtClean="0">
                <a:solidFill>
                  <a:srgbClr val="FF0000"/>
                </a:solidFill>
              </a:rPr>
              <a:t>theatronem</a:t>
            </a:r>
            <a:r>
              <a:rPr lang="pl-PL" sz="7200" b="1" dirty="0" smtClean="0"/>
              <a:t>, </a:t>
            </a:r>
            <a:r>
              <a:rPr lang="pl-PL" sz="7200" dirty="0" smtClean="0"/>
              <a:t>która w Grecji miała kształt wycinka koła większego od półkola. Gdy w dramatach antycznych zaczęto rozbudowywać akcję i do chóru dodano aktorów, występowali oni początkowo wraz z nim na orchestrze. Wzniesiony po przeciwległej do </a:t>
            </a:r>
            <a:r>
              <a:rPr lang="pl-PL" sz="7200" dirty="0" err="1" smtClean="0"/>
              <a:t>theatronu</a:t>
            </a:r>
            <a:r>
              <a:rPr lang="pl-PL" sz="7200" dirty="0" smtClean="0"/>
              <a:t> stronie </a:t>
            </a:r>
            <a:r>
              <a:rPr lang="pl-PL" sz="7200" b="1" dirty="0" smtClean="0">
                <a:solidFill>
                  <a:srgbClr val="FF0000"/>
                </a:solidFill>
              </a:rPr>
              <a:t>drewniany barak, </a:t>
            </a:r>
            <a:r>
              <a:rPr lang="pl-PL" sz="7200" dirty="0" smtClean="0"/>
              <a:t>tak zwane </a:t>
            </a:r>
            <a:r>
              <a:rPr lang="pl-PL" sz="7200" b="1" dirty="0" err="1" smtClean="0">
                <a:solidFill>
                  <a:srgbClr val="FF0000"/>
                </a:solidFill>
              </a:rPr>
              <a:t>skene</a:t>
            </a:r>
            <a:r>
              <a:rPr lang="pl-PL" sz="7200" b="1" dirty="0" smtClean="0"/>
              <a:t>, </a:t>
            </a:r>
            <a:r>
              <a:rPr lang="pl-PL" sz="7200" dirty="0" smtClean="0"/>
              <a:t>służył jako garderoba dla aktorów i jako tło akcji dramatu. Jego frontowa ściana miała troje drzwi i z czasem utarła się konwencja ściśle określająca, przez które drzwi wchodziły na scenę konkretne postacie. Największe środkowe, oznaczały wejście do pałacu, stąd przychodził król, z bocznych natomiast korzystała świta. Później nastąpiła dalsza zmiana: aktorzy zeszli z orchestry i występowali na tak zwanym </a:t>
            </a:r>
            <a:r>
              <a:rPr lang="pl-PL" sz="7200" b="1" dirty="0" err="1" smtClean="0">
                <a:solidFill>
                  <a:srgbClr val="FF0000"/>
                </a:solidFill>
              </a:rPr>
              <a:t>proskenionie</a:t>
            </a:r>
            <a:r>
              <a:rPr lang="pl-PL" sz="7200" b="1" dirty="0" smtClean="0"/>
              <a:t> </a:t>
            </a:r>
            <a:r>
              <a:rPr lang="pl-PL" sz="7200" dirty="0" smtClean="0"/>
              <a:t>(odpowiednik dzisiejszej sceny). Powstała jakiś czas potem drewniana budowla na cokole </a:t>
            </a:r>
            <a:r>
              <a:rPr lang="pl-PL" sz="7200" dirty="0" err="1" smtClean="0"/>
              <a:t>skene</a:t>
            </a:r>
            <a:r>
              <a:rPr lang="pl-PL" sz="7200" dirty="0" smtClean="0"/>
              <a:t> (</a:t>
            </a:r>
            <a:r>
              <a:rPr lang="pl-PL" sz="7200" dirty="0" err="1" smtClean="0"/>
              <a:t>episkenion</a:t>
            </a:r>
            <a:r>
              <a:rPr lang="pl-PL" sz="7200" dirty="0" smtClean="0"/>
              <a:t>) obejmowała z trzech stron przestrzeń dla grających aktorów.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Miejsce pierwszych spektakli 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2264" y="1285860"/>
            <a:ext cx="2057400" cy="1066800"/>
          </a:xfrm>
        </p:spPr>
        <p:txBody>
          <a:bodyPr>
            <a:noAutofit/>
          </a:bodyPr>
          <a:lstStyle/>
          <a:p>
            <a:r>
              <a:rPr lang="pl-PL" sz="2800" dirty="0" smtClean="0"/>
              <a:t>Schemat teatru antycznego</a:t>
            </a:r>
            <a:endParaRPr lang="pl-PL" sz="2800" dirty="0"/>
          </a:p>
        </p:txBody>
      </p:sp>
      <p:pic>
        <p:nvPicPr>
          <p:cNvPr id="30722" name="Picture 2" descr="http://www.starozytnosc.info/amfitea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5974210" cy="55394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8" y="457200"/>
            <a:ext cx="2257412" cy="26146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Rekonstrukcja teatru Dionizosa w Atenach </a:t>
            </a:r>
            <a:br>
              <a:rPr lang="pl-PL" sz="2400" dirty="0" smtClean="0"/>
            </a:br>
            <a:r>
              <a:rPr lang="pl-PL" sz="2400" dirty="0" smtClean="0"/>
              <a:t>z IV w. p.n. e. </a:t>
            </a:r>
            <a:endParaRPr lang="pl-PL" sz="2400" dirty="0"/>
          </a:p>
        </p:txBody>
      </p:sp>
      <p:pic>
        <p:nvPicPr>
          <p:cNvPr id="3074" name="Picture 2" descr="Rekonstrukcja teatru Dionizosa w Atenach (ok. 338 - 326 r. p.n.e.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089" r="1208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Pierwsze teatry antyczne były drewniane. Najstarszym klasycznym teatrem kamiennym jest ateński teatr Dionizosa z IV wieku p.n.e., który do dziś podziwiać możemy u podnóża Akropolu.  </a:t>
            </a:r>
            <a:r>
              <a:rPr lang="pl-PL" b="1" u="sng" dirty="0" err="1" smtClean="0"/>
              <a:t>Theatron</a:t>
            </a:r>
            <a:r>
              <a:rPr lang="pl-PL" dirty="0" smtClean="0"/>
              <a:t> oparty był tu o stok skały i składał się z 78 stopni, podzielonych na trzy części dwoma przejściami ułatwiającymi widzom poruszanie się. Teatr Dionizosa w Atenach obliczono na około </a:t>
            </a:r>
            <a:r>
              <a:rPr lang="pl-PL" b="1" dirty="0" smtClean="0">
                <a:solidFill>
                  <a:srgbClr val="FF0000"/>
                </a:solidFill>
              </a:rPr>
              <a:t>17000</a:t>
            </a:r>
            <a:r>
              <a:rPr lang="pl-PL" dirty="0" smtClean="0"/>
              <a:t> widzów, ale praktycznie mieściło się w nim znacznie więcej osób.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Pierwsze teatry antyczne 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Szczególnie troszczono się o akustykę. Nie była to sprawa łatwa - ogromna przestrzeń teatru pod gołym niebem, z tysiącami widzów, z których każdy, nawet najbardziej oddalony od aktorów, musiał dobrze słyszeć każde ich słowo. I słyszał. </a:t>
            </a:r>
          </a:p>
          <a:p>
            <a:r>
              <a:rPr lang="pl-PL" dirty="0" smtClean="0"/>
              <a:t>Zawdzięczali to Grecy nie tylko </a:t>
            </a:r>
            <a:r>
              <a:rPr lang="pl-PL" b="1" u="sng" dirty="0" smtClean="0"/>
              <a:t>maskom</a:t>
            </a:r>
            <a:r>
              <a:rPr lang="pl-PL" dirty="0" smtClean="0"/>
              <a:t>, wyposażonym w specjalne </a:t>
            </a:r>
            <a:r>
              <a:rPr lang="pl-PL" b="1" u="sng" dirty="0" smtClean="0"/>
              <a:t>rezonatory</a:t>
            </a:r>
            <a:r>
              <a:rPr lang="pl-PL" dirty="0" smtClean="0"/>
              <a:t>, ale i specjalnym </a:t>
            </a:r>
            <a:r>
              <a:rPr lang="pl-PL" b="1" u="sng" dirty="0" smtClean="0"/>
              <a:t>naczyniom miedzianym</a:t>
            </a:r>
            <a:r>
              <a:rPr lang="pl-PL" dirty="0" smtClean="0"/>
              <a:t>, ustawionym pod odpowiednim kątem do orchestry w trzynastu miejscach na widowni.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Akustyka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9600" dirty="0" smtClean="0"/>
              <a:t>W teatrze klasycznym spotykamy się z pierwszymi dekoracjami. Ścianę frontową </a:t>
            </a:r>
            <a:r>
              <a:rPr lang="pl-PL" sz="9600" dirty="0" err="1" smtClean="0"/>
              <a:t>skene</a:t>
            </a:r>
            <a:r>
              <a:rPr lang="pl-PL" sz="9600" dirty="0" smtClean="0"/>
              <a:t>, stanowiącą nadal tło dla chóru, zdobiły kolumny, pomiędzy które wsuwano </a:t>
            </a:r>
            <a:r>
              <a:rPr lang="pl-PL" sz="9600" b="1" u="sng" dirty="0" smtClean="0"/>
              <a:t>malowane tablice </a:t>
            </a:r>
            <a:r>
              <a:rPr lang="pl-PL" sz="9600" u="sng" dirty="0" smtClean="0"/>
              <a:t>zwane </a:t>
            </a:r>
            <a:r>
              <a:rPr lang="pl-PL" sz="9600" b="1" u="sng" dirty="0" err="1" smtClean="0"/>
              <a:t>pinakes</a:t>
            </a:r>
            <a:r>
              <a:rPr lang="pl-PL" sz="9600" b="1" u="sng" dirty="0" smtClean="0"/>
              <a:t> </a:t>
            </a:r>
            <a:r>
              <a:rPr lang="pl-PL" sz="9600" dirty="0" smtClean="0"/>
              <a:t>swego rodzaju elementy scenograficzne, sugerujące widzom miejsce akcji. Dekoracje były stałe, odrębne dla tragedii i komedii. </a:t>
            </a:r>
          </a:p>
          <a:p>
            <a:r>
              <a:rPr lang="pl-PL" sz="9600" dirty="0" smtClean="0"/>
              <a:t>Obok </a:t>
            </a:r>
            <a:r>
              <a:rPr lang="pl-PL" sz="9600" dirty="0" err="1" smtClean="0"/>
              <a:t>pinakes</a:t>
            </a:r>
            <a:r>
              <a:rPr lang="pl-PL" sz="9600" dirty="0" smtClean="0"/>
              <a:t> w teatrze hellenistycznym zaczęto stosować tak zwane </a:t>
            </a:r>
            <a:r>
              <a:rPr lang="pl-PL" sz="9600" b="1" u="sng" dirty="0" err="1" smtClean="0"/>
              <a:t>periakty</a:t>
            </a:r>
            <a:r>
              <a:rPr lang="pl-PL" sz="9600" b="1" u="sng" dirty="0" smtClean="0"/>
              <a:t>,</a:t>
            </a:r>
            <a:r>
              <a:rPr lang="pl-PL" sz="9600" dirty="0" smtClean="0"/>
              <a:t> czyli trójścienne graniastosłupy, których każda ściana przedstawiała inny obraz; ustawione na osi obrotowej, ułatwiały szybką zmianę obrazu, zależnie od akcji wystawianego dramatu. </a:t>
            </a:r>
          </a:p>
          <a:p>
            <a:r>
              <a:rPr lang="pl-PL" sz="9600" dirty="0" smtClean="0"/>
              <a:t>Najlepiej zachowane teatry typu hellenistycznego możemy oglądać w </a:t>
            </a:r>
            <a:r>
              <a:rPr lang="pl-PL" sz="9600" dirty="0" err="1" smtClean="0"/>
              <a:t>Epidauros</a:t>
            </a:r>
            <a:r>
              <a:rPr lang="pl-PL" sz="9600" dirty="0" smtClean="0"/>
              <a:t>, </a:t>
            </a:r>
            <a:r>
              <a:rPr lang="pl-PL" sz="9600" dirty="0" err="1" smtClean="0"/>
              <a:t>Priene</a:t>
            </a:r>
            <a:r>
              <a:rPr lang="pl-PL" sz="9600" dirty="0" smtClean="0"/>
              <a:t>, </a:t>
            </a:r>
            <a:r>
              <a:rPr lang="pl-PL" sz="9600" dirty="0" err="1" smtClean="0"/>
              <a:t>Oropos</a:t>
            </a:r>
            <a:r>
              <a:rPr lang="pl-PL" sz="9600" dirty="0" smtClean="0"/>
              <a:t>, Eretrii. Doskonała akustyka tych zabytków jest świadectwem wielkich umiejętności i wysokiego kunsztu starożytnych budowniczych.</a:t>
            </a:r>
          </a:p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Dekoracje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32500" lnSpcReduction="20000"/>
          </a:bodyPr>
          <a:lstStyle/>
          <a:p>
            <a:r>
              <a:rPr lang="pl-PL" sz="6400" dirty="0" smtClean="0"/>
              <a:t>W przeciwieństwie do teatru greckiego teatr rzymski nie był ściśle związany z obrzędami religijnymi, </a:t>
            </a:r>
            <a:r>
              <a:rPr lang="pl-PL" sz="6400" u="sng" dirty="0" smtClean="0"/>
              <a:t>dominowała funkcja rozrywkowa. </a:t>
            </a:r>
            <a:r>
              <a:rPr lang="pl-PL" sz="6400" dirty="0" smtClean="0"/>
              <a:t>Ta różnica wpłynęła na odmienny charakter najstarszych widowisk rzymskich. </a:t>
            </a:r>
          </a:p>
          <a:p>
            <a:r>
              <a:rPr lang="pl-PL" sz="6400" dirty="0" smtClean="0"/>
              <a:t>Najpierw były to przedstawienia improwizowane, pokazywane przez teatry wędrowne, później popularna stała się forma widowisk o pochodzeniu sycylijskim, nosząca nazwę </a:t>
            </a:r>
            <a:r>
              <a:rPr lang="pl-PL" sz="6400" u="sng" dirty="0" smtClean="0"/>
              <a:t>mim</a:t>
            </a:r>
            <a:r>
              <a:rPr lang="pl-PL" sz="6400" dirty="0" smtClean="0"/>
              <a:t>. Były to tworzone skecze, nacechowane grubym komizmem, wystawiane na uroczystościach ku czci Flory. Fabuła tych scenek schodziła na drugi plan, a sztukę podtrzymywał główny aktor, zwany </a:t>
            </a:r>
            <a:r>
              <a:rPr lang="pl-PL" sz="6400" u="sng" dirty="0" err="1" smtClean="0"/>
              <a:t>archimimusem</a:t>
            </a:r>
            <a:r>
              <a:rPr lang="pl-PL" sz="6400" dirty="0" smtClean="0"/>
              <a:t>.</a:t>
            </a:r>
          </a:p>
          <a:p>
            <a:r>
              <a:rPr lang="pl-PL" sz="6400" dirty="0" smtClean="0"/>
              <a:t>Popularnością cieszyła się również </a:t>
            </a:r>
            <a:r>
              <a:rPr lang="pl-PL" sz="6400" u="sng" dirty="0" smtClean="0"/>
              <a:t>pantomima, inscenizacja odbywająca się bez słów, </a:t>
            </a:r>
            <a:r>
              <a:rPr lang="pl-PL" sz="6400" dirty="0" smtClean="0"/>
              <a:t>a oparta przede wszystkim na ekspresji ciała wykonawców. Występy zarówno aktorów mimicznych, jak i pantomimicznych wywarły duży wpływ na charakter rzymskiej sztuki scenicznej. 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Teatr  w  starożytnym Rzymie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.</a:t>
            </a:r>
          </a:p>
          <a:p>
            <a:r>
              <a:rPr lang="pl-PL" sz="2800" dirty="0" smtClean="0"/>
              <a:t>Zwyczajem nieznanym w Grecji było rozlepianie afiszy teatralnych, zwanych przez Rzymian </a:t>
            </a:r>
            <a:r>
              <a:rPr lang="pl-PL" sz="2800" u="sng" dirty="0" err="1" smtClean="0"/>
              <a:t>programinata</a:t>
            </a:r>
            <a:r>
              <a:rPr lang="pl-PL" sz="2800" u="sng" dirty="0" smtClean="0"/>
              <a:t>.</a:t>
            </a:r>
            <a:r>
              <a:rPr lang="pl-PL" sz="2800" dirty="0" smtClean="0"/>
              <a:t> </a:t>
            </a:r>
          </a:p>
          <a:p>
            <a:r>
              <a:rPr lang="pl-PL" sz="2800" dirty="0" smtClean="0"/>
              <a:t>Nowość stanowiło także zastosowanie kurtyny, zwanej </a:t>
            </a:r>
            <a:r>
              <a:rPr lang="pl-PL" sz="2800" dirty="0" err="1" smtClean="0"/>
              <a:t>auleum</a:t>
            </a:r>
            <a:r>
              <a:rPr lang="pl-PL" sz="2800" dirty="0" smtClean="0"/>
              <a:t>, której jednak nie rozsuwano ani nie podciągano w górę, lecz opuszczano na dół, gdzie kryła się w odpowiednio dostosowanym otworze.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Teatr  w  starożytnym Rzymie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868" y="457200"/>
            <a:ext cx="5114932" cy="10668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Teatr w Efezie – II w. p.n. e.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6941839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Rzymianie długo nie mieli stałego teatru. Gdy w okresie świąt, co roku, wystawiano spektakle, budowano nowy teatr, a po skończonych widowiskach burzono go!</a:t>
            </a:r>
          </a:p>
          <a:p>
            <a:r>
              <a:rPr lang="pl-PL" dirty="0" smtClean="0"/>
              <a:t>Najstarszym typowym teatrem rzymskim był obliczony na 15000 widzów teatr zwany Małym, w Pompei, wybudowany około roku 80 p.n.e. W przeciwieństwie do teatru greckiego pokryty był dachem, a widownia płócienną osłoną (</a:t>
            </a:r>
            <a:r>
              <a:rPr lang="pl-PL" dirty="0" err="1" smtClean="0"/>
              <a:t>velarium</a:t>
            </a:r>
            <a:r>
              <a:rPr lang="pl-PL" dirty="0" smtClean="0"/>
              <a:t>). </a:t>
            </a:r>
          </a:p>
          <a:p>
            <a:r>
              <a:rPr lang="pl-PL" dirty="0" smtClean="0"/>
              <a:t> </a:t>
            </a:r>
            <a:r>
              <a:rPr lang="pl-PL" sz="2400" dirty="0" smtClean="0"/>
              <a:t>Scena tragiczna rozgrywała się zawsze na tle pałacu królewskiego, komiczna prywatnego domu, a satyrowa na wsi</a:t>
            </a:r>
            <a:endParaRPr lang="pl-PL" dirty="0" smtClean="0"/>
          </a:p>
          <a:p>
            <a:r>
              <a:rPr lang="pl-PL" dirty="0" smtClean="0"/>
              <a:t>Teatr okresu cesarstwa pragnął imponować i demonstrować ówczesną potęgę Rzymu. Tę funkcję miała spełniać między innymi specyficzna rzymska forma starożytnej budowli widowiskowej dla mas, a mianowicie amfiteatr. Stanowił on połączenie areny cyrkowej z teatrem. </a:t>
            </a:r>
            <a:r>
              <a:rPr lang="pl-PL" b="1" dirty="0" smtClean="0"/>
              <a:t>Najsłynniejszym amfiteatrem jest zachowane do dziś rzymskie Koloseum.</a:t>
            </a:r>
            <a:r>
              <a:rPr lang="pl-PL" dirty="0" smtClean="0"/>
              <a:t> To tu urządzano igrzyska, zapasy gladiatorów, walki ze zwierzętami.</a:t>
            </a:r>
          </a:p>
          <a:p>
            <a:r>
              <a:rPr lang="pl-PL" dirty="0" smtClean="0"/>
              <a:t>Najlepiej zachowany teatr rzymski znajduje się w Orange (dawnej </a:t>
            </a:r>
            <a:r>
              <a:rPr lang="pl-PL" dirty="0" err="1" smtClean="0"/>
              <a:t>Arausio</a:t>
            </a:r>
            <a:r>
              <a:rPr lang="pl-PL" dirty="0" smtClean="0"/>
              <a:t>) w południowej Francji. W samym Rzymie istniały trzy wspaniałe teatry: teatr Pompejusza, teatr </a:t>
            </a:r>
            <a:r>
              <a:rPr lang="pl-PL" dirty="0" err="1" smtClean="0"/>
              <a:t>Balbusa</a:t>
            </a:r>
            <a:r>
              <a:rPr lang="pl-PL" dirty="0" smtClean="0"/>
              <a:t> z czasów Oktawiana i teatr </a:t>
            </a:r>
            <a:r>
              <a:rPr lang="pl-PL" dirty="0" err="1" smtClean="0"/>
              <a:t>Marcellusa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Teatr w starożytnym Rzymie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2264" y="1714488"/>
            <a:ext cx="2057400" cy="1066800"/>
          </a:xfrm>
        </p:spPr>
        <p:txBody>
          <a:bodyPr>
            <a:noAutofit/>
          </a:bodyPr>
          <a:lstStyle/>
          <a:p>
            <a:r>
              <a:rPr lang="pl-PL" sz="2800" dirty="0" smtClean="0"/>
              <a:t>Najlepiej zachowany teatr rzymski w Orange</a:t>
            </a:r>
            <a:endParaRPr lang="pl-PL" sz="2800" dirty="0"/>
          </a:p>
        </p:txBody>
      </p:sp>
      <p:pic>
        <p:nvPicPr>
          <p:cNvPr id="32770" name="Picture 2" descr="http://www.mati.com.pl/pinkwart/Trips/Prowansja/Oran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364" r="123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3702" y="1000108"/>
            <a:ext cx="2057400" cy="2281246"/>
          </a:xfrm>
        </p:spPr>
        <p:txBody>
          <a:bodyPr>
            <a:noAutofit/>
          </a:bodyPr>
          <a:lstStyle/>
          <a:p>
            <a:r>
              <a:rPr lang="pl-PL" sz="2800" dirty="0" smtClean="0"/>
              <a:t>Najlepiej zachowany teatr rzymski w Orange</a:t>
            </a:r>
            <a:endParaRPr lang="pl-PL" sz="2800" dirty="0"/>
          </a:p>
        </p:txBody>
      </p:sp>
      <p:pic>
        <p:nvPicPr>
          <p:cNvPr id="33796" name="Picture 4" descr="http://img.interia.pl/encyklopedia/nimg/oran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46" r="3846"/>
          <a:stretch>
            <a:fillRect/>
          </a:stretch>
        </p:blipFill>
        <p:spPr bwMode="auto">
          <a:xfrm>
            <a:off x="642910" y="928670"/>
            <a:ext cx="5738852" cy="43041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3702" y="1357298"/>
            <a:ext cx="2057400" cy="10668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Teatr w </a:t>
            </a:r>
            <a:r>
              <a:rPr lang="pl-PL" sz="2800" dirty="0" err="1" smtClean="0"/>
              <a:t>Epidauros</a:t>
            </a:r>
            <a:endParaRPr lang="pl-PL" sz="2800" dirty="0"/>
          </a:p>
        </p:txBody>
      </p:sp>
      <p:pic>
        <p:nvPicPr>
          <p:cNvPr id="28679" name="Picture 7" descr="http://www.stepow.pl/gallery/main.php?g2_view=core.DownloadItem&amp;g2_itemId=3224&amp;g2_serialNumb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6477000" cy="4552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2264" y="1000108"/>
            <a:ext cx="2057400" cy="10668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Teatr w </a:t>
            </a:r>
            <a:r>
              <a:rPr lang="pl-PL" sz="2800" dirty="0" err="1" smtClean="0"/>
              <a:t>Epidauros</a:t>
            </a:r>
            <a:endParaRPr lang="pl-PL" sz="2800" dirty="0"/>
          </a:p>
        </p:txBody>
      </p:sp>
      <p:pic>
        <p:nvPicPr>
          <p:cNvPr id="34820" name="Picture 4" descr="http://www.foto.pwsk.pl/fotki/albums/20080502_Grecja/Epidauro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8" y="1785926"/>
            <a:ext cx="2271714" cy="1852618"/>
          </a:xfrm>
        </p:spPr>
        <p:txBody>
          <a:bodyPr>
            <a:noAutofit/>
          </a:bodyPr>
          <a:lstStyle/>
          <a:p>
            <a:r>
              <a:rPr lang="pl-PL" sz="2800" dirty="0" smtClean="0"/>
              <a:t>Amfiteatr w Rzymie -  KOLOSEUM z I w. n.e.</a:t>
            </a:r>
            <a:endParaRPr lang="pl-PL" sz="2800" dirty="0"/>
          </a:p>
        </p:txBody>
      </p:sp>
      <p:pic>
        <p:nvPicPr>
          <p:cNvPr id="5" name="Picture 5" descr="Koloseum - Rzymski amfiteatr z I w. n.e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66" r="1256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5140" y="928670"/>
            <a:ext cx="2057400" cy="2286016"/>
          </a:xfrm>
        </p:spPr>
        <p:txBody>
          <a:bodyPr>
            <a:noAutofit/>
          </a:bodyPr>
          <a:lstStyle/>
          <a:p>
            <a:r>
              <a:rPr lang="pl-PL" sz="2800" dirty="0" smtClean="0"/>
              <a:t>Rzymska maska tragiczna i komiczna</a:t>
            </a:r>
            <a:endParaRPr lang="pl-PL" sz="2800" dirty="0"/>
          </a:p>
        </p:txBody>
      </p:sp>
      <p:pic>
        <p:nvPicPr>
          <p:cNvPr id="5" name="Obraz 4" descr="http://wapedia.mobi/thumb/802b14690/pl/fixed/470/353/TragicComicMasksHadriansVillamosaic.jpg?format=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56436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984" y="5572140"/>
            <a:ext cx="5486400" cy="56673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Aktorzy – malowidło na wazie</a:t>
            </a:r>
            <a:endParaRPr lang="pl-PL" sz="2800" dirty="0"/>
          </a:p>
        </p:txBody>
      </p:sp>
      <p:pic>
        <p:nvPicPr>
          <p:cNvPr id="21515" name="Picture 11" descr="Aktorzy - malowidło na wazie (ok. 410 r. p.n.e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3470864" cy="46225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86380" y="1214422"/>
            <a:ext cx="3286148" cy="2886076"/>
          </a:xfrm>
        </p:spPr>
        <p:txBody>
          <a:bodyPr>
            <a:noAutofit/>
          </a:bodyPr>
          <a:lstStyle/>
          <a:p>
            <a:r>
              <a:rPr lang="pl-PL" sz="3200" dirty="0" smtClean="0"/>
              <a:t>Maski   aktorów – miniatura według oryginału </a:t>
            </a:r>
          </a:p>
          <a:p>
            <a:r>
              <a:rPr lang="pl-PL" sz="3200" dirty="0" smtClean="0"/>
              <a:t>z IV w. n. e.</a:t>
            </a:r>
            <a:endParaRPr lang="pl-PL" sz="3200" dirty="0"/>
          </a:p>
        </p:txBody>
      </p:sp>
      <p:pic>
        <p:nvPicPr>
          <p:cNvPr id="27652" name="Picture 4" descr="Maski aktorów - miniatura z IX w. (według oryginału z IV w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8122"/>
            <a:ext cx="4214842" cy="556710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2264" y="1071546"/>
            <a:ext cx="2286016" cy="1495428"/>
          </a:xfrm>
        </p:spPr>
        <p:txBody>
          <a:bodyPr>
            <a:noAutofit/>
          </a:bodyPr>
          <a:lstStyle/>
          <a:p>
            <a:r>
              <a:rPr lang="pl-PL" sz="2800" dirty="0" smtClean="0"/>
              <a:t>Teatr w Efezie</a:t>
            </a:r>
            <a:br>
              <a:rPr lang="pl-PL" sz="2800" dirty="0" smtClean="0"/>
            </a:br>
            <a:r>
              <a:rPr lang="pl-PL" sz="2800" dirty="0" smtClean="0"/>
              <a:t>– II w. p.n. e.</a:t>
            </a:r>
          </a:p>
        </p:txBody>
      </p:sp>
      <p:pic>
        <p:nvPicPr>
          <p:cNvPr id="36866" name="Picture 2" descr="http://m.onet.pl/_m/a39fedef8026eeb12fcc56543d2763f6,8,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152" r="141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5074" y="428604"/>
            <a:ext cx="2786082" cy="2214578"/>
          </a:xfrm>
        </p:spPr>
        <p:txBody>
          <a:bodyPr>
            <a:normAutofit/>
          </a:bodyPr>
          <a:lstStyle/>
          <a:p>
            <a:r>
              <a:rPr lang="pl-PL" sz="2800" dirty="0"/>
              <a:t>Teatr w Milecie </a:t>
            </a:r>
            <a:r>
              <a:rPr lang="pl-PL" sz="2800" dirty="0" smtClean="0"/>
              <a:t>- II  </a:t>
            </a:r>
            <a:r>
              <a:rPr lang="pl-PL" sz="2800" dirty="0"/>
              <a:t>w. </a:t>
            </a:r>
            <a:r>
              <a:rPr lang="pl-PL" sz="2800" dirty="0" smtClean="0"/>
              <a:t>p.n.e</a:t>
            </a:r>
            <a:r>
              <a:rPr lang="pl-PL" sz="2800" dirty="0"/>
              <a:t>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283" r="14283"/>
          <a:stretch>
            <a:fillRect/>
          </a:stretch>
        </p:blipFill>
        <p:spPr bwMode="auto">
          <a:xfrm>
            <a:off x="0" y="571480"/>
            <a:ext cx="6019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5140" y="642918"/>
            <a:ext cx="2057400" cy="1928826"/>
          </a:xfrm>
        </p:spPr>
        <p:txBody>
          <a:bodyPr>
            <a:noAutofit/>
          </a:bodyPr>
          <a:lstStyle/>
          <a:p>
            <a:r>
              <a:rPr lang="pl-PL" sz="2800" dirty="0" smtClean="0"/>
              <a:t>Teatr w Milecie</a:t>
            </a:r>
            <a:br>
              <a:rPr lang="pl-PL" sz="2800" dirty="0" smtClean="0"/>
            </a:br>
            <a:r>
              <a:rPr lang="pl-PL" sz="2800" dirty="0" smtClean="0"/>
              <a:t> II  w. </a:t>
            </a:r>
            <a:r>
              <a:rPr lang="pl-PL" sz="2800" dirty="0" err="1" smtClean="0"/>
              <a:t>p.n</a:t>
            </a:r>
            <a:r>
              <a:rPr lang="pl-PL" sz="2800" dirty="0" smtClean="0"/>
              <a:t> e.</a:t>
            </a:r>
            <a:endParaRPr lang="pl-PL" sz="2800" dirty="0"/>
          </a:p>
        </p:txBody>
      </p:sp>
      <p:pic>
        <p:nvPicPr>
          <p:cNvPr id="35842" name="Picture 2" descr="http://m.onet.pl/_m/b8078a02828621c98cd260aeb1b71c8e,14,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648" r="1464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Autofit/>
          </a:bodyPr>
          <a:lstStyle/>
          <a:p>
            <a:r>
              <a:rPr lang="pl-PL" sz="2000" dirty="0" smtClean="0"/>
              <a:t>Ludność starożytnej Grecji obchodzi święta ku czci boga Dionizosa: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Małe Dionizja</a:t>
            </a:r>
            <a:r>
              <a:rPr lang="pl-PL" sz="2000" dirty="0" smtClean="0"/>
              <a:t>( wiejskie)-  jesień-winobranie</a:t>
            </a:r>
          </a:p>
          <a:p>
            <a:endParaRPr lang="pl-PL" sz="2000" dirty="0" smtClean="0"/>
          </a:p>
          <a:p>
            <a:r>
              <a:rPr lang="pl-PL" sz="2000" b="1" dirty="0" err="1" smtClean="0">
                <a:solidFill>
                  <a:srgbClr val="FF0000"/>
                </a:solidFill>
              </a:rPr>
              <a:t>Lenaje</a:t>
            </a:r>
            <a:r>
              <a:rPr lang="pl-PL" sz="2000" b="1" dirty="0" smtClean="0"/>
              <a:t> </a:t>
            </a:r>
            <a:r>
              <a:rPr lang="pl-PL" sz="2000" dirty="0" smtClean="0"/>
              <a:t>– styczeń -  wytłaczanie wina. Świętowano przez cztery, </a:t>
            </a:r>
            <a:r>
              <a:rPr lang="pl-PL" sz="2000" dirty="0" err="1" smtClean="0"/>
              <a:t>pięćdni</a:t>
            </a:r>
            <a:r>
              <a:rPr lang="pl-PL" sz="2000" dirty="0" smtClean="0"/>
              <a:t> na przełomie stycznia i lutego. Prezentowano wówczas komedie.</a:t>
            </a:r>
          </a:p>
          <a:p>
            <a:endParaRPr lang="pl-PL" sz="2000" dirty="0" smtClean="0"/>
          </a:p>
          <a:p>
            <a:r>
              <a:rPr lang="pl-PL" sz="2000" b="1" dirty="0" err="1" smtClean="0">
                <a:solidFill>
                  <a:srgbClr val="FF0000"/>
                </a:solidFill>
              </a:rPr>
              <a:t>Antesterie</a:t>
            </a:r>
            <a:r>
              <a:rPr lang="pl-PL" sz="2000" dirty="0" smtClean="0"/>
              <a:t> – luty- otwieranie beczek z młodym winem</a:t>
            </a:r>
          </a:p>
          <a:p>
            <a:endParaRPr lang="pl-PL" sz="2000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Wielkie Dionizja</a:t>
            </a:r>
            <a:r>
              <a:rPr lang="pl-PL" sz="2000" dirty="0" smtClean="0"/>
              <a:t>( miejskie) – wiosna- zakwitanie winnej latorośli. Wielkie Dionizje odbywały się na przełomie marca i kwietnia i trwały sześć dni. Inaugurowała je rozśpiewana procesja z posągiem Dionizosa, wyruszająca z Akropolu do Gaju </a:t>
            </a:r>
            <a:r>
              <a:rPr lang="pl-PL" sz="2000" dirty="0" err="1" smtClean="0"/>
              <a:t>Akademosa</a:t>
            </a:r>
            <a:r>
              <a:rPr lang="pl-PL" sz="2000" dirty="0" smtClean="0"/>
              <a:t>, gdzie urządzano ucztę. Czwartego dnia o świcie rozpoczynał się </a:t>
            </a:r>
            <a:r>
              <a:rPr lang="pl-PL" sz="2000" b="1" u="sng" dirty="0" smtClean="0"/>
              <a:t>agon</a:t>
            </a:r>
            <a:r>
              <a:rPr lang="pl-PL" sz="2000" dirty="0" smtClean="0"/>
              <a:t>, czyli trzydniowy konkurs trzech dramaturgów. Każdy z nich prezentował </a:t>
            </a:r>
            <a:r>
              <a:rPr lang="pl-PL" sz="2000" b="1" u="sng" dirty="0" smtClean="0"/>
              <a:t>tetralogię</a:t>
            </a:r>
            <a:r>
              <a:rPr lang="pl-PL" sz="2000" dirty="0" smtClean="0"/>
              <a:t>   -  trzy tragedie z dodatkiem tzw. dramatu satyrowego.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Święta ku czci boga Dionizosa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3570" y="928670"/>
            <a:ext cx="2928958" cy="4424386"/>
          </a:xfrm>
        </p:spPr>
        <p:txBody>
          <a:bodyPr>
            <a:noAutofit/>
          </a:bodyPr>
          <a:lstStyle/>
          <a:p>
            <a:r>
              <a:rPr lang="pl-PL" sz="3200" dirty="0" smtClean="0"/>
              <a:t>Dionizos opierający się na satyrze  – rzeźba hellenistyczna</a:t>
            </a:r>
            <a:endParaRPr lang="pl-PL" sz="3200" dirty="0"/>
          </a:p>
        </p:txBody>
      </p:sp>
      <p:pic>
        <p:nvPicPr>
          <p:cNvPr id="6" name="Obraz 5" descr="http://wapedia.mobi/thumb/802b14690/pl/fixed/470/712/Dionysos_satyr_Altemps_Inv8606.jpg?format=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0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r>
              <a:rPr lang="pl-PL" dirty="0" smtClean="0"/>
              <a:t>W czasie Wielkich Dionizjów  wykonywane są </a:t>
            </a:r>
            <a:r>
              <a:rPr lang="pl-PL" b="1" dirty="0" smtClean="0"/>
              <a:t>DYTYRAMBY – hymny ku czci boga Dionizosa.</a:t>
            </a:r>
          </a:p>
          <a:p>
            <a:r>
              <a:rPr lang="pl-PL" dirty="0" smtClean="0"/>
              <a:t>DYTYRAMBY</a:t>
            </a:r>
            <a:r>
              <a:rPr lang="pl-PL" b="1" dirty="0" smtClean="0"/>
              <a:t> </a:t>
            </a:r>
            <a:r>
              <a:rPr lang="pl-PL" dirty="0" smtClean="0"/>
              <a:t>wykonuje </a:t>
            </a:r>
            <a:r>
              <a:rPr lang="pl-PL" b="1" dirty="0" smtClean="0"/>
              <a:t>chór</a:t>
            </a:r>
            <a:r>
              <a:rPr lang="pl-PL" dirty="0" smtClean="0"/>
              <a:t> przebrany w koźle skóry ( przebranie nawiązuje do orszaku Dionizosa)</a:t>
            </a:r>
          </a:p>
          <a:p>
            <a:r>
              <a:rPr lang="pl-PL" dirty="0" smtClean="0"/>
              <a:t>Z chóru wyłania się </a:t>
            </a:r>
            <a:r>
              <a:rPr lang="pl-PL" b="1" dirty="0" smtClean="0"/>
              <a:t>KORYFEUSZ – przewodnik chóru.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Narodziny </a:t>
            </a:r>
            <a:r>
              <a:rPr lang="pl-PL" dirty="0"/>
              <a:t>tragedii antycznej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00"/>
          </a:xfrm>
        </p:spPr>
        <p:txBody>
          <a:bodyPr/>
          <a:lstStyle/>
          <a:p>
            <a:r>
              <a:rPr lang="pl-PL" b="1" dirty="0" smtClean="0"/>
              <a:t>Dialog</a:t>
            </a:r>
            <a:r>
              <a:rPr lang="pl-PL" dirty="0" smtClean="0"/>
              <a:t> pomiędzy </a:t>
            </a:r>
            <a:r>
              <a:rPr lang="pl-PL" b="1" dirty="0" smtClean="0"/>
              <a:t>chórem a Koryfeuszem</a:t>
            </a:r>
            <a:r>
              <a:rPr lang="pl-PL" dirty="0" smtClean="0"/>
              <a:t> w czasie wykonywania dytyrambu  to moment narodzin tragedii greckiej.</a:t>
            </a:r>
          </a:p>
          <a:p>
            <a:r>
              <a:rPr lang="pl-PL" dirty="0" smtClean="0"/>
              <a:t> Nazwa tragedia  pochodzi od greckich słów TRAGOS – kozioł i ODE - pieśń</a:t>
            </a:r>
          </a:p>
          <a:p>
            <a:r>
              <a:rPr lang="pl-PL" dirty="0" smtClean="0"/>
              <a:t>Dosłownie tragedia znaczy </a:t>
            </a:r>
            <a:r>
              <a:rPr lang="pl-PL" b="1" dirty="0" smtClean="0"/>
              <a:t>pieśń kozła.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Narodziny tragedii antycznej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1330</Words>
  <Application>Microsoft Office PowerPoint</Application>
  <PresentationFormat>Pokaz na ekranie (4:3)</PresentationFormat>
  <Paragraphs>67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Papier</vt:lpstr>
      <vt:lpstr>Ludowo-religijna geneza tragedii antycznej. </vt:lpstr>
      <vt:lpstr>Teatr w Efezie – II w. p.n. e. </vt:lpstr>
      <vt:lpstr>Teatr w Efezie – II w. p.n. e.</vt:lpstr>
      <vt:lpstr>Teatr w Milecie - II  w. p.n.e.  </vt:lpstr>
      <vt:lpstr>Teatr w Milecie  II  w. p.n e.</vt:lpstr>
      <vt:lpstr>Święta ku czci boga Dionizosa</vt:lpstr>
      <vt:lpstr>Dionizos opierający się na satyrze  – rzeźba hellenistyczna</vt:lpstr>
      <vt:lpstr> Narodziny tragedii antycznej </vt:lpstr>
      <vt:lpstr>Narodziny tragedii antycznej </vt:lpstr>
      <vt:lpstr>Rola władz miejskich</vt:lpstr>
      <vt:lpstr>Melpomena  - muza opiekująca się sztuką  - z maska tragiczną w dłoni</vt:lpstr>
      <vt:lpstr>Miejsce pierwszych spektakli </vt:lpstr>
      <vt:lpstr>Schemat teatru antycznego</vt:lpstr>
      <vt:lpstr>Rekonstrukcja teatru Dionizosa w Atenach  z IV w. p.n. e. </vt:lpstr>
      <vt:lpstr>Pierwsze teatry antyczne </vt:lpstr>
      <vt:lpstr>Akustyka</vt:lpstr>
      <vt:lpstr>Dekoracje</vt:lpstr>
      <vt:lpstr>Teatr  w  starożytnym Rzymie</vt:lpstr>
      <vt:lpstr>Teatr  w  starożytnym Rzymie</vt:lpstr>
      <vt:lpstr>Teatr w starożytnym Rzymie</vt:lpstr>
      <vt:lpstr>Najlepiej zachowany teatr rzymski w Orange</vt:lpstr>
      <vt:lpstr>Najlepiej zachowany teatr rzymski w Orange</vt:lpstr>
      <vt:lpstr>Teatr w Epidauros</vt:lpstr>
      <vt:lpstr>Teatr w Epidauros</vt:lpstr>
      <vt:lpstr>Amfiteatr w Rzymie -  KOLOSEUM z I w. n.e.</vt:lpstr>
      <vt:lpstr>Rzymska maska tragiczna i komiczna</vt:lpstr>
      <vt:lpstr>Aktorzy – malowidło na wazie</vt:lpstr>
      <vt:lpstr>Slajd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Ludowo-religijna geneza tragedii antycznej. </dc:title>
  <dc:creator>XXX</dc:creator>
  <cp:lastModifiedBy>XXX</cp:lastModifiedBy>
  <cp:revision>10</cp:revision>
  <dcterms:created xsi:type="dcterms:W3CDTF">2010-03-21T21:33:42Z</dcterms:created>
  <dcterms:modified xsi:type="dcterms:W3CDTF">2010-03-22T19:00:11Z</dcterms:modified>
</cp:coreProperties>
</file>